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png" ContentType="image/png"/>
  <Default Extension="emf" ContentType="image/x-em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3"/>
    <p:sldId id="332" r:id="rId4"/>
    <p:sldId id="333" r:id="rId5"/>
    <p:sldId id="334" r:id="rId6"/>
    <p:sldId id="337" r:id="rId7"/>
    <p:sldId id="335" r:id="rId8"/>
    <p:sldId id="336" r:id="rId9"/>
    <p:sldId id="257" r:id="rId10"/>
    <p:sldId id="258" r:id="rId11"/>
    <p:sldId id="259" r:id="rId12"/>
    <p:sldId id="260" r:id="rId13"/>
    <p:sldId id="261" r:id="rId14"/>
    <p:sldId id="262" r:id="rId15"/>
    <p:sldId id="263" r:id="rId16"/>
    <p:sldId id="405" r:id="rId17"/>
    <p:sldId id="264" r:id="rId19"/>
    <p:sldId id="265" r:id="rId20"/>
    <p:sldId id="267" r:id="rId21"/>
    <p:sldId id="268" r:id="rId22"/>
    <p:sldId id="404" r:id="rId23"/>
    <p:sldId id="271" r:id="rId24"/>
    <p:sldId id="272" r:id="rId25"/>
    <p:sldId id="406" r:id="rId26"/>
    <p:sldId id="275" r:id="rId27"/>
    <p:sldId id="338" r:id="rId28"/>
    <p:sldId id="339" r:id="rId29"/>
    <p:sldId id="340" r:id="rId30"/>
    <p:sldId id="341" r:id="rId31"/>
    <p:sldId id="283" r:id="rId32"/>
    <p:sldId id="284" r:id="rId33"/>
    <p:sldId id="285" r:id="rId34"/>
    <p:sldId id="342" r:id="rId35"/>
    <p:sldId id="651" r:id="rId36"/>
    <p:sldId id="343" r:id="rId37"/>
    <p:sldId id="645" r:id="rId38"/>
    <p:sldId id="646" r:id="rId39"/>
    <p:sldId id="647" r:id="rId40"/>
    <p:sldId id="648" r:id="rId41"/>
    <p:sldId id="649" r:id="rId42"/>
    <p:sldId id="650" r:id="rId43"/>
    <p:sldId id="291" r:id="rId44"/>
    <p:sldId id="290" r:id="rId45"/>
    <p:sldId id="292" r:id="rId46"/>
    <p:sldId id="506" r:id="rId47"/>
    <p:sldId id="507" r:id="rId48"/>
    <p:sldId id="353" r:id="rId49"/>
    <p:sldId id="354" r:id="rId50"/>
    <p:sldId id="358" r:id="rId51"/>
    <p:sldId id="357" r:id="rId52"/>
    <p:sldId id="665" r:id="rId53"/>
    <p:sldId id="666" r:id="rId54"/>
    <p:sldId id="667" r:id="rId55"/>
    <p:sldId id="668" r:id="rId56"/>
    <p:sldId id="669" r:id="rId57"/>
    <p:sldId id="295" r:id="rId58"/>
    <p:sldId id="297" r:id="rId59"/>
    <p:sldId id="296" r:id="rId60"/>
    <p:sldId id="664" r:id="rId61"/>
    <p:sldId id="652" r:id="rId62"/>
    <p:sldId id="653" r:id="rId63"/>
    <p:sldId id="654" r:id="rId64"/>
    <p:sldId id="655" r:id="rId65"/>
    <p:sldId id="656" r:id="rId66"/>
    <p:sldId id="643" r:id="rId67"/>
    <p:sldId id="391" r:id="rId68"/>
    <p:sldId id="661" r:id="rId69"/>
    <p:sldId id="392" r:id="rId70"/>
    <p:sldId id="393" r:id="rId71"/>
    <p:sldId id="394" r:id="rId72"/>
    <p:sldId id="396" r:id="rId73"/>
    <p:sldId id="397" r:id="rId74"/>
    <p:sldId id="662" r:id="rId75"/>
    <p:sldId id="671" r:id="rId76"/>
    <p:sldId id="417" r:id="rId77"/>
    <p:sldId id="418" r:id="rId78"/>
    <p:sldId id="419" r:id="rId79"/>
    <p:sldId id="420" r:id="rId80"/>
    <p:sldId id="398" r:id="rId81"/>
    <p:sldId id="400" r:id="rId82"/>
    <p:sldId id="401" r:id="rId83"/>
    <p:sldId id="695" r:id="rId84"/>
    <p:sldId id="696" r:id="rId85"/>
    <p:sldId id="697" r:id="rId86"/>
    <p:sldId id="676" r:id="rId87"/>
    <p:sldId id="677" r:id="rId88"/>
    <p:sldId id="678" r:id="rId89"/>
    <p:sldId id="694" r:id="rId90"/>
    <p:sldId id="679" r:id="rId91"/>
    <p:sldId id="680" r:id="rId92"/>
    <p:sldId id="681" r:id="rId93"/>
    <p:sldId id="682" r:id="rId94"/>
    <p:sldId id="683" r:id="rId95"/>
    <p:sldId id="684" r:id="rId96"/>
    <p:sldId id="685" r:id="rId97"/>
    <p:sldId id="686" r:id="rId98"/>
    <p:sldId id="687" r:id="rId99"/>
    <p:sldId id="688" r:id="rId100"/>
    <p:sldId id="689" r:id="rId101"/>
    <p:sldId id="690" r:id="rId102"/>
    <p:sldId id="691" r:id="rId103"/>
    <p:sldId id="692" r:id="rId104"/>
    <p:sldId id="693" r:id="rId105"/>
    <p:sldId id="702" r:id="rId106"/>
    <p:sldId id="698" r:id="rId107"/>
    <p:sldId id="699" r:id="rId108"/>
    <p:sldId id="700" r:id="rId109"/>
    <p:sldId id="674" r:id="rId110"/>
    <p:sldId id="807" r:id="rId111"/>
    <p:sldId id="809" r:id="rId112"/>
    <p:sldId id="810" r:id="rId113"/>
    <p:sldId id="808" r:id="rId114"/>
    <p:sldId id="811" r:id="rId115"/>
    <p:sldId id="812" r:id="rId116"/>
    <p:sldId id="813" r:id="rId117"/>
    <p:sldId id="814" r:id="rId118"/>
    <p:sldId id="914" r:id="rId119"/>
    <p:sldId id="915" r:id="rId120"/>
    <p:sldId id="916" r:id="rId121"/>
    <p:sldId id="917" r:id="rId122"/>
    <p:sldId id="918" r:id="rId123"/>
    <p:sldId id="818" r:id="rId124"/>
    <p:sldId id="816" r:id="rId125"/>
    <p:sldId id="920" r:id="rId126"/>
    <p:sldId id="820" r:id="rId127"/>
    <p:sldId id="821" r:id="rId128"/>
    <p:sldId id="822" r:id="rId129"/>
    <p:sldId id="823" r:id="rId130"/>
    <p:sldId id="824" r:id="rId131"/>
    <p:sldId id="825" r:id="rId132"/>
    <p:sldId id="826" r:id="rId133"/>
    <p:sldId id="827" r:id="rId134"/>
    <p:sldId id="828" r:id="rId135"/>
    <p:sldId id="829" r:id="rId136"/>
    <p:sldId id="830" r:id="rId137"/>
    <p:sldId id="831" r:id="rId138"/>
    <p:sldId id="806" r:id="rId139"/>
    <p:sldId id="675" r:id="rId140"/>
    <p:sldId id="407" r:id="rId141"/>
    <p:sldId id="408" r:id="rId142"/>
    <p:sldId id="704" r:id="rId143"/>
    <p:sldId id="422" r:id="rId144"/>
    <p:sldId id="409" r:id="rId145"/>
    <p:sldId id="705" r:id="rId146"/>
    <p:sldId id="421" r:id="rId147"/>
    <p:sldId id="410" r:id="rId148"/>
    <p:sldId id="411" r:id="rId149"/>
    <p:sldId id="433" r:id="rId150"/>
    <p:sldId id="434" r:id="rId151"/>
    <p:sldId id="435" r:id="rId152"/>
    <p:sldId id="703" r:id="rId153"/>
    <p:sldId id="436" r:id="rId154"/>
    <p:sldId id="437" r:id="rId155"/>
    <p:sldId id="438" r:id="rId156"/>
    <p:sldId id="439" r:id="rId157"/>
    <p:sldId id="440" r:id="rId158"/>
    <p:sldId id="708" r:id="rId159"/>
    <p:sldId id="706" r:id="rId160"/>
    <p:sldId id="707" r:id="rId161"/>
    <p:sldId id="416" r:id="rId162"/>
    <p:sldId id="442" r:id="rId163"/>
    <p:sldId id="443" r:id="rId164"/>
    <p:sldId id="444" r:id="rId165"/>
    <p:sldId id="445" r:id="rId166"/>
    <p:sldId id="446" r:id="rId167"/>
    <p:sldId id="447" r:id="rId168"/>
    <p:sldId id="448" r:id="rId169"/>
    <p:sldId id="710" r:id="rId170"/>
    <p:sldId id="449" r:id="rId171"/>
    <p:sldId id="450" r:id="rId172"/>
    <p:sldId id="451" r:id="rId173"/>
    <p:sldId id="453" r:id="rId174"/>
    <p:sldId id="454" r:id="rId175"/>
    <p:sldId id="455" r:id="rId176"/>
    <p:sldId id="456" r:id="rId177"/>
    <p:sldId id="457" r:id="rId178"/>
    <p:sldId id="482" r:id="rId179"/>
    <p:sldId id="711" r:id="rId180"/>
    <p:sldId id="709" r:id="rId181"/>
    <p:sldId id="473" r:id="rId182"/>
    <p:sldId id="712" r:id="rId183"/>
    <p:sldId id="472" r:id="rId184"/>
    <p:sldId id="474" r:id="rId185"/>
    <p:sldId id="483" r:id="rId186"/>
    <p:sldId id="484" r:id="rId187"/>
    <p:sldId id="477" r:id="rId188"/>
    <p:sldId id="714" r:id="rId189"/>
    <p:sldId id="715" r:id="rId190"/>
    <p:sldId id="480" r:id="rId191"/>
    <p:sldId id="487" r:id="rId192"/>
    <p:sldId id="479" r:id="rId193"/>
    <p:sldId id="481" r:id="rId194"/>
    <p:sldId id="486" r:id="rId195"/>
    <p:sldId id="485" r:id="rId196"/>
    <p:sldId id="713" r:id="rId197"/>
    <p:sldId id="716" r:id="rId198"/>
    <p:sldId id="475" r:id="rId199"/>
    <p:sldId id="488" r:id="rId200"/>
    <p:sldId id="489" r:id="rId201"/>
    <p:sldId id="490" r:id="rId202"/>
    <p:sldId id="491" r:id="rId203"/>
    <p:sldId id="492" r:id="rId204"/>
    <p:sldId id="493" r:id="rId205"/>
    <p:sldId id="494" r:id="rId206"/>
    <p:sldId id="496" r:id="rId207"/>
    <p:sldId id="497" r:id="rId208"/>
    <p:sldId id="498" r:id="rId209"/>
    <p:sldId id="495" r:id="rId210"/>
    <p:sldId id="499" r:id="rId211"/>
    <p:sldId id="501" r:id="rId212"/>
    <p:sldId id="500" r:id="rId213"/>
    <p:sldId id="502" r:id="rId214"/>
    <p:sldId id="503" r:id="rId215"/>
    <p:sldId id="717" r:id="rId216"/>
    <p:sldId id="718" r:id="rId217"/>
    <p:sldId id="719" r:id="rId218"/>
    <p:sldId id="720" r:id="rId219"/>
  </p:sldIdLst>
  <p:sldSz cx="9144000" cy="6858000" type="screen4x3"/>
  <p:notesSz cx="6858000" cy="9144000"/>
  <p:custDataLst>
    <p:tags r:id="rId2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5" userDrawn="1">
          <p15:clr>
            <a:srgbClr val="A4A3A4"/>
          </p15:clr>
        </p15:guide>
        <p15:guide id="2" pos="2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D1"/>
    <a:srgbClr val="FFFE9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05" d="100"/>
          <a:sy n="105" d="100"/>
        </p:scale>
        <p:origin x="1240" y="68"/>
      </p:cViewPr>
      <p:guideLst>
        <p:guide orient="horz" pos="2145"/>
        <p:guide pos="286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3" Type="http://schemas.openxmlformats.org/officeDocument/2006/relationships/tags" Target="tags/tag12.xml"/><Relationship Id="rId222" Type="http://schemas.openxmlformats.org/officeDocument/2006/relationships/tableStyles" Target="tableStyles.xml"/><Relationship Id="rId221" Type="http://schemas.openxmlformats.org/officeDocument/2006/relationships/viewProps" Target="viewProps.xml"/><Relationship Id="rId220" Type="http://schemas.openxmlformats.org/officeDocument/2006/relationships/presProps" Target="presProps.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notesMaster" Target="notesMasters/notesMaster1.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0ABD35-36FB-497A-8669-19C49B2289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3D8141-6279-4257-8F72-1B3AA1A14A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3D8141-6279-4257-8F72-1B3AA1A14A2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3D8141-6279-4257-8F72-1B3AA1A14A2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3D8141-6279-4257-8F72-1B3AA1A14A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lang="en-US"/>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53D72E34-B72C-D746-8B3F-76DCE51E35DB}" type="datetimeFigureOut">
              <a:rPr lang="en-US" smtClean="0"/>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endParaRPr sz="5400" b="1">
              <a:solidFill>
                <a:schemeClr val="accent1">
                  <a:lumMod val="60000"/>
                  <a:lumOff val="40000"/>
                </a:schemeClr>
              </a:solidFill>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5" name="Date Placeholder 4"/>
          <p:cNvSpPr>
            <a:spLocks noGrp="1"/>
          </p:cNvSpPr>
          <p:nvPr>
            <p:ph type="dt" sz="half" idx="10"/>
          </p:nvPr>
        </p:nvSpPr>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3D72E34-B72C-D746-8B3F-76DCE51E35D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6DE3E5-BC3C-7940-8292-E8E1019C526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Date Placeholder 1"/>
          <p:cNvSpPr>
            <a:spLocks noGrp="1"/>
          </p:cNvSpPr>
          <p:nvPr>
            <p:ph type="dt" sz="half" idx="10"/>
          </p:nvPr>
        </p:nvSpPr>
        <p:spPr/>
        <p:txBody>
          <a:bodyPr/>
          <a:lstStyle/>
          <a:p>
            <a:fld id="{53D72E34-B72C-D746-8B3F-76DCE51E35D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6DE3E5-BC3C-7940-8292-E8E1019C526C}"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7391399" y="6423585"/>
            <a:ext cx="1537447" cy="365125"/>
          </a:xfrm>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endParaRPr sz="5400" b="1">
              <a:solidFill>
                <a:schemeClr val="accent1">
                  <a:lumMod val="60000"/>
                  <a:lumOff val="40000"/>
                </a:scheme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lang="en-US"/>
          </a:p>
        </p:txBody>
      </p:sp>
      <p:sp>
        <p:nvSpPr>
          <p:cNvPr id="3" name="Picture Placeholder 2"/>
          <p:cNvSpPr>
            <a:spLocks noGrp="1"/>
          </p:cNvSpPr>
          <p:nvPr>
            <p:ph type="pic" idx="1" hasCustomPrompt="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7391399" y="6423585"/>
            <a:ext cx="1537447" cy="365125"/>
          </a:xfrm>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endParaRPr sz="2400" b="1" baseline="0">
              <a:solidFill>
                <a:schemeClr val="accent1">
                  <a:lumMod val="60000"/>
                  <a:lumOff val="40000"/>
                </a:scheme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lang="en-US"/>
          </a:p>
        </p:txBody>
      </p:sp>
      <p:sp>
        <p:nvSpPr>
          <p:cNvPr id="3" name="Picture Placeholder 2"/>
          <p:cNvSpPr>
            <a:spLocks noGrp="1"/>
          </p:cNvSpPr>
          <p:nvPr>
            <p:ph type="pic" idx="1" hasCustomPrompt="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endParaRPr sz="2400" b="1" baseline="0">
              <a:solidFill>
                <a:schemeClr val="accent1">
                  <a:lumMod val="60000"/>
                  <a:lumOff val="40000"/>
                </a:scheme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lang="en-US"/>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53D72E34-B72C-D746-8B3F-76DCE51E35DB}" type="datetimeFigureOut">
              <a:rPr lang="en-US" smtClean="0"/>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endParaRPr sz="5400" b="1">
              <a:solidFill>
                <a:schemeClr val="accent1">
                  <a:lumMod val="60000"/>
                  <a:lumOff val="40000"/>
                </a:schemeClr>
              </a:solidFill>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2" name="Picture Placeholder 12"/>
          <p:cNvSpPr>
            <a:spLocks noGrp="1"/>
          </p:cNvSpPr>
          <p:nvPr>
            <p:ph type="pic" sz="quarter" idx="13" hasCustomPrompt="1"/>
          </p:nvPr>
        </p:nvSpPr>
        <p:spPr>
          <a:xfrm>
            <a:off x="6802438" y="2374940"/>
            <a:ext cx="2057400" cy="2039112"/>
          </a:xfrm>
        </p:spPr>
        <p:txBody>
          <a:bodyPr/>
          <a:lstStyle>
            <a:lvl1pPr>
              <a:buNone/>
              <a:defRPr/>
            </a:lvl1pPr>
          </a:lstStyle>
          <a:p>
            <a:r>
              <a:rPr lang="en-US"/>
              <a:t>Drag picture to placeholder or click icon to add</a:t>
            </a:r>
            <a:endParaRPr lang="en-US"/>
          </a:p>
        </p:txBody>
      </p:sp>
      <p:sp>
        <p:nvSpPr>
          <p:cNvPr id="13" name="Picture Placeholder 12"/>
          <p:cNvSpPr>
            <a:spLocks noGrp="1"/>
          </p:cNvSpPr>
          <p:nvPr>
            <p:ph type="pic" sz="quarter" idx="14" hasCustomPrompt="1"/>
          </p:nvPr>
        </p:nvSpPr>
        <p:spPr>
          <a:xfrm>
            <a:off x="6802438" y="4535424"/>
            <a:ext cx="2057400" cy="2039112"/>
          </a:xfrm>
        </p:spPr>
        <p:txBody>
          <a:bodyPr/>
          <a:lstStyle>
            <a:lvl1pPr>
              <a:buNone/>
              <a:defRPr/>
            </a:lvl1pPr>
          </a:lstStyle>
          <a:p>
            <a:r>
              <a:rPr lang="en-US"/>
              <a:t>Drag picture to placeholder or click icon to add</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lang="en-US"/>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53D72E34-B72C-D746-8B3F-76DCE51E35DB}" type="datetimeFigureOut">
              <a:rPr lang="en-US" smtClean="0"/>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endParaRPr sz="5400" b="1">
              <a:solidFill>
                <a:schemeClr val="accent1">
                  <a:lumMod val="60000"/>
                  <a:lumOff val="40000"/>
                </a:schemeClr>
              </a:solidFill>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2" name="Picture Placeholder 12"/>
          <p:cNvSpPr>
            <a:spLocks noGrp="1"/>
          </p:cNvSpPr>
          <p:nvPr>
            <p:ph type="pic" sz="quarter" idx="13" hasCustomPrompt="1"/>
          </p:nvPr>
        </p:nvSpPr>
        <p:spPr>
          <a:xfrm>
            <a:off x="4624388" y="228600"/>
            <a:ext cx="2057400" cy="2039112"/>
          </a:xfrm>
        </p:spPr>
        <p:txBody>
          <a:bodyPr/>
          <a:lstStyle>
            <a:lvl1pPr>
              <a:buNone/>
              <a:defRPr/>
            </a:lvl1pPr>
          </a:lstStyle>
          <a:p>
            <a:r>
              <a:rPr lang="en-US"/>
              <a:t>Drag picture to placeholder or click icon to add</a:t>
            </a:r>
            <a:endParaRPr lang="en-US"/>
          </a:p>
        </p:txBody>
      </p:sp>
      <p:sp>
        <p:nvSpPr>
          <p:cNvPr id="13" name="Picture Placeholder 12"/>
          <p:cNvSpPr>
            <a:spLocks noGrp="1"/>
          </p:cNvSpPr>
          <p:nvPr>
            <p:ph type="pic" sz="quarter" idx="14" hasCustomPrompt="1"/>
          </p:nvPr>
        </p:nvSpPr>
        <p:spPr>
          <a:xfrm>
            <a:off x="4624388" y="2381663"/>
            <a:ext cx="2057400" cy="2039112"/>
          </a:xfrm>
        </p:spPr>
        <p:txBody>
          <a:bodyPr/>
          <a:lstStyle>
            <a:lvl1pPr>
              <a:buNone/>
              <a:defRPr/>
            </a:lvl1pPr>
          </a:lstStyle>
          <a:p>
            <a:r>
              <a:rPr lang="en-US"/>
              <a:t>Drag picture to placeholder or click icon to add</a:t>
            </a:r>
            <a:endParaRPr lang="en-US"/>
          </a:p>
        </p:txBody>
      </p:sp>
      <p:sp>
        <p:nvSpPr>
          <p:cNvPr id="14" name="Picture Placeholder 12"/>
          <p:cNvSpPr>
            <a:spLocks noGrp="1"/>
          </p:cNvSpPr>
          <p:nvPr>
            <p:ph type="pic" sz="quarter" idx="15" hasCustomPrompt="1"/>
          </p:nvPr>
        </p:nvSpPr>
        <p:spPr>
          <a:xfrm>
            <a:off x="6803136" y="2381662"/>
            <a:ext cx="2057400" cy="4187952"/>
          </a:xfrm>
        </p:spPr>
        <p:txBody>
          <a:bodyPr/>
          <a:lstStyle>
            <a:lvl1pPr>
              <a:buNone/>
              <a:defRPr/>
            </a:lvl1pPr>
          </a:lstStyle>
          <a:p>
            <a:r>
              <a:rPr lang="en-US"/>
              <a:t>Drag picture to placeholder or click icon to add</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lang="en-US"/>
          </a:p>
        </p:txBody>
      </p:sp>
      <p:sp>
        <p:nvSpPr>
          <p:cNvPr id="3" name="Picture Placeholder 2"/>
          <p:cNvSpPr>
            <a:spLocks noGrp="1"/>
          </p:cNvSpPr>
          <p:nvPr>
            <p:ph type="pic" idx="1" hasCustomPrompt="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7391399" y="6423585"/>
            <a:ext cx="1537447" cy="365125"/>
          </a:xfrm>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endParaRPr sz="2400" b="1" baseline="0">
              <a:solidFill>
                <a:schemeClr val="accent1">
                  <a:lumMod val="60000"/>
                  <a:lumOff val="40000"/>
                </a:schemeClr>
              </a:solidFill>
            </a:endParaRPr>
          </a:p>
        </p:txBody>
      </p:sp>
      <p:sp>
        <p:nvSpPr>
          <p:cNvPr id="14" name="Picture Placeholder 12"/>
          <p:cNvSpPr>
            <a:spLocks noGrp="1"/>
          </p:cNvSpPr>
          <p:nvPr>
            <p:ph type="pic" sz="quarter" idx="13" hasCustomPrompt="1"/>
          </p:nvPr>
        </p:nvSpPr>
        <p:spPr>
          <a:xfrm>
            <a:off x="277905" y="228600"/>
            <a:ext cx="2057400" cy="2039112"/>
          </a:xfrm>
        </p:spPr>
        <p:txBody>
          <a:bodyPr/>
          <a:lstStyle>
            <a:lvl1pPr>
              <a:buNone/>
              <a:defRPr/>
            </a:lvl1pPr>
          </a:lstStyle>
          <a:p>
            <a:r>
              <a:rPr lang="en-US"/>
              <a:t>Drag picture to placeholder or click icon to add</a:t>
            </a:r>
            <a:endParaRPr lang="en-US"/>
          </a:p>
        </p:txBody>
      </p:sp>
      <p:sp>
        <p:nvSpPr>
          <p:cNvPr id="15" name="Picture Placeholder 12"/>
          <p:cNvSpPr>
            <a:spLocks noGrp="1"/>
          </p:cNvSpPr>
          <p:nvPr>
            <p:ph type="pic" sz="quarter" idx="14" hasCustomPrompt="1"/>
          </p:nvPr>
        </p:nvSpPr>
        <p:spPr>
          <a:xfrm>
            <a:off x="2460625" y="228600"/>
            <a:ext cx="2057400" cy="2039112"/>
          </a:xfrm>
        </p:spPr>
        <p:txBody>
          <a:bodyPr/>
          <a:lstStyle>
            <a:lvl1pPr>
              <a:buNone/>
              <a:defRPr/>
            </a:lvl1pPr>
          </a:lstStyle>
          <a:p>
            <a:r>
              <a:rPr lang="en-US"/>
              <a:t>Drag picture to placeholder or click icon to add</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53D72E34-B72C-D746-8B3F-76DCE51E35D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6DE3E5-BC3C-7940-8292-E8E1019C526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53D72E34-B72C-D746-8B3F-76DCE51E35D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6DE3E5-BC3C-7940-8292-E8E1019C526C}" type="slidenum">
              <a:rPr lang="en-US" smtClean="0"/>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lang="en-US"/>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53D72E34-B72C-D746-8B3F-76DCE51E35D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6DE3E5-BC3C-7940-8292-E8E1019C526C}" type="slidenum">
              <a:rPr lang="en-US" smtClean="0"/>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10"/>
          </p:nvPr>
        </p:nvSpPr>
        <p:spPr/>
        <p:txBody>
          <a:bodyPr/>
          <a:lstStyle/>
          <a:p>
            <a:fld id="{53D72E34-B72C-D746-8B3F-76DCE51E35D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6DE3E5-BC3C-7940-8292-E8E1019C526C}" type="slidenum">
              <a:rPr lang="en-US" smtClean="0"/>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defRPr/>
            </a:pPr>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lang="en-US"/>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53D72E34-B72C-D746-8B3F-76DCE51E35DB}" type="datetimeFigureOut">
              <a:rPr lang="en-US" smtClean="0"/>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3" name="Picture Placeholder 12"/>
          <p:cNvSpPr>
            <a:spLocks noGrp="1"/>
          </p:cNvSpPr>
          <p:nvPr>
            <p:ph type="pic" sz="quarter" idx="12" hasCustomPrompt="1"/>
          </p:nvPr>
        </p:nvSpPr>
        <p:spPr>
          <a:xfrm>
            <a:off x="4624388" y="228600"/>
            <a:ext cx="2057400" cy="2039112"/>
          </a:xfrm>
        </p:spPr>
        <p:txBody>
          <a:bodyPr/>
          <a:lstStyle>
            <a:lvl1pPr>
              <a:buNone/>
              <a:defRPr/>
            </a:lvl1pPr>
          </a:lstStyle>
          <a:p>
            <a:r>
              <a:rPr lang="en-US"/>
              <a:t>Drag picture to placeholder or click icon to add</a:t>
            </a:r>
            <a:endParaRPr lang="en-US"/>
          </a:p>
        </p:txBody>
      </p:sp>
      <p:sp>
        <p:nvSpPr>
          <p:cNvPr id="14" name="Picture Placeholder 12"/>
          <p:cNvSpPr>
            <a:spLocks noGrp="1"/>
          </p:cNvSpPr>
          <p:nvPr>
            <p:ph type="pic" sz="quarter" idx="13" hasCustomPrompt="1"/>
          </p:nvPr>
        </p:nvSpPr>
        <p:spPr>
          <a:xfrm>
            <a:off x="6802438" y="2377440"/>
            <a:ext cx="2057400" cy="2039112"/>
          </a:xfrm>
        </p:spPr>
        <p:txBody>
          <a:bodyPr/>
          <a:lstStyle>
            <a:lvl1pPr>
              <a:buNone/>
              <a:defRPr/>
            </a:lvl1pPr>
          </a:lstStyle>
          <a:p>
            <a:r>
              <a:rPr lang="en-US"/>
              <a:t>Drag picture to placeholder or click icon to add</a:t>
            </a:r>
            <a:endParaRPr lang="en-US"/>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endParaRPr sz="5400" b="1">
              <a:solidFill>
                <a:schemeClr val="accent1">
                  <a:lumMod val="60000"/>
                  <a:lumOff val="4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lang="en-US"/>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53D72E34-B72C-D746-8B3F-76DCE51E35DB}" type="datetimeFigureOut">
              <a:rPr lang="en-US" smtClean="0"/>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ED6DE3E5-BC3C-7940-8292-E8E1019C526C}" type="slidenum">
              <a:rPr lang="en-US" smtClean="0"/>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endParaRPr sz="4000" b="1">
              <a:solidFill>
                <a:schemeClr val="accent1">
                  <a:lumMod val="60000"/>
                  <a:lumOff val="40000"/>
                </a:schemeClr>
              </a:solidFill>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7" name="Date Placeholder 6"/>
          <p:cNvSpPr>
            <a:spLocks noGrp="1"/>
          </p:cNvSpPr>
          <p:nvPr>
            <p:ph type="dt" sz="half" idx="10"/>
          </p:nvPr>
        </p:nvSpPr>
        <p:spPr/>
        <p:txBody>
          <a:bodyPr/>
          <a:lstStyle/>
          <a:p>
            <a:fld id="{53D72E34-B72C-D746-8B3F-76DCE51E35D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6DE3E5-BC3C-7940-8292-E8E1019C526C}" type="slidenum">
              <a:rPr lang="en-US" smtClean="0"/>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5" name="Slide Number Placeholder 6"/>
          <p:cNvSpPr>
            <a:spLocks noGrp="1"/>
          </p:cNvSpPr>
          <p:nvPr>
            <p:ph type="sldNum" sz="quarter" idx="12"/>
          </p:nvPr>
        </p:nvSpPr>
        <p:spPr>
          <a:xfrm>
            <a:off x="8305800" y="242234"/>
            <a:ext cx="554038" cy="365125"/>
          </a:xfrm>
        </p:spPr>
        <p:txBody>
          <a:bodyPr/>
          <a:lstStyle/>
          <a:p>
            <a:fld id="{ED6DE3E5-BC3C-7940-8292-E8E1019C526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endParaRPr sz="3600" b="1">
              <a:solidFill>
                <a:schemeClr val="accent1">
                  <a:lumMod val="60000"/>
                  <a:lumOff val="40000"/>
                </a:schemeClr>
              </a:solidFill>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Date Placeholder 4"/>
          <p:cNvSpPr>
            <a:spLocks noGrp="1"/>
          </p:cNvSpPr>
          <p:nvPr>
            <p:ph type="dt" sz="half" idx="10"/>
          </p:nvPr>
        </p:nvSpPr>
        <p:spPr/>
        <p:txBody>
          <a:bodyPr/>
          <a:lstStyle/>
          <a:p>
            <a:fld id="{53D72E34-B72C-D746-8B3F-76DCE51E35D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6DE3E5-BC3C-7940-8292-E8E1019C526C}" type="slidenum">
              <a:rPr lang="en-US" smtClean="0"/>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lang="en-US"/>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53D72E34-B72C-D746-8B3F-76DCE51E35DB}" type="datetimeFigureOut">
              <a:rPr lang="en-US" smtClean="0"/>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ED6DE3E5-BC3C-7940-8292-E8E1019C526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anose="05000000000000000000"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mn-lt"/>
          <a:ea typeface="+mn-ea"/>
          <a:cs typeface="+mn-cs"/>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78.emf"/><Relationship Id="rId1" Type="http://schemas.openxmlformats.org/officeDocument/2006/relationships/tags" Target="../tags/tag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tags" Target="../tags/tag10.xml"/><Relationship Id="rId1" Type="http://schemas.openxmlformats.org/officeDocument/2006/relationships/image" Target="../media/image86.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1.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3.png"/><Relationship Id="rId1" Type="http://schemas.openxmlformats.org/officeDocument/2006/relationships/image" Target="../media/image9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94.emf"/></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6.emf"/></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7.emf"/></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9.emf"/><Relationship Id="rId1" Type="http://schemas.openxmlformats.org/officeDocument/2006/relationships/image" Target="../media/image98.emf"/></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0.emf"/></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1.emf"/></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3.emf"/><Relationship Id="rId1" Type="http://schemas.openxmlformats.org/officeDocument/2006/relationships/image" Target="../media/image10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4.emf"/></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6.emf"/><Relationship Id="rId1" Type="http://schemas.openxmlformats.org/officeDocument/2006/relationships/image" Target="../media/image105.emf"/></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8.emf"/><Relationship Id="rId1" Type="http://schemas.openxmlformats.org/officeDocument/2006/relationships/image" Target="../media/image107.emf"/></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9.emf"/></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0.emf"/></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emf"/><Relationship Id="rId1" Type="http://schemas.openxmlformats.org/officeDocument/2006/relationships/image" Target="../media/image117.emf"/></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emf"/></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1.emf"/></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3.emf"/><Relationship Id="rId1" Type="http://schemas.openxmlformats.org/officeDocument/2006/relationships/image" Target="../media/image122.emf"/></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4.emf"/></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6.em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8.emf"/></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29.emf"/></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emf"/></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emf"/></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emf"/></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emf"/></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emf"/></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1.emf"/><Relationship Id="rId1" Type="http://schemas.openxmlformats.org/officeDocument/2006/relationships/image" Target="../media/image140.emf"/></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3.emf"/><Relationship Id="rId1" Type="http://schemas.openxmlformats.org/officeDocument/2006/relationships/image" Target="../media/image142.emf"/></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4.emf"/></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6.emf"/><Relationship Id="rId1" Type="http://schemas.openxmlformats.org/officeDocument/2006/relationships/image" Target="../media/image14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emf"/></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8.emf"/></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emf"/><Relationship Id="rId1" Type="http://schemas.openxmlformats.org/officeDocument/2006/relationships/image" Target="../media/image149.png"/></Relationships>
</file>

<file path=ppt/slides/_rels/slide19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emf"/><Relationship Id="rId1" Type="http://schemas.openxmlformats.org/officeDocument/2006/relationships/image" Target="../media/image157.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1.xml"/><Relationship Id="rId3" Type="http://schemas.openxmlformats.org/officeDocument/2006/relationships/image" Target="../media/image7.wmf"/><Relationship Id="rId2" Type="http://schemas.openxmlformats.org/officeDocument/2006/relationships/control" Target="../activeX/activeX1.xml"/><Relationship Id="rId1" Type="http://schemas.openxmlformats.org/officeDocument/2006/relationships/image" Target="../media/image6.jpe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emf"/></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emf"/><Relationship Id="rId1" Type="http://schemas.openxmlformats.org/officeDocument/2006/relationships/image" Target="../media/image160.emf"/></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e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3.emf"/></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4.emf"/></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emf"/></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emf"/></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emf"/></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9.emf"/><Relationship Id="rId1" Type="http://schemas.openxmlformats.org/officeDocument/2006/relationships/image" Target="../media/image168.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emf"/></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2.emf"/><Relationship Id="rId1" Type="http://schemas.openxmlformats.org/officeDocument/2006/relationships/image" Target="../media/image171.emf"/></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3.emf"/></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5.png"/><Relationship Id="rId1" Type="http://schemas.openxmlformats.org/officeDocument/2006/relationships/image" Target="../media/image174.png"/></Relationships>
</file>

<file path=ppt/slides/_rels/slide2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2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tags" Target="../tags/tag11.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emf"/><Relationship Id="rId1" Type="http://schemas.openxmlformats.org/officeDocument/2006/relationships/image" Target="../media/image1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e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36.wdp"/><Relationship Id="rId1"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tags" Target="../tags/tag3.xml"/><Relationship Id="rId1" Type="http://schemas.openxmlformats.org/officeDocument/2006/relationships/image" Target="../media/image42.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44.png"/><Relationship Id="rId1" Type="http://schemas.openxmlformats.org/officeDocument/2006/relationships/image" Target="../media/image4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0.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52.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5.emf"/><Relationship Id="rId1" Type="http://schemas.openxmlformats.org/officeDocument/2006/relationships/image" Target="../media/image54.emf"/></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7.emf"/><Relationship Id="rId1" Type="http://schemas.openxmlformats.org/officeDocument/2006/relationships/image" Target="../media/image56.e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8.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9.e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6100" y="4624668"/>
            <a:ext cx="7023100" cy="933450"/>
          </a:xfrm>
        </p:spPr>
        <p:txBody>
          <a:bodyPr>
            <a:normAutofit/>
          </a:bodyPr>
          <a:lstStyle/>
          <a:p>
            <a:r>
              <a:rPr lang="en-US" dirty="0"/>
              <a:t>Topic 8 Energetics &amp; Thermochemistry</a:t>
            </a:r>
            <a:endParaRPr lang="en-US" dirty="0"/>
          </a:p>
        </p:txBody>
      </p:sp>
      <p:sp>
        <p:nvSpPr>
          <p:cNvPr id="3" name="Subtitle 2"/>
          <p:cNvSpPr>
            <a:spLocks noGrp="1"/>
          </p:cNvSpPr>
          <p:nvPr>
            <p:ph type="subTitle" idx="1"/>
          </p:nvPr>
        </p:nvSpPr>
        <p:spPr>
          <a:xfrm>
            <a:off x="3860383" y="5688089"/>
            <a:ext cx="4851818" cy="748553"/>
          </a:xfrm>
        </p:spPr>
        <p:txBody>
          <a:bodyPr>
            <a:normAutofit/>
          </a:bodyPr>
          <a:lstStyle/>
          <a:p>
            <a:r>
              <a:rPr lang="en-US" sz="2000" dirty="0">
                <a:solidFill>
                  <a:schemeClr val="accent1"/>
                </a:solidFill>
              </a:rPr>
              <a:t>Wilt Gu</a:t>
            </a:r>
            <a:endParaRPr lang="en-US" sz="20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bwMode="auto">
          <a:xfrm>
            <a:off x="482600" y="1341438"/>
            <a:ext cx="6843713" cy="617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609600" indent="-609600">
              <a:spcBef>
                <a:spcPct val="0"/>
              </a:spcBef>
            </a:pPr>
            <a:r>
              <a:rPr lang="en-GB">
                <a:latin typeface="Arial" panose="020B0604020202020204" pitchFamily="34" charset="0"/>
              </a:rPr>
              <a:t>Magnesium + Hydrochloric acid </a:t>
            </a:r>
            <a:endParaRPr lang="en-GB">
              <a:latin typeface="Arial" panose="020B0604020202020204" pitchFamily="34" charset="0"/>
            </a:endParaRPr>
          </a:p>
        </p:txBody>
      </p:sp>
      <p:sp>
        <p:nvSpPr>
          <p:cNvPr id="18436" name="AutoShape 4"/>
          <p:cNvSpPr>
            <a:spLocks noChangeArrowheads="1"/>
          </p:cNvSpPr>
          <p:nvPr/>
        </p:nvSpPr>
        <p:spPr bwMode="auto">
          <a:xfrm>
            <a:off x="3635375" y="3759200"/>
            <a:ext cx="1312863" cy="663575"/>
          </a:xfrm>
          <a:prstGeom prst="rightArrow">
            <a:avLst>
              <a:gd name="adj1" fmla="val 50000"/>
              <a:gd name="adj2" fmla="val 49462"/>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2000">
                <a:solidFill>
                  <a:schemeClr val="bg1"/>
                </a:solidFill>
                <a:latin typeface="Arial" panose="020B0604020202020204" pitchFamily="34" charset="0"/>
              </a:rPr>
              <a:t>Gets hot</a:t>
            </a:r>
            <a:endParaRPr lang="en-GB" sz="2000">
              <a:solidFill>
                <a:schemeClr val="bg1"/>
              </a:solidFill>
              <a:latin typeface="Arial" panose="020B0604020202020204" pitchFamily="34" charset="0"/>
            </a:endParaRPr>
          </a:p>
        </p:txBody>
      </p:sp>
      <p:grpSp>
        <p:nvGrpSpPr>
          <p:cNvPr id="18437" name="Group 5"/>
          <p:cNvGrpSpPr/>
          <p:nvPr/>
        </p:nvGrpSpPr>
        <p:grpSpPr bwMode="auto">
          <a:xfrm>
            <a:off x="941388" y="2205038"/>
            <a:ext cx="2208212" cy="4060825"/>
            <a:chOff x="593" y="1389"/>
            <a:chExt cx="1391" cy="2558"/>
          </a:xfrm>
        </p:grpSpPr>
        <p:grpSp>
          <p:nvGrpSpPr>
            <p:cNvPr id="18438" name="Group 6"/>
            <p:cNvGrpSpPr/>
            <p:nvPr/>
          </p:nvGrpSpPr>
          <p:grpSpPr bwMode="auto">
            <a:xfrm>
              <a:off x="593" y="1389"/>
              <a:ext cx="1391" cy="2558"/>
              <a:chOff x="593" y="1389"/>
              <a:chExt cx="1391" cy="2558"/>
            </a:xfrm>
          </p:grpSpPr>
          <p:sp>
            <p:nvSpPr>
              <p:cNvPr id="18439" name="Rectangle 7"/>
              <p:cNvSpPr>
                <a:spLocks noChangeArrowheads="1"/>
              </p:cNvSpPr>
              <p:nvPr/>
            </p:nvSpPr>
            <p:spPr bwMode="auto">
              <a:xfrm>
                <a:off x="593" y="1389"/>
                <a:ext cx="1391" cy="2558"/>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GB">
                  <a:latin typeface="Arial" panose="020B0604020202020204" pitchFamily="34" charset="0"/>
                </a:endParaRPr>
              </a:p>
            </p:txBody>
          </p:sp>
          <p:sp>
            <p:nvSpPr>
              <p:cNvPr id="18440" name="Line 8"/>
              <p:cNvSpPr>
                <a:spLocks noChangeShapeType="1"/>
              </p:cNvSpPr>
              <p:nvPr/>
            </p:nvSpPr>
            <p:spPr bwMode="auto">
              <a:xfrm flipH="1">
                <a:off x="1035" y="1784"/>
                <a:ext cx="0" cy="16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1" name="Line 9"/>
              <p:cNvSpPr>
                <a:spLocks noChangeShapeType="1"/>
              </p:cNvSpPr>
              <p:nvPr/>
            </p:nvSpPr>
            <p:spPr bwMode="auto">
              <a:xfrm flipV="1">
                <a:off x="1542" y="1664"/>
                <a:ext cx="73" cy="11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2" name="Line 10"/>
              <p:cNvSpPr>
                <a:spLocks noChangeShapeType="1"/>
              </p:cNvSpPr>
              <p:nvPr/>
            </p:nvSpPr>
            <p:spPr bwMode="auto">
              <a:xfrm flipH="1" flipV="1">
                <a:off x="946" y="1677"/>
                <a:ext cx="91" cy="10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3" name="Oval 11"/>
              <p:cNvSpPr>
                <a:spLocks noChangeArrowheads="1"/>
              </p:cNvSpPr>
              <p:nvPr/>
            </p:nvSpPr>
            <p:spPr bwMode="auto">
              <a:xfrm>
                <a:off x="1035" y="3131"/>
                <a:ext cx="509" cy="537"/>
              </a:xfrm>
              <a:prstGeom prst="ellipse">
                <a:avLst/>
              </a:prstGeom>
              <a:solidFill>
                <a:schemeClr val="hlink"/>
              </a:solidFill>
              <a:ln w="2857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4" name="Rectangle 12"/>
              <p:cNvSpPr>
                <a:spLocks noChangeArrowheads="1"/>
              </p:cNvSpPr>
              <p:nvPr/>
            </p:nvSpPr>
            <p:spPr bwMode="auto">
              <a:xfrm>
                <a:off x="1045" y="2886"/>
                <a:ext cx="492" cy="52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5" name="Rectangle 13"/>
              <p:cNvSpPr>
                <a:spLocks noChangeArrowheads="1"/>
              </p:cNvSpPr>
              <p:nvPr/>
            </p:nvSpPr>
            <p:spPr bwMode="auto">
              <a:xfrm>
                <a:off x="1047" y="3386"/>
                <a:ext cx="486" cy="6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6" name="Line 14"/>
              <p:cNvSpPr>
                <a:spLocks noChangeShapeType="1"/>
              </p:cNvSpPr>
              <p:nvPr/>
            </p:nvSpPr>
            <p:spPr bwMode="auto">
              <a:xfrm flipH="1">
                <a:off x="1545" y="1778"/>
                <a:ext cx="0" cy="16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7" name="Line 15"/>
              <p:cNvSpPr>
                <a:spLocks noChangeShapeType="1"/>
              </p:cNvSpPr>
              <p:nvPr/>
            </p:nvSpPr>
            <p:spPr bwMode="auto">
              <a:xfrm>
                <a:off x="1043" y="2852"/>
                <a:ext cx="25" cy="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8" name="Line 16"/>
              <p:cNvSpPr>
                <a:spLocks noChangeShapeType="1"/>
              </p:cNvSpPr>
              <p:nvPr/>
            </p:nvSpPr>
            <p:spPr bwMode="auto">
              <a:xfrm>
                <a:off x="1070" y="2887"/>
                <a:ext cx="44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49" name="Line 17"/>
              <p:cNvSpPr>
                <a:spLocks noChangeShapeType="1"/>
              </p:cNvSpPr>
              <p:nvPr/>
            </p:nvSpPr>
            <p:spPr bwMode="auto">
              <a:xfrm flipV="1">
                <a:off x="1517" y="2855"/>
                <a:ext cx="21" cy="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50" name="Freeform 18"/>
              <p:cNvSpPr/>
              <p:nvPr/>
            </p:nvSpPr>
            <p:spPr bwMode="auto">
              <a:xfrm>
                <a:off x="1107" y="2345"/>
                <a:ext cx="333" cy="135"/>
              </a:xfrm>
              <a:custGeom>
                <a:avLst/>
                <a:gdLst>
                  <a:gd name="T0" fmla="*/ 5 w 333"/>
                  <a:gd name="T1" fmla="*/ 134 h 135"/>
                  <a:gd name="T2" fmla="*/ 72 w 333"/>
                  <a:gd name="T3" fmla="*/ 114 h 135"/>
                  <a:gd name="T4" fmla="*/ 204 w 333"/>
                  <a:gd name="T5" fmla="*/ 17 h 135"/>
                  <a:gd name="T6" fmla="*/ 332 w 333"/>
                  <a:gd name="T7" fmla="*/ 12 h 135"/>
                  <a:gd name="T8" fmla="*/ 210 w 333"/>
                  <a:gd name="T9" fmla="*/ 47 h 135"/>
                  <a:gd name="T10" fmla="*/ 101 w 333"/>
                  <a:gd name="T11" fmla="*/ 119 h 135"/>
                  <a:gd name="T12" fmla="*/ 5 w 333"/>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333" h="135">
                    <a:moveTo>
                      <a:pt x="5" y="134"/>
                    </a:moveTo>
                    <a:cubicBezTo>
                      <a:pt x="0" y="133"/>
                      <a:pt x="39" y="133"/>
                      <a:pt x="72" y="114"/>
                    </a:cubicBezTo>
                    <a:cubicBezTo>
                      <a:pt x="105" y="95"/>
                      <a:pt x="161" y="34"/>
                      <a:pt x="204" y="17"/>
                    </a:cubicBezTo>
                    <a:cubicBezTo>
                      <a:pt x="247" y="0"/>
                      <a:pt x="331" y="7"/>
                      <a:pt x="332" y="12"/>
                    </a:cubicBezTo>
                    <a:cubicBezTo>
                      <a:pt x="333" y="17"/>
                      <a:pt x="248" y="29"/>
                      <a:pt x="210" y="47"/>
                    </a:cubicBezTo>
                    <a:cubicBezTo>
                      <a:pt x="172" y="65"/>
                      <a:pt x="135" y="104"/>
                      <a:pt x="101" y="119"/>
                    </a:cubicBezTo>
                    <a:cubicBezTo>
                      <a:pt x="67" y="134"/>
                      <a:pt x="10" y="135"/>
                      <a:pt x="5" y="134"/>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51" name="Freeform 19"/>
              <p:cNvSpPr/>
              <p:nvPr/>
            </p:nvSpPr>
            <p:spPr bwMode="auto">
              <a:xfrm>
                <a:off x="1127" y="2294"/>
                <a:ext cx="350" cy="167"/>
              </a:xfrm>
              <a:custGeom>
                <a:avLst/>
                <a:gdLst>
                  <a:gd name="T0" fmla="*/ 15 w 350"/>
                  <a:gd name="T1" fmla="*/ 140 h 167"/>
                  <a:gd name="T2" fmla="*/ 135 w 350"/>
                  <a:gd name="T3" fmla="*/ 134 h 167"/>
                  <a:gd name="T4" fmla="*/ 258 w 350"/>
                  <a:gd name="T5" fmla="*/ 17 h 167"/>
                  <a:gd name="T6" fmla="*/ 346 w 350"/>
                  <a:gd name="T7" fmla="*/ 30 h 167"/>
                  <a:gd name="T8" fmla="*/ 280 w 350"/>
                  <a:gd name="T9" fmla="*/ 27 h 167"/>
                  <a:gd name="T10" fmla="*/ 148 w 350"/>
                  <a:gd name="T11" fmla="*/ 144 h 167"/>
                  <a:gd name="T12" fmla="*/ 46 w 350"/>
                  <a:gd name="T13" fmla="*/ 164 h 167"/>
                  <a:gd name="T14" fmla="*/ 15 w 350"/>
                  <a:gd name="T15" fmla="*/ 140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167">
                    <a:moveTo>
                      <a:pt x="15" y="140"/>
                    </a:moveTo>
                    <a:cubicBezTo>
                      <a:pt x="30" y="135"/>
                      <a:pt x="95" y="154"/>
                      <a:pt x="135" y="134"/>
                    </a:cubicBezTo>
                    <a:cubicBezTo>
                      <a:pt x="175" y="114"/>
                      <a:pt x="223" y="34"/>
                      <a:pt x="258" y="17"/>
                    </a:cubicBezTo>
                    <a:cubicBezTo>
                      <a:pt x="293" y="0"/>
                      <a:pt x="342" y="28"/>
                      <a:pt x="346" y="30"/>
                    </a:cubicBezTo>
                    <a:cubicBezTo>
                      <a:pt x="350" y="32"/>
                      <a:pt x="313" y="8"/>
                      <a:pt x="280" y="27"/>
                    </a:cubicBezTo>
                    <a:cubicBezTo>
                      <a:pt x="247" y="46"/>
                      <a:pt x="187" y="121"/>
                      <a:pt x="148" y="144"/>
                    </a:cubicBezTo>
                    <a:cubicBezTo>
                      <a:pt x="109" y="167"/>
                      <a:pt x="69" y="163"/>
                      <a:pt x="46" y="164"/>
                    </a:cubicBezTo>
                    <a:cubicBezTo>
                      <a:pt x="23" y="165"/>
                      <a:pt x="0" y="145"/>
                      <a:pt x="15" y="140"/>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52" name="Freeform 20"/>
              <p:cNvSpPr/>
              <p:nvPr/>
            </p:nvSpPr>
            <p:spPr bwMode="auto">
              <a:xfrm>
                <a:off x="1123" y="2329"/>
                <a:ext cx="355" cy="126"/>
              </a:xfrm>
              <a:custGeom>
                <a:avLst/>
                <a:gdLst>
                  <a:gd name="T0" fmla="*/ 6 w 355"/>
                  <a:gd name="T1" fmla="*/ 10 h 126"/>
                  <a:gd name="T2" fmla="*/ 121 w 355"/>
                  <a:gd name="T3" fmla="*/ 91 h 126"/>
                  <a:gd name="T4" fmla="*/ 264 w 355"/>
                  <a:gd name="T5" fmla="*/ 92 h 126"/>
                  <a:gd name="T6" fmla="*/ 352 w 355"/>
                  <a:gd name="T7" fmla="*/ 121 h 126"/>
                  <a:gd name="T8" fmla="*/ 247 w 355"/>
                  <a:gd name="T9" fmla="*/ 61 h 126"/>
                  <a:gd name="T10" fmla="*/ 142 w 355"/>
                  <a:gd name="T11" fmla="*/ 77 h 126"/>
                  <a:gd name="T12" fmla="*/ 82 w 355"/>
                  <a:gd name="T13" fmla="*/ 29 h 126"/>
                  <a:gd name="T14" fmla="*/ 6 w 355"/>
                  <a:gd name="T15" fmla="*/ 1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126">
                    <a:moveTo>
                      <a:pt x="6" y="10"/>
                    </a:moveTo>
                    <a:cubicBezTo>
                      <a:pt x="12" y="20"/>
                      <a:pt x="78" y="77"/>
                      <a:pt x="121" y="91"/>
                    </a:cubicBezTo>
                    <a:cubicBezTo>
                      <a:pt x="164" y="105"/>
                      <a:pt x="226" y="87"/>
                      <a:pt x="264" y="92"/>
                    </a:cubicBezTo>
                    <a:cubicBezTo>
                      <a:pt x="302" y="97"/>
                      <a:pt x="355" y="126"/>
                      <a:pt x="352" y="121"/>
                    </a:cubicBezTo>
                    <a:cubicBezTo>
                      <a:pt x="349" y="116"/>
                      <a:pt x="282" y="68"/>
                      <a:pt x="247" y="61"/>
                    </a:cubicBezTo>
                    <a:cubicBezTo>
                      <a:pt x="212" y="54"/>
                      <a:pt x="169" y="82"/>
                      <a:pt x="142" y="77"/>
                    </a:cubicBezTo>
                    <a:cubicBezTo>
                      <a:pt x="115" y="72"/>
                      <a:pt x="104" y="40"/>
                      <a:pt x="82" y="29"/>
                    </a:cubicBezTo>
                    <a:cubicBezTo>
                      <a:pt x="60" y="18"/>
                      <a:pt x="0" y="0"/>
                      <a:pt x="6" y="10"/>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453" name="Text Box 21"/>
            <p:cNvSpPr txBox="1">
              <a:spLocks noChangeArrowheads="1"/>
            </p:cNvSpPr>
            <p:nvPr/>
          </p:nvSpPr>
          <p:spPr bwMode="auto">
            <a:xfrm>
              <a:off x="603" y="1399"/>
              <a:ext cx="678" cy="28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25</a:t>
              </a:r>
              <a:r>
                <a:rPr lang="en-GB" baseline="30000">
                  <a:latin typeface="Arial" panose="020B0604020202020204" pitchFamily="34" charset="0"/>
                </a:rPr>
                <a:t>o</a:t>
              </a:r>
              <a:r>
                <a:rPr lang="en-GB">
                  <a:latin typeface="Arial" panose="020B0604020202020204" pitchFamily="34" charset="0"/>
                </a:rPr>
                <a:t> C</a:t>
              </a:r>
              <a:endParaRPr lang="en-GB">
                <a:latin typeface="Arial" panose="020B0604020202020204" pitchFamily="34" charset="0"/>
              </a:endParaRPr>
            </a:p>
          </p:txBody>
        </p:sp>
      </p:grpSp>
      <p:grpSp>
        <p:nvGrpSpPr>
          <p:cNvPr id="18454" name="Group 22"/>
          <p:cNvGrpSpPr/>
          <p:nvPr/>
        </p:nvGrpSpPr>
        <p:grpSpPr bwMode="auto">
          <a:xfrm>
            <a:off x="5710238" y="2259013"/>
            <a:ext cx="2208212" cy="4059237"/>
            <a:chOff x="3579" y="1377"/>
            <a:chExt cx="1391" cy="2557"/>
          </a:xfrm>
        </p:grpSpPr>
        <p:grpSp>
          <p:nvGrpSpPr>
            <p:cNvPr id="18455" name="Group 23"/>
            <p:cNvGrpSpPr/>
            <p:nvPr/>
          </p:nvGrpSpPr>
          <p:grpSpPr bwMode="auto">
            <a:xfrm>
              <a:off x="3579" y="1392"/>
              <a:ext cx="1391" cy="2542"/>
              <a:chOff x="3579" y="1392"/>
              <a:chExt cx="1391" cy="2542"/>
            </a:xfrm>
          </p:grpSpPr>
          <p:sp>
            <p:nvSpPr>
              <p:cNvPr id="18456" name="Rectangle 24"/>
              <p:cNvSpPr>
                <a:spLocks noChangeArrowheads="1"/>
              </p:cNvSpPr>
              <p:nvPr/>
            </p:nvSpPr>
            <p:spPr bwMode="auto">
              <a:xfrm>
                <a:off x="3579" y="1392"/>
                <a:ext cx="1391" cy="2542"/>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57" name="Line 25"/>
              <p:cNvSpPr>
                <a:spLocks noChangeShapeType="1"/>
              </p:cNvSpPr>
              <p:nvPr/>
            </p:nvSpPr>
            <p:spPr bwMode="auto">
              <a:xfrm flipH="1">
                <a:off x="4021" y="1771"/>
                <a:ext cx="0" cy="16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58" name="Line 26"/>
              <p:cNvSpPr>
                <a:spLocks noChangeShapeType="1"/>
              </p:cNvSpPr>
              <p:nvPr/>
            </p:nvSpPr>
            <p:spPr bwMode="auto">
              <a:xfrm flipV="1">
                <a:off x="4528" y="1651"/>
                <a:ext cx="73" cy="11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59" name="Line 27"/>
              <p:cNvSpPr>
                <a:spLocks noChangeShapeType="1"/>
              </p:cNvSpPr>
              <p:nvPr/>
            </p:nvSpPr>
            <p:spPr bwMode="auto">
              <a:xfrm flipH="1" flipV="1">
                <a:off x="3932" y="1664"/>
                <a:ext cx="91" cy="10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0" name="Oval 28"/>
              <p:cNvSpPr>
                <a:spLocks noChangeArrowheads="1"/>
              </p:cNvSpPr>
              <p:nvPr/>
            </p:nvSpPr>
            <p:spPr bwMode="auto">
              <a:xfrm>
                <a:off x="4021" y="3118"/>
                <a:ext cx="509" cy="537"/>
              </a:xfrm>
              <a:prstGeom prst="ellipse">
                <a:avLst/>
              </a:prstGeom>
              <a:solidFill>
                <a:schemeClr val="hlink"/>
              </a:solidFill>
              <a:ln w="2857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1" name="Rectangle 29"/>
              <p:cNvSpPr>
                <a:spLocks noChangeArrowheads="1"/>
              </p:cNvSpPr>
              <p:nvPr/>
            </p:nvSpPr>
            <p:spPr bwMode="auto">
              <a:xfrm>
                <a:off x="4027" y="2873"/>
                <a:ext cx="496" cy="52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2" name="Rectangle 30"/>
              <p:cNvSpPr>
                <a:spLocks noChangeArrowheads="1"/>
              </p:cNvSpPr>
              <p:nvPr/>
            </p:nvSpPr>
            <p:spPr bwMode="auto">
              <a:xfrm>
                <a:off x="4033" y="3373"/>
                <a:ext cx="486" cy="6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3" name="Line 31"/>
              <p:cNvSpPr>
                <a:spLocks noChangeShapeType="1"/>
              </p:cNvSpPr>
              <p:nvPr/>
            </p:nvSpPr>
            <p:spPr bwMode="auto">
              <a:xfrm flipH="1">
                <a:off x="4531" y="1765"/>
                <a:ext cx="0" cy="16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4" name="Line 32"/>
              <p:cNvSpPr>
                <a:spLocks noChangeShapeType="1"/>
              </p:cNvSpPr>
              <p:nvPr/>
            </p:nvSpPr>
            <p:spPr bwMode="auto">
              <a:xfrm>
                <a:off x="4029" y="2839"/>
                <a:ext cx="25" cy="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5" name="Line 33"/>
              <p:cNvSpPr>
                <a:spLocks noChangeShapeType="1"/>
              </p:cNvSpPr>
              <p:nvPr/>
            </p:nvSpPr>
            <p:spPr bwMode="auto">
              <a:xfrm>
                <a:off x="4056" y="2874"/>
                <a:ext cx="44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6" name="Line 34"/>
              <p:cNvSpPr>
                <a:spLocks noChangeShapeType="1"/>
              </p:cNvSpPr>
              <p:nvPr/>
            </p:nvSpPr>
            <p:spPr bwMode="auto">
              <a:xfrm flipV="1">
                <a:off x="4503" y="2842"/>
                <a:ext cx="21" cy="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7" name="Freeform 35"/>
              <p:cNvSpPr/>
              <p:nvPr/>
            </p:nvSpPr>
            <p:spPr bwMode="auto">
              <a:xfrm>
                <a:off x="4093" y="3431"/>
                <a:ext cx="333" cy="135"/>
              </a:xfrm>
              <a:custGeom>
                <a:avLst/>
                <a:gdLst>
                  <a:gd name="T0" fmla="*/ 5 w 333"/>
                  <a:gd name="T1" fmla="*/ 134 h 135"/>
                  <a:gd name="T2" fmla="*/ 72 w 333"/>
                  <a:gd name="T3" fmla="*/ 114 h 135"/>
                  <a:gd name="T4" fmla="*/ 204 w 333"/>
                  <a:gd name="T5" fmla="*/ 17 h 135"/>
                  <a:gd name="T6" fmla="*/ 332 w 333"/>
                  <a:gd name="T7" fmla="*/ 12 h 135"/>
                  <a:gd name="T8" fmla="*/ 210 w 333"/>
                  <a:gd name="T9" fmla="*/ 47 h 135"/>
                  <a:gd name="T10" fmla="*/ 101 w 333"/>
                  <a:gd name="T11" fmla="*/ 119 h 135"/>
                  <a:gd name="T12" fmla="*/ 5 w 333"/>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333" h="135">
                    <a:moveTo>
                      <a:pt x="5" y="134"/>
                    </a:moveTo>
                    <a:cubicBezTo>
                      <a:pt x="0" y="133"/>
                      <a:pt x="39" y="133"/>
                      <a:pt x="72" y="114"/>
                    </a:cubicBezTo>
                    <a:cubicBezTo>
                      <a:pt x="105" y="95"/>
                      <a:pt x="161" y="34"/>
                      <a:pt x="204" y="17"/>
                    </a:cubicBezTo>
                    <a:cubicBezTo>
                      <a:pt x="247" y="0"/>
                      <a:pt x="331" y="7"/>
                      <a:pt x="332" y="12"/>
                    </a:cubicBezTo>
                    <a:cubicBezTo>
                      <a:pt x="333" y="17"/>
                      <a:pt x="248" y="29"/>
                      <a:pt x="210" y="47"/>
                    </a:cubicBezTo>
                    <a:cubicBezTo>
                      <a:pt x="172" y="65"/>
                      <a:pt x="135" y="104"/>
                      <a:pt x="101" y="119"/>
                    </a:cubicBezTo>
                    <a:cubicBezTo>
                      <a:pt x="67" y="134"/>
                      <a:pt x="10" y="135"/>
                      <a:pt x="5" y="134"/>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8" name="Freeform 36"/>
              <p:cNvSpPr/>
              <p:nvPr/>
            </p:nvSpPr>
            <p:spPr bwMode="auto">
              <a:xfrm>
                <a:off x="4113" y="3380"/>
                <a:ext cx="350" cy="167"/>
              </a:xfrm>
              <a:custGeom>
                <a:avLst/>
                <a:gdLst>
                  <a:gd name="T0" fmla="*/ 15 w 350"/>
                  <a:gd name="T1" fmla="*/ 140 h 167"/>
                  <a:gd name="T2" fmla="*/ 135 w 350"/>
                  <a:gd name="T3" fmla="*/ 134 h 167"/>
                  <a:gd name="T4" fmla="*/ 258 w 350"/>
                  <a:gd name="T5" fmla="*/ 17 h 167"/>
                  <a:gd name="T6" fmla="*/ 346 w 350"/>
                  <a:gd name="T7" fmla="*/ 30 h 167"/>
                  <a:gd name="T8" fmla="*/ 280 w 350"/>
                  <a:gd name="T9" fmla="*/ 27 h 167"/>
                  <a:gd name="T10" fmla="*/ 148 w 350"/>
                  <a:gd name="T11" fmla="*/ 144 h 167"/>
                  <a:gd name="T12" fmla="*/ 46 w 350"/>
                  <a:gd name="T13" fmla="*/ 164 h 167"/>
                  <a:gd name="T14" fmla="*/ 15 w 350"/>
                  <a:gd name="T15" fmla="*/ 140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167">
                    <a:moveTo>
                      <a:pt x="15" y="140"/>
                    </a:moveTo>
                    <a:cubicBezTo>
                      <a:pt x="30" y="135"/>
                      <a:pt x="95" y="154"/>
                      <a:pt x="135" y="134"/>
                    </a:cubicBezTo>
                    <a:cubicBezTo>
                      <a:pt x="175" y="114"/>
                      <a:pt x="223" y="34"/>
                      <a:pt x="258" y="17"/>
                    </a:cubicBezTo>
                    <a:cubicBezTo>
                      <a:pt x="293" y="0"/>
                      <a:pt x="342" y="28"/>
                      <a:pt x="346" y="30"/>
                    </a:cubicBezTo>
                    <a:cubicBezTo>
                      <a:pt x="350" y="32"/>
                      <a:pt x="313" y="8"/>
                      <a:pt x="280" y="27"/>
                    </a:cubicBezTo>
                    <a:cubicBezTo>
                      <a:pt x="247" y="46"/>
                      <a:pt x="187" y="121"/>
                      <a:pt x="148" y="144"/>
                    </a:cubicBezTo>
                    <a:cubicBezTo>
                      <a:pt x="109" y="167"/>
                      <a:pt x="69" y="163"/>
                      <a:pt x="46" y="164"/>
                    </a:cubicBezTo>
                    <a:cubicBezTo>
                      <a:pt x="23" y="165"/>
                      <a:pt x="0" y="145"/>
                      <a:pt x="15" y="140"/>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69" name="Freeform 37"/>
              <p:cNvSpPr/>
              <p:nvPr/>
            </p:nvSpPr>
            <p:spPr bwMode="auto">
              <a:xfrm>
                <a:off x="4109" y="3415"/>
                <a:ext cx="355" cy="126"/>
              </a:xfrm>
              <a:custGeom>
                <a:avLst/>
                <a:gdLst>
                  <a:gd name="T0" fmla="*/ 6 w 355"/>
                  <a:gd name="T1" fmla="*/ 10 h 126"/>
                  <a:gd name="T2" fmla="*/ 121 w 355"/>
                  <a:gd name="T3" fmla="*/ 91 h 126"/>
                  <a:gd name="T4" fmla="*/ 264 w 355"/>
                  <a:gd name="T5" fmla="*/ 92 h 126"/>
                  <a:gd name="T6" fmla="*/ 352 w 355"/>
                  <a:gd name="T7" fmla="*/ 121 h 126"/>
                  <a:gd name="T8" fmla="*/ 247 w 355"/>
                  <a:gd name="T9" fmla="*/ 61 h 126"/>
                  <a:gd name="T10" fmla="*/ 142 w 355"/>
                  <a:gd name="T11" fmla="*/ 77 h 126"/>
                  <a:gd name="T12" fmla="*/ 82 w 355"/>
                  <a:gd name="T13" fmla="*/ 29 h 126"/>
                  <a:gd name="T14" fmla="*/ 6 w 355"/>
                  <a:gd name="T15" fmla="*/ 1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126">
                    <a:moveTo>
                      <a:pt x="6" y="10"/>
                    </a:moveTo>
                    <a:cubicBezTo>
                      <a:pt x="12" y="20"/>
                      <a:pt x="78" y="77"/>
                      <a:pt x="121" y="91"/>
                    </a:cubicBezTo>
                    <a:cubicBezTo>
                      <a:pt x="164" y="105"/>
                      <a:pt x="226" y="87"/>
                      <a:pt x="264" y="92"/>
                    </a:cubicBezTo>
                    <a:cubicBezTo>
                      <a:pt x="302" y="97"/>
                      <a:pt x="355" y="126"/>
                      <a:pt x="352" y="121"/>
                    </a:cubicBezTo>
                    <a:cubicBezTo>
                      <a:pt x="349" y="116"/>
                      <a:pt x="282" y="68"/>
                      <a:pt x="247" y="61"/>
                    </a:cubicBezTo>
                    <a:cubicBezTo>
                      <a:pt x="212" y="54"/>
                      <a:pt x="169" y="82"/>
                      <a:pt x="142" y="77"/>
                    </a:cubicBezTo>
                    <a:cubicBezTo>
                      <a:pt x="115" y="72"/>
                      <a:pt x="104" y="40"/>
                      <a:pt x="82" y="29"/>
                    </a:cubicBezTo>
                    <a:cubicBezTo>
                      <a:pt x="60" y="18"/>
                      <a:pt x="0" y="0"/>
                      <a:pt x="6" y="10"/>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0" name="Oval 38"/>
              <p:cNvSpPr>
                <a:spLocks noChangeArrowheads="1"/>
              </p:cNvSpPr>
              <p:nvPr/>
            </p:nvSpPr>
            <p:spPr bwMode="auto">
              <a:xfrm>
                <a:off x="4210" y="3353"/>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1" name="Oval 39"/>
              <p:cNvSpPr>
                <a:spLocks noChangeArrowheads="1"/>
              </p:cNvSpPr>
              <p:nvPr/>
            </p:nvSpPr>
            <p:spPr bwMode="auto">
              <a:xfrm>
                <a:off x="4306" y="3449"/>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2" name="Oval 40"/>
              <p:cNvSpPr>
                <a:spLocks noChangeArrowheads="1"/>
              </p:cNvSpPr>
              <p:nvPr/>
            </p:nvSpPr>
            <p:spPr bwMode="auto">
              <a:xfrm>
                <a:off x="4308" y="3380"/>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3" name="Oval 41"/>
              <p:cNvSpPr>
                <a:spLocks noChangeArrowheads="1"/>
              </p:cNvSpPr>
              <p:nvPr/>
            </p:nvSpPr>
            <p:spPr bwMode="auto">
              <a:xfrm>
                <a:off x="4262" y="2881"/>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4" name="Oval 42"/>
              <p:cNvSpPr>
                <a:spLocks noChangeArrowheads="1"/>
              </p:cNvSpPr>
              <p:nvPr/>
            </p:nvSpPr>
            <p:spPr bwMode="auto">
              <a:xfrm>
                <a:off x="4156" y="2927"/>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5" name="Oval 43"/>
              <p:cNvSpPr>
                <a:spLocks noChangeArrowheads="1"/>
              </p:cNvSpPr>
              <p:nvPr/>
            </p:nvSpPr>
            <p:spPr bwMode="auto">
              <a:xfrm>
                <a:off x="4308" y="2991"/>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6" name="Oval 44"/>
              <p:cNvSpPr>
                <a:spLocks noChangeArrowheads="1"/>
              </p:cNvSpPr>
              <p:nvPr/>
            </p:nvSpPr>
            <p:spPr bwMode="auto">
              <a:xfrm>
                <a:off x="4194" y="3133"/>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7" name="Oval 45"/>
              <p:cNvSpPr>
                <a:spLocks noChangeArrowheads="1"/>
              </p:cNvSpPr>
              <p:nvPr/>
            </p:nvSpPr>
            <p:spPr bwMode="auto">
              <a:xfrm>
                <a:off x="4280" y="3229"/>
                <a:ext cx="47" cy="4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8" name="Line 46"/>
              <p:cNvSpPr>
                <a:spLocks noChangeShapeType="1"/>
              </p:cNvSpPr>
              <p:nvPr/>
            </p:nvSpPr>
            <p:spPr bwMode="auto">
              <a:xfrm>
                <a:off x="4572" y="2897"/>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79" name="Line 47"/>
              <p:cNvSpPr>
                <a:spLocks noChangeShapeType="1"/>
              </p:cNvSpPr>
              <p:nvPr/>
            </p:nvSpPr>
            <p:spPr bwMode="auto">
              <a:xfrm>
                <a:off x="4572" y="2993"/>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0" name="Line 48"/>
              <p:cNvSpPr>
                <a:spLocks noChangeShapeType="1"/>
              </p:cNvSpPr>
              <p:nvPr/>
            </p:nvSpPr>
            <p:spPr bwMode="auto">
              <a:xfrm>
                <a:off x="4572" y="3089"/>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1" name="Line 49"/>
              <p:cNvSpPr>
                <a:spLocks noChangeShapeType="1"/>
              </p:cNvSpPr>
              <p:nvPr/>
            </p:nvSpPr>
            <p:spPr bwMode="auto">
              <a:xfrm>
                <a:off x="4572" y="3185"/>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2" name="Line 50"/>
              <p:cNvSpPr>
                <a:spLocks noChangeShapeType="1"/>
              </p:cNvSpPr>
              <p:nvPr/>
            </p:nvSpPr>
            <p:spPr bwMode="auto">
              <a:xfrm>
                <a:off x="4572" y="3281"/>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3" name="Line 51"/>
              <p:cNvSpPr>
                <a:spLocks noChangeShapeType="1"/>
              </p:cNvSpPr>
              <p:nvPr/>
            </p:nvSpPr>
            <p:spPr bwMode="auto">
              <a:xfrm>
                <a:off x="4572" y="3377"/>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4" name="Line 52"/>
              <p:cNvSpPr>
                <a:spLocks noChangeShapeType="1"/>
              </p:cNvSpPr>
              <p:nvPr/>
            </p:nvSpPr>
            <p:spPr bwMode="auto">
              <a:xfrm>
                <a:off x="4572" y="3473"/>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8485" name="Group 53"/>
              <p:cNvGrpSpPr/>
              <p:nvPr/>
            </p:nvGrpSpPr>
            <p:grpSpPr bwMode="auto">
              <a:xfrm rot="-10775868">
                <a:off x="3710" y="2897"/>
                <a:ext cx="272" cy="576"/>
                <a:chOff x="4660" y="2726"/>
                <a:chExt cx="272" cy="576"/>
              </a:xfrm>
            </p:grpSpPr>
            <p:sp>
              <p:nvSpPr>
                <p:cNvPr id="18486" name="Line 54"/>
                <p:cNvSpPr>
                  <a:spLocks noChangeShapeType="1"/>
                </p:cNvSpPr>
                <p:nvPr/>
              </p:nvSpPr>
              <p:spPr bwMode="auto">
                <a:xfrm>
                  <a:off x="4660" y="2726"/>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7" name="Line 55"/>
                <p:cNvSpPr>
                  <a:spLocks noChangeShapeType="1"/>
                </p:cNvSpPr>
                <p:nvPr/>
              </p:nvSpPr>
              <p:spPr bwMode="auto">
                <a:xfrm>
                  <a:off x="4660" y="2822"/>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8" name="Line 56"/>
                <p:cNvSpPr>
                  <a:spLocks noChangeShapeType="1"/>
                </p:cNvSpPr>
                <p:nvPr/>
              </p:nvSpPr>
              <p:spPr bwMode="auto">
                <a:xfrm>
                  <a:off x="4660" y="2918"/>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89" name="Line 57"/>
                <p:cNvSpPr>
                  <a:spLocks noChangeShapeType="1"/>
                </p:cNvSpPr>
                <p:nvPr/>
              </p:nvSpPr>
              <p:spPr bwMode="auto">
                <a:xfrm>
                  <a:off x="4660" y="3014"/>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0" name="Line 58"/>
                <p:cNvSpPr>
                  <a:spLocks noChangeShapeType="1"/>
                </p:cNvSpPr>
                <p:nvPr/>
              </p:nvSpPr>
              <p:spPr bwMode="auto">
                <a:xfrm>
                  <a:off x="4660" y="3110"/>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1" name="Line 59"/>
                <p:cNvSpPr>
                  <a:spLocks noChangeShapeType="1"/>
                </p:cNvSpPr>
                <p:nvPr/>
              </p:nvSpPr>
              <p:spPr bwMode="auto">
                <a:xfrm>
                  <a:off x="4660" y="3206"/>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2" name="Line 60"/>
                <p:cNvSpPr>
                  <a:spLocks noChangeShapeType="1"/>
                </p:cNvSpPr>
                <p:nvPr/>
              </p:nvSpPr>
              <p:spPr bwMode="auto">
                <a:xfrm>
                  <a:off x="4660" y="3302"/>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493" name="Line 61"/>
              <p:cNvSpPr>
                <a:spLocks noChangeShapeType="1"/>
              </p:cNvSpPr>
              <p:nvPr/>
            </p:nvSpPr>
            <p:spPr bwMode="auto">
              <a:xfrm>
                <a:off x="4282" y="3693"/>
                <a:ext cx="0" cy="16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4" name="Line 62"/>
              <p:cNvSpPr>
                <a:spLocks noChangeShapeType="1"/>
              </p:cNvSpPr>
              <p:nvPr/>
            </p:nvSpPr>
            <p:spPr bwMode="auto">
              <a:xfrm>
                <a:off x="4470" y="3629"/>
                <a:ext cx="142" cy="1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5" name="Line 63"/>
              <p:cNvSpPr>
                <a:spLocks noChangeShapeType="1"/>
              </p:cNvSpPr>
              <p:nvPr/>
            </p:nvSpPr>
            <p:spPr bwMode="auto">
              <a:xfrm flipH="1">
                <a:off x="3928" y="3629"/>
                <a:ext cx="152" cy="10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6" name="Line 64"/>
              <p:cNvSpPr>
                <a:spLocks noChangeShapeType="1"/>
              </p:cNvSpPr>
              <p:nvPr/>
            </p:nvSpPr>
            <p:spPr bwMode="auto">
              <a:xfrm flipH="1">
                <a:off x="4090" y="3687"/>
                <a:ext cx="60" cy="12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7" name="Line 65"/>
              <p:cNvSpPr>
                <a:spLocks noChangeShapeType="1"/>
              </p:cNvSpPr>
              <p:nvPr/>
            </p:nvSpPr>
            <p:spPr bwMode="auto">
              <a:xfrm flipH="1">
                <a:off x="3824" y="3559"/>
                <a:ext cx="190" cy="5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8" name="Line 66"/>
              <p:cNvSpPr>
                <a:spLocks noChangeShapeType="1"/>
              </p:cNvSpPr>
              <p:nvPr/>
            </p:nvSpPr>
            <p:spPr bwMode="auto">
              <a:xfrm>
                <a:off x="4380" y="3677"/>
                <a:ext cx="70" cy="15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99" name="Line 67"/>
              <p:cNvSpPr>
                <a:spLocks noChangeShapeType="1"/>
              </p:cNvSpPr>
              <p:nvPr/>
            </p:nvSpPr>
            <p:spPr bwMode="auto">
              <a:xfrm>
                <a:off x="4514" y="3569"/>
                <a:ext cx="186" cy="4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500" name="Text Box 68"/>
            <p:cNvSpPr txBox="1">
              <a:spLocks noChangeArrowheads="1"/>
            </p:cNvSpPr>
            <p:nvPr/>
          </p:nvSpPr>
          <p:spPr bwMode="auto">
            <a:xfrm>
              <a:off x="3597" y="1377"/>
              <a:ext cx="678" cy="288"/>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45</a:t>
              </a:r>
              <a:r>
                <a:rPr lang="en-GB" baseline="30000">
                  <a:latin typeface="Arial" panose="020B0604020202020204" pitchFamily="34" charset="0"/>
                </a:rPr>
                <a:t>o</a:t>
              </a:r>
              <a:r>
                <a:rPr lang="en-GB">
                  <a:latin typeface="Arial" panose="020B0604020202020204" pitchFamily="34" charset="0"/>
                </a:rPr>
                <a:t> C</a:t>
              </a:r>
              <a:endParaRPr lang="en-GB">
                <a:latin typeface="Arial" panose="020B0604020202020204" pitchFamily="34" charset="0"/>
              </a:endParaRPr>
            </a:p>
          </p:txBody>
        </p:sp>
      </p:grpSp>
      <p:grpSp>
        <p:nvGrpSpPr>
          <p:cNvPr id="18501" name="Group 69"/>
          <p:cNvGrpSpPr/>
          <p:nvPr/>
        </p:nvGrpSpPr>
        <p:grpSpPr bwMode="auto">
          <a:xfrm>
            <a:off x="2324100" y="2635250"/>
            <a:ext cx="2825750" cy="1179513"/>
            <a:chOff x="1464" y="1660"/>
            <a:chExt cx="1780" cy="743"/>
          </a:xfrm>
        </p:grpSpPr>
        <p:sp>
          <p:nvSpPr>
            <p:cNvPr id="18502" name="Text Box 70"/>
            <p:cNvSpPr txBox="1">
              <a:spLocks noChangeArrowheads="1"/>
            </p:cNvSpPr>
            <p:nvPr/>
          </p:nvSpPr>
          <p:spPr bwMode="auto">
            <a:xfrm>
              <a:off x="2134" y="1660"/>
              <a:ext cx="11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magnesium</a:t>
              </a:r>
              <a:endParaRPr lang="en-GB">
                <a:latin typeface="Arial" panose="020B0604020202020204" pitchFamily="34" charset="0"/>
              </a:endParaRPr>
            </a:p>
          </p:txBody>
        </p:sp>
        <p:sp>
          <p:nvSpPr>
            <p:cNvPr id="18503" name="Line 71"/>
            <p:cNvSpPr>
              <a:spLocks noChangeShapeType="1"/>
            </p:cNvSpPr>
            <p:nvPr/>
          </p:nvSpPr>
          <p:spPr bwMode="auto">
            <a:xfrm flipH="1">
              <a:off x="1464" y="1883"/>
              <a:ext cx="640" cy="52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8504" name="Group 72"/>
          <p:cNvGrpSpPr/>
          <p:nvPr/>
        </p:nvGrpSpPr>
        <p:grpSpPr bwMode="auto">
          <a:xfrm>
            <a:off x="2260600" y="4600575"/>
            <a:ext cx="3033713" cy="822325"/>
            <a:chOff x="1424" y="2898"/>
            <a:chExt cx="1911" cy="518"/>
          </a:xfrm>
        </p:grpSpPr>
        <p:sp>
          <p:nvSpPr>
            <p:cNvPr id="18505" name="Text Box 73"/>
            <p:cNvSpPr txBox="1">
              <a:spLocks noChangeArrowheads="1"/>
            </p:cNvSpPr>
            <p:nvPr/>
          </p:nvSpPr>
          <p:spPr bwMode="auto">
            <a:xfrm>
              <a:off x="2150" y="2898"/>
              <a:ext cx="1185"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Hydrochloric</a:t>
              </a:r>
              <a:endParaRPr lang="en-GB">
                <a:latin typeface="Arial" panose="020B0604020202020204" pitchFamily="34" charset="0"/>
              </a:endParaRPr>
            </a:p>
            <a:p>
              <a:r>
                <a:rPr lang="en-GB">
                  <a:latin typeface="Arial" panose="020B0604020202020204" pitchFamily="34" charset="0"/>
                </a:rPr>
                <a:t>acid</a:t>
              </a:r>
              <a:endParaRPr lang="en-GB">
                <a:latin typeface="Arial" panose="020B0604020202020204" pitchFamily="34" charset="0"/>
              </a:endParaRPr>
            </a:p>
          </p:txBody>
        </p:sp>
        <p:sp>
          <p:nvSpPr>
            <p:cNvPr id="18506" name="Line 74"/>
            <p:cNvSpPr>
              <a:spLocks noChangeShapeType="1"/>
            </p:cNvSpPr>
            <p:nvPr/>
          </p:nvSpPr>
          <p:spPr bwMode="auto">
            <a:xfrm flipH="1">
              <a:off x="1424" y="3147"/>
              <a:ext cx="664" cy="6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507" name="Text Box 75"/>
          <p:cNvSpPr txBox="1">
            <a:spLocks noChangeArrowheads="1"/>
          </p:cNvSpPr>
          <p:nvPr/>
        </p:nvSpPr>
        <p:spPr bwMode="auto">
          <a:xfrm>
            <a:off x="6316663" y="3022600"/>
            <a:ext cx="1016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sz="2000">
                <a:latin typeface="Arial" panose="020B0604020202020204" pitchFamily="34" charset="0"/>
              </a:rPr>
              <a:t>Heat</a:t>
            </a:r>
            <a:endParaRPr lang="en-GB" sz="2000">
              <a:latin typeface="Arial" panose="020B0604020202020204" pitchFamily="34" charset="0"/>
            </a:endParaRPr>
          </a:p>
          <a:p>
            <a:pPr algn="ctr"/>
            <a:r>
              <a:rPr lang="en-GB" sz="2000">
                <a:latin typeface="Arial" panose="020B0604020202020204" pitchFamily="34" charset="0"/>
              </a:rPr>
              <a:t>energy</a:t>
            </a:r>
            <a:endParaRPr lang="en-GB" sz="2000">
              <a:latin typeface="Arial" panose="020B0604020202020204" pitchFamily="34" charset="0"/>
            </a:endParaRPr>
          </a:p>
          <a:p>
            <a:pPr algn="ctr"/>
            <a:r>
              <a:rPr lang="en-GB" sz="2000">
                <a:latin typeface="Arial" panose="020B0604020202020204" pitchFamily="34" charset="0"/>
              </a:rPr>
              <a:t>given</a:t>
            </a:r>
            <a:endParaRPr lang="en-GB" sz="2000">
              <a:latin typeface="Arial" panose="020B0604020202020204" pitchFamily="34" charset="0"/>
            </a:endParaRPr>
          </a:p>
          <a:p>
            <a:pPr algn="ctr"/>
            <a:r>
              <a:rPr lang="en-GB" sz="2000">
                <a:latin typeface="Arial" panose="020B0604020202020204" pitchFamily="34" charset="0"/>
              </a:rPr>
              <a:t>out</a:t>
            </a:r>
            <a:endParaRPr lang="en-GB" sz="2000">
              <a:latin typeface="Arial" panose="020B0604020202020204" pitchFamily="34" charset="0"/>
            </a:endParaRPr>
          </a:p>
        </p:txBody>
      </p:sp>
      <p:sp>
        <p:nvSpPr>
          <p:cNvPr id="18508" name="Rectangle 76"/>
          <p:cNvSpPr>
            <a:spLocks noChangeArrowheads="1"/>
          </p:cNvSpPr>
          <p:nvPr/>
        </p:nvSpPr>
        <p:spPr bwMode="auto">
          <a:xfrm>
            <a:off x="1785938" y="423863"/>
            <a:ext cx="5257800" cy="6794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GB" sz="3600">
                <a:solidFill>
                  <a:schemeClr val="bg1"/>
                </a:solidFill>
                <a:latin typeface="Arial" panose="020B0604020202020204" pitchFamily="34" charset="0"/>
              </a:rPr>
              <a:t>Exothermic Reactions</a:t>
            </a:r>
            <a:endParaRPr lang="en-GB" sz="36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dissolve">
                                      <p:cBhvr>
                                        <p:cTn id="7" dur="500"/>
                                        <p:tgtEl>
                                          <p:spTgt spid="1843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501"/>
                                        </p:tgtEl>
                                        <p:attrNameLst>
                                          <p:attrName>style.visibility</p:attrName>
                                        </p:attrNameLst>
                                      </p:cBhvr>
                                      <p:to>
                                        <p:strVal val="visible"/>
                                      </p:to>
                                    </p:set>
                                    <p:animEffect transition="in" filter="dissolve">
                                      <p:cBhvr>
                                        <p:cTn id="11" dur="500"/>
                                        <p:tgtEl>
                                          <p:spTgt spid="1850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8504"/>
                                        </p:tgtEl>
                                        <p:attrNameLst>
                                          <p:attrName>style.visibility</p:attrName>
                                        </p:attrNameLst>
                                      </p:cBhvr>
                                      <p:to>
                                        <p:strVal val="visible"/>
                                      </p:to>
                                    </p:set>
                                    <p:animEffect transition="in" filter="dissolve">
                                      <p:cBhvr>
                                        <p:cTn id="15" dur="500"/>
                                        <p:tgtEl>
                                          <p:spTgt spid="185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436"/>
                                        </p:tgtEl>
                                        <p:attrNameLst>
                                          <p:attrName>style.visibility</p:attrName>
                                        </p:attrNameLst>
                                      </p:cBhvr>
                                      <p:to>
                                        <p:strVal val="visible"/>
                                      </p:to>
                                    </p:set>
                                    <p:animEffect transition="in" filter="wipe(left)">
                                      <p:cBhvr>
                                        <p:cTn id="20" dur="500"/>
                                        <p:tgtEl>
                                          <p:spTgt spid="1843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454"/>
                                        </p:tgtEl>
                                        <p:attrNameLst>
                                          <p:attrName>style.visibility</p:attrName>
                                        </p:attrNameLst>
                                      </p:cBhvr>
                                      <p:to>
                                        <p:strVal val="visible"/>
                                      </p:to>
                                    </p:set>
                                    <p:animEffect transition="in" filter="dissolve">
                                      <p:cBhvr>
                                        <p:cTn id="25" dur="500"/>
                                        <p:tgtEl>
                                          <p:spTgt spid="18454"/>
                                        </p:tgtEl>
                                      </p:cBhvr>
                                    </p:animEffect>
                                  </p:childTnLst>
                                </p:cTn>
                              </p:par>
                            </p:childTnLst>
                          </p:cTn>
                        </p:par>
                        <p:par>
                          <p:cTn id="26" fill="hold">
                            <p:stCondLst>
                              <p:cond delay="500"/>
                            </p:stCondLst>
                            <p:childTnLst>
                              <p:par>
                                <p:cTn id="27" presetID="23" presetClass="entr" presetSubtype="16" fill="hold" grpId="0" nodeType="afterEffect">
                                  <p:stCondLst>
                                    <p:cond delay="0"/>
                                  </p:stCondLst>
                                  <p:childTnLst>
                                    <p:set>
                                      <p:cBhvr>
                                        <p:cTn id="28" dur="1" fill="hold">
                                          <p:stCondLst>
                                            <p:cond delay="0"/>
                                          </p:stCondLst>
                                        </p:cTn>
                                        <p:tgtEl>
                                          <p:spTgt spid="18507"/>
                                        </p:tgtEl>
                                        <p:attrNameLst>
                                          <p:attrName>style.visibility</p:attrName>
                                        </p:attrNameLst>
                                      </p:cBhvr>
                                      <p:to>
                                        <p:strVal val="visible"/>
                                      </p:to>
                                    </p:set>
                                    <p:anim calcmode="lin" valueType="num">
                                      <p:cBhvr>
                                        <p:cTn id="29" dur="500" fill="hold"/>
                                        <p:tgtEl>
                                          <p:spTgt spid="18507"/>
                                        </p:tgtEl>
                                        <p:attrNameLst>
                                          <p:attrName>ppt_w</p:attrName>
                                        </p:attrNameLst>
                                      </p:cBhvr>
                                      <p:tavLst>
                                        <p:tav tm="0">
                                          <p:val>
                                            <p:fltVal val="0"/>
                                          </p:val>
                                        </p:tav>
                                        <p:tav tm="100000">
                                          <p:val>
                                            <p:strVal val="#ppt_w"/>
                                          </p:val>
                                        </p:tav>
                                      </p:tavLst>
                                    </p:anim>
                                    <p:anim calcmode="lin" valueType="num">
                                      <p:cBhvr>
                                        <p:cTn id="30" dur="500" fill="hold"/>
                                        <p:tgtEl>
                                          <p:spTgt spid="185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autoUpdateAnimBg="0"/>
      <p:bldP spid="18507"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659438" y="1031875"/>
            <a:ext cx="2743200" cy="5384800"/>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3012" name="Rectangle 4"/>
          <p:cNvSpPr>
            <a:spLocks noGrp="1" noChangeArrowheads="1"/>
          </p:cNvSpPr>
          <p:nvPr>
            <p:ph type="body" idx="1"/>
          </p:nvPr>
        </p:nvSpPr>
        <p:spPr bwMode="auto">
          <a:xfrm>
            <a:off x="381000" y="838200"/>
            <a:ext cx="4927600" cy="5337175"/>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609600" indent="-609600">
              <a:spcBef>
                <a:spcPct val="0"/>
              </a:spcBef>
            </a:pPr>
            <a:r>
              <a:rPr lang="en-GB" sz="2400" dirty="0">
                <a:latin typeface="Arial" panose="020B0604020202020204" pitchFamily="34" charset="0"/>
              </a:rPr>
              <a:t>Hydrogen peroxide decomposes as shown:</a:t>
            </a: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buFontTx/>
              <a:buAutoNum type="arabicPeriod"/>
            </a:pPr>
            <a:r>
              <a:rPr lang="en-GB" sz="2400" dirty="0">
                <a:latin typeface="Arial" panose="020B0604020202020204" pitchFamily="34" charset="0"/>
              </a:rPr>
              <a:t>Calculate energy for bond breaking.</a:t>
            </a:r>
            <a:endParaRPr lang="en-GB" sz="2400" dirty="0">
              <a:latin typeface="Arial" panose="020B0604020202020204" pitchFamily="34" charset="0"/>
            </a:endParaRPr>
          </a:p>
          <a:p>
            <a:pPr marL="609600" indent="-609600">
              <a:spcBef>
                <a:spcPct val="0"/>
              </a:spcBef>
              <a:buFontTx/>
              <a:buAutoNum type="arabicPeriod"/>
            </a:pPr>
            <a:r>
              <a:rPr lang="en-GB" sz="2400" dirty="0">
                <a:latin typeface="Arial" panose="020B0604020202020204" pitchFamily="34" charset="0"/>
              </a:rPr>
              <a:t>Calculate the energy from bond making</a:t>
            </a:r>
            <a:endParaRPr lang="en-GB" sz="2400" dirty="0">
              <a:latin typeface="Arial" panose="020B0604020202020204" pitchFamily="34" charset="0"/>
            </a:endParaRPr>
          </a:p>
          <a:p>
            <a:pPr marL="609600" indent="-609600">
              <a:spcBef>
                <a:spcPct val="0"/>
              </a:spcBef>
              <a:buFontTx/>
              <a:buAutoNum type="arabicPeriod"/>
            </a:pPr>
            <a:r>
              <a:rPr lang="en-GB" sz="2400" dirty="0">
                <a:latin typeface="Arial" panose="020B0604020202020204" pitchFamily="34" charset="0"/>
              </a:rPr>
              <a:t>What is the value of </a:t>
            </a:r>
            <a:r>
              <a:rPr lang="en-GB" sz="2400" dirty="0">
                <a:latin typeface="Arial" panose="020B0604020202020204" pitchFamily="34" charset="0"/>
                <a:sym typeface="Symbol" panose="05050102010706020507" charset="0"/>
              </a:rPr>
              <a:t>H for the reaction shown</a:t>
            </a:r>
            <a:endParaRPr lang="en-GB" sz="2800" dirty="0">
              <a:latin typeface="Arial" panose="020B0604020202020204" pitchFamily="34" charset="0"/>
              <a:sym typeface="Symbol" panose="05050102010706020507" charset="0"/>
            </a:endParaRPr>
          </a:p>
        </p:txBody>
      </p:sp>
      <p:grpSp>
        <p:nvGrpSpPr>
          <p:cNvPr id="2" name="Group 5"/>
          <p:cNvGrpSpPr/>
          <p:nvPr/>
        </p:nvGrpSpPr>
        <p:grpSpPr bwMode="auto">
          <a:xfrm>
            <a:off x="6964363" y="5362575"/>
            <a:ext cx="1189037" cy="884238"/>
            <a:chOff x="4249" y="2646"/>
            <a:chExt cx="749" cy="557"/>
          </a:xfrm>
        </p:grpSpPr>
        <p:sp>
          <p:nvSpPr>
            <p:cNvPr id="43014" name="Oval 6"/>
            <p:cNvSpPr>
              <a:spLocks noChangeArrowheads="1"/>
            </p:cNvSpPr>
            <p:nvPr/>
          </p:nvSpPr>
          <p:spPr bwMode="auto">
            <a:xfrm>
              <a:off x="4485" y="264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15" name="Oval 7"/>
            <p:cNvSpPr>
              <a:spLocks noChangeArrowheads="1"/>
            </p:cNvSpPr>
            <p:nvPr/>
          </p:nvSpPr>
          <p:spPr bwMode="auto">
            <a:xfrm>
              <a:off x="4249" y="2929"/>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16" name="Oval 8"/>
            <p:cNvSpPr>
              <a:spLocks noChangeArrowheads="1"/>
            </p:cNvSpPr>
            <p:nvPr/>
          </p:nvSpPr>
          <p:spPr bwMode="auto">
            <a:xfrm>
              <a:off x="4748" y="2943"/>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17" name="Line 9"/>
            <p:cNvSpPr>
              <a:spLocks noChangeShapeType="1"/>
            </p:cNvSpPr>
            <p:nvPr/>
          </p:nvSpPr>
          <p:spPr bwMode="auto">
            <a:xfrm flipV="1">
              <a:off x="4443" y="2907"/>
              <a:ext cx="55" cy="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18" name="Line 10"/>
            <p:cNvSpPr>
              <a:spLocks noChangeShapeType="1"/>
            </p:cNvSpPr>
            <p:nvPr/>
          </p:nvSpPr>
          <p:spPr bwMode="auto">
            <a:xfrm>
              <a:off x="4736" y="2917"/>
              <a:ext cx="55" cy="4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3" name="Group 11"/>
          <p:cNvGrpSpPr/>
          <p:nvPr/>
        </p:nvGrpSpPr>
        <p:grpSpPr bwMode="auto">
          <a:xfrm>
            <a:off x="5895975" y="4760913"/>
            <a:ext cx="1189038" cy="884237"/>
            <a:chOff x="4199" y="2779"/>
            <a:chExt cx="749" cy="557"/>
          </a:xfrm>
        </p:grpSpPr>
        <p:sp>
          <p:nvSpPr>
            <p:cNvPr id="43020" name="Oval 12"/>
            <p:cNvSpPr>
              <a:spLocks noChangeArrowheads="1"/>
            </p:cNvSpPr>
            <p:nvPr/>
          </p:nvSpPr>
          <p:spPr bwMode="auto">
            <a:xfrm>
              <a:off x="4435" y="2779"/>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21" name="Oval 13"/>
            <p:cNvSpPr>
              <a:spLocks noChangeArrowheads="1"/>
            </p:cNvSpPr>
            <p:nvPr/>
          </p:nvSpPr>
          <p:spPr bwMode="auto">
            <a:xfrm>
              <a:off x="4199" y="3062"/>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22" name="Oval 14"/>
            <p:cNvSpPr>
              <a:spLocks noChangeArrowheads="1"/>
            </p:cNvSpPr>
            <p:nvPr/>
          </p:nvSpPr>
          <p:spPr bwMode="auto">
            <a:xfrm>
              <a:off x="4698" y="3076"/>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23" name="Line 15"/>
            <p:cNvSpPr>
              <a:spLocks noChangeShapeType="1"/>
            </p:cNvSpPr>
            <p:nvPr/>
          </p:nvSpPr>
          <p:spPr bwMode="auto">
            <a:xfrm flipV="1">
              <a:off x="4393" y="3040"/>
              <a:ext cx="55" cy="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24" name="Line 16"/>
            <p:cNvSpPr>
              <a:spLocks noChangeShapeType="1"/>
            </p:cNvSpPr>
            <p:nvPr/>
          </p:nvSpPr>
          <p:spPr bwMode="auto">
            <a:xfrm>
              <a:off x="4686" y="3050"/>
              <a:ext cx="55" cy="4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4" name="Group 17"/>
          <p:cNvGrpSpPr/>
          <p:nvPr/>
        </p:nvGrpSpPr>
        <p:grpSpPr bwMode="auto">
          <a:xfrm>
            <a:off x="5969000" y="1290638"/>
            <a:ext cx="1957388" cy="1160462"/>
            <a:chOff x="3760" y="813"/>
            <a:chExt cx="1233" cy="731"/>
          </a:xfrm>
        </p:grpSpPr>
        <p:sp>
          <p:nvSpPr>
            <p:cNvPr id="43026" name="Oval 18"/>
            <p:cNvSpPr>
              <a:spLocks noChangeArrowheads="1"/>
            </p:cNvSpPr>
            <p:nvPr/>
          </p:nvSpPr>
          <p:spPr bwMode="auto">
            <a:xfrm>
              <a:off x="4005" y="1032"/>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27" name="Oval 19"/>
            <p:cNvSpPr>
              <a:spLocks noChangeArrowheads="1"/>
            </p:cNvSpPr>
            <p:nvPr/>
          </p:nvSpPr>
          <p:spPr bwMode="auto">
            <a:xfrm>
              <a:off x="4385" y="104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28" name="Oval 20"/>
            <p:cNvSpPr>
              <a:spLocks noChangeArrowheads="1"/>
            </p:cNvSpPr>
            <p:nvPr/>
          </p:nvSpPr>
          <p:spPr bwMode="auto">
            <a:xfrm>
              <a:off x="3760" y="813"/>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29" name="Oval 21"/>
            <p:cNvSpPr>
              <a:spLocks noChangeArrowheads="1"/>
            </p:cNvSpPr>
            <p:nvPr/>
          </p:nvSpPr>
          <p:spPr bwMode="auto">
            <a:xfrm>
              <a:off x="4743" y="1284"/>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30" name="Line 22"/>
            <p:cNvSpPr>
              <a:spLocks noChangeShapeType="1"/>
            </p:cNvSpPr>
            <p:nvPr/>
          </p:nvSpPr>
          <p:spPr bwMode="auto">
            <a:xfrm>
              <a:off x="3977" y="1033"/>
              <a:ext cx="64" cy="73"/>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31" name="Line 23"/>
            <p:cNvSpPr>
              <a:spLocks noChangeShapeType="1"/>
            </p:cNvSpPr>
            <p:nvPr/>
          </p:nvSpPr>
          <p:spPr bwMode="auto">
            <a:xfrm flipV="1">
              <a:off x="4288" y="1207"/>
              <a:ext cx="9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32" name="Line 24"/>
            <p:cNvSpPr>
              <a:spLocks noChangeShapeType="1"/>
            </p:cNvSpPr>
            <p:nvPr/>
          </p:nvSpPr>
          <p:spPr bwMode="auto">
            <a:xfrm>
              <a:off x="4672" y="1280"/>
              <a:ext cx="91" cy="9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5" name="Group 25"/>
          <p:cNvGrpSpPr/>
          <p:nvPr/>
        </p:nvGrpSpPr>
        <p:grpSpPr bwMode="auto">
          <a:xfrm>
            <a:off x="5859463" y="2125663"/>
            <a:ext cx="1957387" cy="1160462"/>
            <a:chOff x="3760" y="813"/>
            <a:chExt cx="1233" cy="731"/>
          </a:xfrm>
        </p:grpSpPr>
        <p:sp>
          <p:nvSpPr>
            <p:cNvPr id="43034" name="Oval 26"/>
            <p:cNvSpPr>
              <a:spLocks noChangeArrowheads="1"/>
            </p:cNvSpPr>
            <p:nvPr/>
          </p:nvSpPr>
          <p:spPr bwMode="auto">
            <a:xfrm>
              <a:off x="4005" y="1032"/>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35" name="Oval 27"/>
            <p:cNvSpPr>
              <a:spLocks noChangeArrowheads="1"/>
            </p:cNvSpPr>
            <p:nvPr/>
          </p:nvSpPr>
          <p:spPr bwMode="auto">
            <a:xfrm>
              <a:off x="4385" y="104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36" name="Oval 28"/>
            <p:cNvSpPr>
              <a:spLocks noChangeArrowheads="1"/>
            </p:cNvSpPr>
            <p:nvPr/>
          </p:nvSpPr>
          <p:spPr bwMode="auto">
            <a:xfrm>
              <a:off x="3760" y="813"/>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37" name="Oval 29"/>
            <p:cNvSpPr>
              <a:spLocks noChangeArrowheads="1"/>
            </p:cNvSpPr>
            <p:nvPr/>
          </p:nvSpPr>
          <p:spPr bwMode="auto">
            <a:xfrm>
              <a:off x="4743" y="1284"/>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3038" name="Line 30"/>
            <p:cNvSpPr>
              <a:spLocks noChangeShapeType="1"/>
            </p:cNvSpPr>
            <p:nvPr/>
          </p:nvSpPr>
          <p:spPr bwMode="auto">
            <a:xfrm>
              <a:off x="3977" y="1033"/>
              <a:ext cx="64" cy="73"/>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39" name="Line 31"/>
            <p:cNvSpPr>
              <a:spLocks noChangeShapeType="1"/>
            </p:cNvSpPr>
            <p:nvPr/>
          </p:nvSpPr>
          <p:spPr bwMode="auto">
            <a:xfrm flipV="1">
              <a:off x="4288" y="1207"/>
              <a:ext cx="9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40" name="Line 32"/>
            <p:cNvSpPr>
              <a:spLocks noChangeShapeType="1"/>
            </p:cNvSpPr>
            <p:nvPr/>
          </p:nvSpPr>
          <p:spPr bwMode="auto">
            <a:xfrm>
              <a:off x="4672" y="1280"/>
              <a:ext cx="91" cy="9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6" name="Group 33"/>
          <p:cNvGrpSpPr/>
          <p:nvPr/>
        </p:nvGrpSpPr>
        <p:grpSpPr bwMode="auto">
          <a:xfrm>
            <a:off x="5822950" y="4049713"/>
            <a:ext cx="1116013" cy="550862"/>
            <a:chOff x="3677" y="3456"/>
            <a:chExt cx="703" cy="347"/>
          </a:xfrm>
        </p:grpSpPr>
        <p:sp>
          <p:nvSpPr>
            <p:cNvPr id="43042" name="Oval 34"/>
            <p:cNvSpPr>
              <a:spLocks noChangeArrowheads="1"/>
            </p:cNvSpPr>
            <p:nvPr/>
          </p:nvSpPr>
          <p:spPr bwMode="auto">
            <a:xfrm>
              <a:off x="3677" y="345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3043" name="Line 35"/>
            <p:cNvSpPr>
              <a:spLocks noChangeShapeType="1"/>
            </p:cNvSpPr>
            <p:nvPr/>
          </p:nvSpPr>
          <p:spPr bwMode="auto">
            <a:xfrm flipV="1">
              <a:off x="3941" y="3584"/>
              <a:ext cx="20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44" name="Line 36"/>
            <p:cNvSpPr>
              <a:spLocks noChangeShapeType="1"/>
            </p:cNvSpPr>
            <p:nvPr/>
          </p:nvSpPr>
          <p:spPr bwMode="auto">
            <a:xfrm flipV="1">
              <a:off x="3927" y="3662"/>
              <a:ext cx="20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3045" name="Oval 37"/>
            <p:cNvSpPr>
              <a:spLocks noChangeArrowheads="1"/>
            </p:cNvSpPr>
            <p:nvPr/>
          </p:nvSpPr>
          <p:spPr bwMode="auto">
            <a:xfrm>
              <a:off x="4088" y="3473"/>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grpSp>
      <p:sp>
        <p:nvSpPr>
          <p:cNvPr id="43046" name="AutoShape 38"/>
          <p:cNvSpPr>
            <a:spLocks noChangeArrowheads="1"/>
          </p:cNvSpPr>
          <p:nvPr/>
        </p:nvSpPr>
        <p:spPr bwMode="auto">
          <a:xfrm>
            <a:off x="6951663" y="3192463"/>
            <a:ext cx="406400" cy="871537"/>
          </a:xfrm>
          <a:prstGeom prst="downArrow">
            <a:avLst>
              <a:gd name="adj1" fmla="val 50000"/>
              <a:gd name="adj2" fmla="val 53613"/>
            </a:avLst>
          </a:prstGeom>
          <a:solidFill>
            <a:srgbClr val="FFFF00"/>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aphicFrame>
        <p:nvGraphicFramePr>
          <p:cNvPr id="43047" name="Group 39"/>
          <p:cNvGraphicFramePr>
            <a:graphicFrameLocks noGrp="1"/>
          </p:cNvGraphicFramePr>
          <p:nvPr/>
        </p:nvGraphicFramePr>
        <p:xfrm>
          <a:off x="1143000" y="1752600"/>
          <a:ext cx="3206750" cy="1846264"/>
        </p:xfrm>
        <a:graphic>
          <a:graphicData uri="http://schemas.openxmlformats.org/drawingml/2006/table">
            <a:tbl>
              <a:tblPr/>
              <a:tblGrid>
                <a:gridCol w="1089526"/>
                <a:gridCol w="2117224"/>
              </a:tblGrid>
              <a:tr h="43021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18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H-O</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464</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O-O</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146</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O=O</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498</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64" name="Text Box 56"/>
          <p:cNvSpPr txBox="1">
            <a:spLocks noChangeArrowheads="1"/>
          </p:cNvSpPr>
          <p:nvPr/>
        </p:nvSpPr>
        <p:spPr bwMode="auto">
          <a:xfrm>
            <a:off x="-2" y="267360"/>
            <a:ext cx="1689102" cy="4616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GB" sz="2400" dirty="0">
                <a:solidFill>
                  <a:schemeClr val="bg1"/>
                </a:solidFill>
                <a:latin typeface="Arial" panose="020B0604020202020204" pitchFamily="34" charset="0"/>
              </a:rPr>
              <a:t>Practice 2:</a:t>
            </a:r>
            <a:endParaRPr lang="en-GB" sz="2400" dirty="0">
              <a:solidFill>
                <a:schemeClr val="bg1"/>
              </a:solidFill>
              <a:latin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5659438" y="1031875"/>
            <a:ext cx="2743200" cy="5384800"/>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4036" name="Rectangle 4"/>
          <p:cNvSpPr>
            <a:spLocks noGrp="1" noChangeArrowheads="1"/>
          </p:cNvSpPr>
          <p:nvPr>
            <p:ph type="body" idx="1"/>
          </p:nvPr>
        </p:nvSpPr>
        <p:spPr bwMode="auto">
          <a:xfrm>
            <a:off x="381000" y="1066800"/>
            <a:ext cx="4927600" cy="5337175"/>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rPr>
              <a:t>Bond broken. </a:t>
            </a:r>
            <a:endParaRPr lang="en-GB"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rPr>
              <a:t>	4(O-H) + 2(O-O)</a:t>
            </a:r>
            <a:endParaRPr lang="en-GB"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rPr>
              <a:t>	=1856+292 = 2148kJ/</a:t>
            </a:r>
            <a:r>
              <a:rPr lang="en-GB" dirty="0" err="1">
                <a:latin typeface="Arial" panose="020B0604020202020204" pitchFamily="34" charset="0"/>
              </a:rPr>
              <a:t>mol</a:t>
            </a:r>
            <a:endParaRPr lang="en-GB" dirty="0">
              <a:latin typeface="Arial" panose="020B0604020202020204" pitchFamily="34" charset="0"/>
            </a:endParaRPr>
          </a:p>
          <a:p>
            <a:pPr marL="609600" indent="-609600">
              <a:lnSpc>
                <a:spcPct val="90000"/>
              </a:lnSpc>
              <a:spcBef>
                <a:spcPct val="0"/>
              </a:spcBef>
              <a:buFontTx/>
              <a:buNone/>
            </a:pPr>
            <a:endParaRPr lang="en-GB"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rPr>
              <a:t>Bond made: </a:t>
            </a:r>
            <a:endParaRPr lang="en-GB"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rPr>
              <a:t>	4(O-H) + 1(O=O)</a:t>
            </a:r>
            <a:endParaRPr lang="en-GB"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rPr>
              <a:t>	=1856+498 = 2354kJ/</a:t>
            </a:r>
            <a:r>
              <a:rPr lang="en-GB" dirty="0" err="1">
                <a:latin typeface="Arial" panose="020B0604020202020204" pitchFamily="34" charset="0"/>
              </a:rPr>
              <a:t>mol</a:t>
            </a:r>
            <a:endParaRPr lang="en-GB" dirty="0">
              <a:latin typeface="Arial" panose="020B0604020202020204" pitchFamily="34" charset="0"/>
            </a:endParaRPr>
          </a:p>
          <a:p>
            <a:pPr marL="609600" indent="-609600">
              <a:lnSpc>
                <a:spcPct val="90000"/>
              </a:lnSpc>
              <a:spcBef>
                <a:spcPct val="0"/>
              </a:spcBef>
              <a:buFontTx/>
              <a:buNone/>
            </a:pPr>
            <a:endParaRPr lang="en-GB" dirty="0">
              <a:latin typeface="Arial" panose="020B0604020202020204" pitchFamily="34" charset="0"/>
            </a:endParaRPr>
          </a:p>
          <a:p>
            <a:pPr marL="609600" indent="-609600">
              <a:lnSpc>
                <a:spcPct val="90000"/>
              </a:lnSpc>
              <a:spcBef>
                <a:spcPct val="0"/>
              </a:spcBef>
              <a:buFontTx/>
              <a:buNone/>
            </a:pPr>
            <a:r>
              <a:rPr lang="en-GB" dirty="0">
                <a:latin typeface="Arial" panose="020B0604020202020204" pitchFamily="34" charset="0"/>
                <a:sym typeface="Symbol" panose="05050102010706020507" charset="0"/>
              </a:rPr>
              <a:t>H = (</a:t>
            </a:r>
            <a:r>
              <a:rPr lang="en-GB" dirty="0" err="1">
                <a:latin typeface="Arial" panose="020B0604020202020204" pitchFamily="34" charset="0"/>
                <a:sym typeface="Symbol" panose="05050102010706020507" charset="0"/>
              </a:rPr>
              <a:t>ΣBE</a:t>
            </a:r>
            <a:r>
              <a:rPr lang="en-GB" baseline="-25000" dirty="0" err="1">
                <a:latin typeface="Arial" panose="020B0604020202020204" pitchFamily="34" charset="0"/>
                <a:sym typeface="Symbol" panose="05050102010706020507" charset="0"/>
              </a:rPr>
              <a:t>bonds</a:t>
            </a:r>
            <a:r>
              <a:rPr lang="en-GB" baseline="-25000" dirty="0">
                <a:latin typeface="Arial" panose="020B0604020202020204" pitchFamily="34" charset="0"/>
                <a:sym typeface="Symbol" panose="05050102010706020507" charset="0"/>
              </a:rPr>
              <a:t> broken</a:t>
            </a:r>
            <a:r>
              <a:rPr lang="en-GB" dirty="0">
                <a:latin typeface="Arial" panose="020B0604020202020204" pitchFamily="34" charset="0"/>
                <a:sym typeface="Symbol" panose="05050102010706020507" charset="0"/>
              </a:rPr>
              <a:t>-</a:t>
            </a:r>
            <a:r>
              <a:rPr lang="en-GB" dirty="0" err="1">
                <a:latin typeface="Arial" panose="020B0604020202020204" pitchFamily="34" charset="0"/>
                <a:sym typeface="Symbol" panose="05050102010706020507" charset="0"/>
              </a:rPr>
              <a:t>ΣBE</a:t>
            </a:r>
            <a:r>
              <a:rPr lang="en-GB" baseline="-25000" dirty="0" err="1">
                <a:latin typeface="Arial" panose="020B0604020202020204" pitchFamily="34" charset="0"/>
                <a:sym typeface="Symbol" panose="05050102010706020507" charset="0"/>
              </a:rPr>
              <a:t>bonds</a:t>
            </a:r>
            <a:r>
              <a:rPr lang="en-GB" baseline="-25000" dirty="0">
                <a:latin typeface="Arial" panose="020B0604020202020204" pitchFamily="34" charset="0"/>
                <a:sym typeface="Symbol" panose="05050102010706020507" charset="0"/>
              </a:rPr>
              <a:t> made</a:t>
            </a:r>
            <a:r>
              <a:rPr lang="en-GB" dirty="0">
                <a:latin typeface="Arial" panose="020B0604020202020204" pitchFamily="34" charset="0"/>
                <a:sym typeface="Symbol" panose="05050102010706020507" charset="0"/>
              </a:rPr>
              <a:t>) </a:t>
            </a:r>
            <a:endParaRPr lang="en-GB" dirty="0">
              <a:latin typeface="Arial" panose="020B0604020202020204" pitchFamily="34" charset="0"/>
              <a:sym typeface="Symbol" panose="05050102010706020507" charset="0"/>
            </a:endParaRPr>
          </a:p>
          <a:p>
            <a:pPr marL="609600" indent="-609600">
              <a:lnSpc>
                <a:spcPct val="90000"/>
              </a:lnSpc>
              <a:spcBef>
                <a:spcPct val="0"/>
              </a:spcBef>
              <a:buFontTx/>
              <a:buNone/>
            </a:pPr>
            <a:r>
              <a:rPr lang="en-GB" dirty="0">
                <a:latin typeface="Arial" panose="020B0604020202020204" pitchFamily="34" charset="0"/>
                <a:sym typeface="Symbol" panose="05050102010706020507" charset="0"/>
              </a:rPr>
              <a:t>      = 2148 – 2354 = -206kJ/mol</a:t>
            </a:r>
            <a:endParaRPr lang="en-GB" dirty="0">
              <a:latin typeface="Arial" panose="020B0604020202020204" pitchFamily="34" charset="0"/>
              <a:sym typeface="Symbol" panose="05050102010706020507" charset="0"/>
            </a:endParaRPr>
          </a:p>
          <a:p>
            <a:pPr marL="609600" indent="-609600">
              <a:lnSpc>
                <a:spcPct val="90000"/>
              </a:lnSpc>
              <a:spcBef>
                <a:spcPct val="0"/>
              </a:spcBef>
              <a:buFontTx/>
              <a:buNone/>
            </a:pPr>
            <a:r>
              <a:rPr lang="en-GB" dirty="0">
                <a:latin typeface="Arial" panose="020B0604020202020204" pitchFamily="34" charset="0"/>
                <a:sym typeface="Symbol" panose="05050102010706020507" charset="0"/>
              </a:rPr>
              <a:t>				(Exothermic)</a:t>
            </a:r>
            <a:endParaRPr lang="en-GB" dirty="0">
              <a:latin typeface="Arial" panose="020B0604020202020204" pitchFamily="34" charset="0"/>
              <a:sym typeface="Symbol" panose="05050102010706020507" charset="0"/>
            </a:endParaRPr>
          </a:p>
        </p:txBody>
      </p:sp>
      <p:grpSp>
        <p:nvGrpSpPr>
          <p:cNvPr id="2" name="Group 5"/>
          <p:cNvGrpSpPr/>
          <p:nvPr/>
        </p:nvGrpSpPr>
        <p:grpSpPr bwMode="auto">
          <a:xfrm>
            <a:off x="6964363" y="5362575"/>
            <a:ext cx="1189037" cy="884238"/>
            <a:chOff x="4249" y="2646"/>
            <a:chExt cx="749" cy="557"/>
          </a:xfrm>
        </p:grpSpPr>
        <p:sp>
          <p:nvSpPr>
            <p:cNvPr id="44038" name="Oval 6"/>
            <p:cNvSpPr>
              <a:spLocks noChangeArrowheads="1"/>
            </p:cNvSpPr>
            <p:nvPr/>
          </p:nvSpPr>
          <p:spPr bwMode="auto">
            <a:xfrm>
              <a:off x="4485" y="264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39" name="Oval 7"/>
            <p:cNvSpPr>
              <a:spLocks noChangeArrowheads="1"/>
            </p:cNvSpPr>
            <p:nvPr/>
          </p:nvSpPr>
          <p:spPr bwMode="auto">
            <a:xfrm>
              <a:off x="4249" y="2929"/>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40" name="Oval 8"/>
            <p:cNvSpPr>
              <a:spLocks noChangeArrowheads="1"/>
            </p:cNvSpPr>
            <p:nvPr/>
          </p:nvSpPr>
          <p:spPr bwMode="auto">
            <a:xfrm>
              <a:off x="4748" y="2943"/>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41" name="Line 9"/>
            <p:cNvSpPr>
              <a:spLocks noChangeShapeType="1"/>
            </p:cNvSpPr>
            <p:nvPr/>
          </p:nvSpPr>
          <p:spPr bwMode="auto">
            <a:xfrm flipV="1">
              <a:off x="4443" y="2907"/>
              <a:ext cx="55" cy="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42" name="Line 10"/>
            <p:cNvSpPr>
              <a:spLocks noChangeShapeType="1"/>
            </p:cNvSpPr>
            <p:nvPr/>
          </p:nvSpPr>
          <p:spPr bwMode="auto">
            <a:xfrm>
              <a:off x="4736" y="2917"/>
              <a:ext cx="55" cy="4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3" name="Group 11"/>
          <p:cNvGrpSpPr/>
          <p:nvPr/>
        </p:nvGrpSpPr>
        <p:grpSpPr bwMode="auto">
          <a:xfrm>
            <a:off x="5895975" y="4760913"/>
            <a:ext cx="1189038" cy="884237"/>
            <a:chOff x="4199" y="2779"/>
            <a:chExt cx="749" cy="557"/>
          </a:xfrm>
        </p:grpSpPr>
        <p:sp>
          <p:nvSpPr>
            <p:cNvPr id="44044" name="Oval 12"/>
            <p:cNvSpPr>
              <a:spLocks noChangeArrowheads="1"/>
            </p:cNvSpPr>
            <p:nvPr/>
          </p:nvSpPr>
          <p:spPr bwMode="auto">
            <a:xfrm>
              <a:off x="4435" y="2779"/>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45" name="Oval 13"/>
            <p:cNvSpPr>
              <a:spLocks noChangeArrowheads="1"/>
            </p:cNvSpPr>
            <p:nvPr/>
          </p:nvSpPr>
          <p:spPr bwMode="auto">
            <a:xfrm>
              <a:off x="4199" y="3062"/>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46" name="Oval 14"/>
            <p:cNvSpPr>
              <a:spLocks noChangeArrowheads="1"/>
            </p:cNvSpPr>
            <p:nvPr/>
          </p:nvSpPr>
          <p:spPr bwMode="auto">
            <a:xfrm>
              <a:off x="4698" y="3076"/>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47" name="Line 15"/>
            <p:cNvSpPr>
              <a:spLocks noChangeShapeType="1"/>
            </p:cNvSpPr>
            <p:nvPr/>
          </p:nvSpPr>
          <p:spPr bwMode="auto">
            <a:xfrm flipV="1">
              <a:off x="4393" y="3040"/>
              <a:ext cx="55" cy="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48" name="Line 16"/>
            <p:cNvSpPr>
              <a:spLocks noChangeShapeType="1"/>
            </p:cNvSpPr>
            <p:nvPr/>
          </p:nvSpPr>
          <p:spPr bwMode="auto">
            <a:xfrm>
              <a:off x="4686" y="3050"/>
              <a:ext cx="55" cy="4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4" name="Group 17"/>
          <p:cNvGrpSpPr/>
          <p:nvPr/>
        </p:nvGrpSpPr>
        <p:grpSpPr bwMode="auto">
          <a:xfrm>
            <a:off x="5969000" y="1290638"/>
            <a:ext cx="1957388" cy="1160462"/>
            <a:chOff x="3760" y="813"/>
            <a:chExt cx="1233" cy="731"/>
          </a:xfrm>
        </p:grpSpPr>
        <p:sp>
          <p:nvSpPr>
            <p:cNvPr id="44050" name="Oval 18"/>
            <p:cNvSpPr>
              <a:spLocks noChangeArrowheads="1"/>
            </p:cNvSpPr>
            <p:nvPr/>
          </p:nvSpPr>
          <p:spPr bwMode="auto">
            <a:xfrm>
              <a:off x="4005" y="1032"/>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51" name="Oval 19"/>
            <p:cNvSpPr>
              <a:spLocks noChangeArrowheads="1"/>
            </p:cNvSpPr>
            <p:nvPr/>
          </p:nvSpPr>
          <p:spPr bwMode="auto">
            <a:xfrm>
              <a:off x="4385" y="104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52" name="Oval 20"/>
            <p:cNvSpPr>
              <a:spLocks noChangeArrowheads="1"/>
            </p:cNvSpPr>
            <p:nvPr/>
          </p:nvSpPr>
          <p:spPr bwMode="auto">
            <a:xfrm>
              <a:off x="3760" y="813"/>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53" name="Oval 21"/>
            <p:cNvSpPr>
              <a:spLocks noChangeArrowheads="1"/>
            </p:cNvSpPr>
            <p:nvPr/>
          </p:nvSpPr>
          <p:spPr bwMode="auto">
            <a:xfrm>
              <a:off x="4743" y="1284"/>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54" name="Line 22"/>
            <p:cNvSpPr>
              <a:spLocks noChangeShapeType="1"/>
            </p:cNvSpPr>
            <p:nvPr/>
          </p:nvSpPr>
          <p:spPr bwMode="auto">
            <a:xfrm>
              <a:off x="3977" y="1033"/>
              <a:ext cx="64" cy="73"/>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55" name="Line 23"/>
            <p:cNvSpPr>
              <a:spLocks noChangeShapeType="1"/>
            </p:cNvSpPr>
            <p:nvPr/>
          </p:nvSpPr>
          <p:spPr bwMode="auto">
            <a:xfrm flipV="1">
              <a:off x="4288" y="1207"/>
              <a:ext cx="9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56" name="Line 24"/>
            <p:cNvSpPr>
              <a:spLocks noChangeShapeType="1"/>
            </p:cNvSpPr>
            <p:nvPr/>
          </p:nvSpPr>
          <p:spPr bwMode="auto">
            <a:xfrm>
              <a:off x="4672" y="1280"/>
              <a:ext cx="91" cy="9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5" name="Group 25"/>
          <p:cNvGrpSpPr/>
          <p:nvPr/>
        </p:nvGrpSpPr>
        <p:grpSpPr bwMode="auto">
          <a:xfrm>
            <a:off x="5859463" y="2125663"/>
            <a:ext cx="1957387" cy="1160462"/>
            <a:chOff x="3760" y="813"/>
            <a:chExt cx="1233" cy="731"/>
          </a:xfrm>
        </p:grpSpPr>
        <p:sp>
          <p:nvSpPr>
            <p:cNvPr id="44058" name="Oval 26"/>
            <p:cNvSpPr>
              <a:spLocks noChangeArrowheads="1"/>
            </p:cNvSpPr>
            <p:nvPr/>
          </p:nvSpPr>
          <p:spPr bwMode="auto">
            <a:xfrm>
              <a:off x="4005" y="1032"/>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59" name="Oval 27"/>
            <p:cNvSpPr>
              <a:spLocks noChangeArrowheads="1"/>
            </p:cNvSpPr>
            <p:nvPr/>
          </p:nvSpPr>
          <p:spPr bwMode="auto">
            <a:xfrm>
              <a:off x="4385" y="104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60" name="Oval 28"/>
            <p:cNvSpPr>
              <a:spLocks noChangeArrowheads="1"/>
            </p:cNvSpPr>
            <p:nvPr/>
          </p:nvSpPr>
          <p:spPr bwMode="auto">
            <a:xfrm>
              <a:off x="3760" y="813"/>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61" name="Oval 29"/>
            <p:cNvSpPr>
              <a:spLocks noChangeArrowheads="1"/>
            </p:cNvSpPr>
            <p:nvPr/>
          </p:nvSpPr>
          <p:spPr bwMode="auto">
            <a:xfrm>
              <a:off x="4743" y="1284"/>
              <a:ext cx="250" cy="260"/>
            </a:xfrm>
            <a:prstGeom prst="ellipse">
              <a:avLst/>
            </a:prstGeom>
            <a:gradFill rotWithShape="0">
              <a:gsLst>
                <a:gs pos="0">
                  <a:schemeClr val="bg1"/>
                </a:gs>
                <a:gs pos="100000">
                  <a:schemeClr val="bg1">
                    <a:gamma/>
                    <a:tint val="3137"/>
                    <a:invGamma/>
                  </a:schemeClr>
                </a:gs>
              </a:gsLst>
              <a:lin ang="5400000" scaled="1"/>
            </a:gradFill>
            <a:ln w="19050">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400" b="1">
                  <a:latin typeface="Arial" panose="020B0604020202020204" pitchFamily="34" charset="0"/>
                </a:rPr>
                <a:t>H</a:t>
              </a:r>
              <a:endParaRPr lang="en-GB" sz="1400" b="1">
                <a:latin typeface="Arial" panose="020B0604020202020204" pitchFamily="34" charset="0"/>
              </a:endParaRPr>
            </a:p>
          </p:txBody>
        </p:sp>
        <p:sp>
          <p:nvSpPr>
            <p:cNvPr id="44062" name="Line 30"/>
            <p:cNvSpPr>
              <a:spLocks noChangeShapeType="1"/>
            </p:cNvSpPr>
            <p:nvPr/>
          </p:nvSpPr>
          <p:spPr bwMode="auto">
            <a:xfrm>
              <a:off x="3977" y="1033"/>
              <a:ext cx="64" cy="73"/>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63" name="Line 31"/>
            <p:cNvSpPr>
              <a:spLocks noChangeShapeType="1"/>
            </p:cNvSpPr>
            <p:nvPr/>
          </p:nvSpPr>
          <p:spPr bwMode="auto">
            <a:xfrm flipV="1">
              <a:off x="4288" y="1207"/>
              <a:ext cx="9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64" name="Line 32"/>
            <p:cNvSpPr>
              <a:spLocks noChangeShapeType="1"/>
            </p:cNvSpPr>
            <p:nvPr/>
          </p:nvSpPr>
          <p:spPr bwMode="auto">
            <a:xfrm>
              <a:off x="4672" y="1280"/>
              <a:ext cx="91" cy="9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6" name="Group 33"/>
          <p:cNvGrpSpPr/>
          <p:nvPr/>
        </p:nvGrpSpPr>
        <p:grpSpPr bwMode="auto">
          <a:xfrm>
            <a:off x="5822950" y="4049713"/>
            <a:ext cx="1116013" cy="550862"/>
            <a:chOff x="3677" y="3456"/>
            <a:chExt cx="703" cy="347"/>
          </a:xfrm>
        </p:grpSpPr>
        <p:sp>
          <p:nvSpPr>
            <p:cNvPr id="44066" name="Oval 34"/>
            <p:cNvSpPr>
              <a:spLocks noChangeArrowheads="1"/>
            </p:cNvSpPr>
            <p:nvPr/>
          </p:nvSpPr>
          <p:spPr bwMode="auto">
            <a:xfrm>
              <a:off x="3677" y="3456"/>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sp>
          <p:nvSpPr>
            <p:cNvPr id="44067" name="Line 35"/>
            <p:cNvSpPr>
              <a:spLocks noChangeShapeType="1"/>
            </p:cNvSpPr>
            <p:nvPr/>
          </p:nvSpPr>
          <p:spPr bwMode="auto">
            <a:xfrm flipV="1">
              <a:off x="3941" y="3584"/>
              <a:ext cx="20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68" name="Line 36"/>
            <p:cNvSpPr>
              <a:spLocks noChangeShapeType="1"/>
            </p:cNvSpPr>
            <p:nvPr/>
          </p:nvSpPr>
          <p:spPr bwMode="auto">
            <a:xfrm flipV="1">
              <a:off x="3927" y="3662"/>
              <a:ext cx="201"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44069" name="Oval 37"/>
            <p:cNvSpPr>
              <a:spLocks noChangeArrowheads="1"/>
            </p:cNvSpPr>
            <p:nvPr/>
          </p:nvSpPr>
          <p:spPr bwMode="auto">
            <a:xfrm>
              <a:off x="4088" y="3473"/>
              <a:ext cx="292" cy="330"/>
            </a:xfrm>
            <a:prstGeom prst="ellipse">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000">
                  <a:latin typeface="Arial" panose="020B0604020202020204" pitchFamily="34" charset="0"/>
                </a:rPr>
                <a:t>O</a:t>
              </a:r>
              <a:endParaRPr lang="en-GB" sz="2000">
                <a:latin typeface="Arial" panose="020B0604020202020204" pitchFamily="34" charset="0"/>
              </a:endParaRPr>
            </a:p>
          </p:txBody>
        </p:sp>
      </p:grpSp>
      <p:sp>
        <p:nvSpPr>
          <p:cNvPr id="44070" name="AutoShape 38"/>
          <p:cNvSpPr>
            <a:spLocks noChangeArrowheads="1"/>
          </p:cNvSpPr>
          <p:nvPr/>
        </p:nvSpPr>
        <p:spPr bwMode="auto">
          <a:xfrm>
            <a:off x="6951663" y="3192463"/>
            <a:ext cx="406400" cy="871537"/>
          </a:xfrm>
          <a:prstGeom prst="downArrow">
            <a:avLst>
              <a:gd name="adj1" fmla="val 50000"/>
              <a:gd name="adj2" fmla="val 53613"/>
            </a:avLst>
          </a:prstGeom>
          <a:solidFill>
            <a:srgbClr val="FFFF00"/>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aphicFrame>
        <p:nvGraphicFramePr>
          <p:cNvPr id="44071" name="Group 39"/>
          <p:cNvGraphicFramePr>
            <a:graphicFrameLocks noGrp="1"/>
          </p:cNvGraphicFramePr>
          <p:nvPr/>
        </p:nvGraphicFramePr>
        <p:xfrm>
          <a:off x="1103313" y="1322388"/>
          <a:ext cx="3206750" cy="1463040"/>
        </p:xfrm>
        <a:graphic>
          <a:graphicData uri="http://schemas.openxmlformats.org/drawingml/2006/table">
            <a:tbl>
              <a:tblPr/>
              <a:tblGrid>
                <a:gridCol w="968792"/>
                <a:gridCol w="2237958"/>
              </a:tblGrid>
              <a:tr h="3254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18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H-O</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464</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O-O</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146</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O=O</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498</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4088" name="Text Box 56"/>
          <p:cNvSpPr txBox="1">
            <a:spLocks noChangeArrowheads="1"/>
          </p:cNvSpPr>
          <p:nvPr/>
        </p:nvSpPr>
        <p:spPr bwMode="auto">
          <a:xfrm>
            <a:off x="0" y="253992"/>
            <a:ext cx="1223762" cy="4616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dirty="0">
                <a:solidFill>
                  <a:schemeClr val="bg1"/>
                </a:solidFill>
                <a:latin typeface="Arial" panose="020B0604020202020204" pitchFamily="34" charset="0"/>
              </a:rPr>
              <a:t>Answer</a:t>
            </a:r>
            <a:endParaRPr lang="en-GB" sz="2400" dirty="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6">
                                            <p:txEl>
                                              <p:pRg st="5" end="5"/>
                                            </p:txEl>
                                          </p:spTgt>
                                        </p:tgtEl>
                                        <p:attrNameLst>
                                          <p:attrName>style.visibility</p:attrName>
                                        </p:attrNameLst>
                                      </p:cBhvr>
                                      <p:to>
                                        <p:strVal val="visible"/>
                                      </p:to>
                                    </p:set>
                                    <p:animEffect transition="in" filter="dissolve">
                                      <p:cBhvr>
                                        <p:cTn id="7" dur="500"/>
                                        <p:tgtEl>
                                          <p:spTgt spid="4403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6">
                                            <p:txEl>
                                              <p:pRg st="6" end="6"/>
                                            </p:txEl>
                                          </p:spTgt>
                                        </p:tgtEl>
                                        <p:attrNameLst>
                                          <p:attrName>style.visibility</p:attrName>
                                        </p:attrNameLst>
                                      </p:cBhvr>
                                      <p:to>
                                        <p:strVal val="visible"/>
                                      </p:to>
                                    </p:set>
                                    <p:animEffect transition="in" filter="dissolve">
                                      <p:cBhvr>
                                        <p:cTn id="12" dur="500"/>
                                        <p:tgtEl>
                                          <p:spTgt spid="4403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36">
                                            <p:txEl>
                                              <p:pRg st="7" end="7"/>
                                            </p:txEl>
                                          </p:spTgt>
                                        </p:tgtEl>
                                        <p:attrNameLst>
                                          <p:attrName>style.visibility</p:attrName>
                                        </p:attrNameLst>
                                      </p:cBhvr>
                                      <p:to>
                                        <p:strVal val="visible"/>
                                      </p:to>
                                    </p:set>
                                    <p:animEffect transition="in" filter="dissolve">
                                      <p:cBhvr>
                                        <p:cTn id="17" dur="500"/>
                                        <p:tgtEl>
                                          <p:spTgt spid="44036">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036">
                                            <p:txEl>
                                              <p:pRg st="9" end="9"/>
                                            </p:txEl>
                                          </p:spTgt>
                                        </p:tgtEl>
                                        <p:attrNameLst>
                                          <p:attrName>style.visibility</p:attrName>
                                        </p:attrNameLst>
                                      </p:cBhvr>
                                      <p:to>
                                        <p:strVal val="visible"/>
                                      </p:to>
                                    </p:set>
                                    <p:animEffect transition="in" filter="dissolve">
                                      <p:cBhvr>
                                        <p:cTn id="22" dur="500"/>
                                        <p:tgtEl>
                                          <p:spTgt spid="4403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036">
                                            <p:txEl>
                                              <p:pRg st="10" end="10"/>
                                            </p:txEl>
                                          </p:spTgt>
                                        </p:tgtEl>
                                        <p:attrNameLst>
                                          <p:attrName>style.visibility</p:attrName>
                                        </p:attrNameLst>
                                      </p:cBhvr>
                                      <p:to>
                                        <p:strVal val="visible"/>
                                      </p:to>
                                    </p:set>
                                    <p:animEffect transition="in" filter="dissolve">
                                      <p:cBhvr>
                                        <p:cTn id="27" dur="500"/>
                                        <p:tgtEl>
                                          <p:spTgt spid="44036">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036">
                                            <p:txEl>
                                              <p:pRg st="11" end="11"/>
                                            </p:txEl>
                                          </p:spTgt>
                                        </p:tgtEl>
                                        <p:attrNameLst>
                                          <p:attrName>style.visibility</p:attrName>
                                        </p:attrNameLst>
                                      </p:cBhvr>
                                      <p:to>
                                        <p:strVal val="visible"/>
                                      </p:to>
                                    </p:set>
                                    <p:animEffect transition="in" filter="dissolve">
                                      <p:cBhvr>
                                        <p:cTn id="32" dur="500"/>
                                        <p:tgtEl>
                                          <p:spTgt spid="44036">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36">
                                            <p:txEl>
                                              <p:pRg st="13" end="13"/>
                                            </p:txEl>
                                          </p:spTgt>
                                        </p:tgtEl>
                                        <p:attrNameLst>
                                          <p:attrName>style.visibility</p:attrName>
                                        </p:attrNameLst>
                                      </p:cBhvr>
                                      <p:to>
                                        <p:strVal val="visible"/>
                                      </p:to>
                                    </p:set>
                                    <p:animEffect transition="in" filter="dissolve">
                                      <p:cBhvr>
                                        <p:cTn id="37" dur="500"/>
                                        <p:tgtEl>
                                          <p:spTgt spid="44036">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4036">
                                            <p:txEl>
                                              <p:pRg st="14" end="14"/>
                                            </p:txEl>
                                          </p:spTgt>
                                        </p:tgtEl>
                                        <p:attrNameLst>
                                          <p:attrName>style.visibility</p:attrName>
                                        </p:attrNameLst>
                                      </p:cBhvr>
                                      <p:to>
                                        <p:strVal val="visible"/>
                                      </p:to>
                                    </p:set>
                                    <p:animEffect transition="in" filter="dissolve">
                                      <p:cBhvr>
                                        <p:cTn id="42" dur="500"/>
                                        <p:tgtEl>
                                          <p:spTgt spid="44036">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4036">
                                            <p:txEl>
                                              <p:pRg st="15" end="15"/>
                                            </p:txEl>
                                          </p:spTgt>
                                        </p:tgtEl>
                                        <p:attrNameLst>
                                          <p:attrName>style.visibility</p:attrName>
                                        </p:attrNameLst>
                                      </p:cBhvr>
                                      <p:to>
                                        <p:strVal val="visible"/>
                                      </p:to>
                                    </p:set>
                                    <p:animEffect transition="in" filter="dissolve">
                                      <p:cBhvr>
                                        <p:cTn id="47" dur="500"/>
                                        <p:tgtEl>
                                          <p:spTgt spid="4403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293" y="1573854"/>
            <a:ext cx="1658146" cy="461665"/>
          </a:xfrm>
          <a:prstGeom prst="rect">
            <a:avLst/>
          </a:prstGeom>
          <a:noFill/>
        </p:spPr>
        <p:txBody>
          <a:bodyPr wrap="none" rtlCol="0">
            <a:spAutoFit/>
          </a:bodyPr>
          <a:lstStyle/>
          <a:p>
            <a:r>
              <a:rPr lang="en-US" sz="2400" dirty="0"/>
              <a:t>Practice 3:</a:t>
            </a:r>
            <a:endParaRPr lang="en-US" sz="2400" dirty="0"/>
          </a:p>
        </p:txBody>
      </p:sp>
      <p:sp>
        <p:nvSpPr>
          <p:cNvPr id="3" name="TextBox 2"/>
          <p:cNvSpPr txBox="1"/>
          <p:nvPr/>
        </p:nvSpPr>
        <p:spPr>
          <a:xfrm>
            <a:off x="262293" y="279979"/>
            <a:ext cx="6020298" cy="954107"/>
          </a:xfrm>
          <a:prstGeom prst="rect">
            <a:avLst/>
          </a:prstGeom>
          <a:solidFill>
            <a:schemeClr val="bg2">
              <a:lumMod val="60000"/>
              <a:lumOff val="40000"/>
            </a:schemeClr>
          </a:solidFill>
        </p:spPr>
        <p:txBody>
          <a:bodyPr wrap="none" rtlCol="0">
            <a:spAutoFit/>
          </a:bodyPr>
          <a:lstStyle/>
          <a:p>
            <a:r>
              <a:rPr lang="en-US" sz="2800" dirty="0"/>
              <a:t>Most B.E. are not measured directly, </a:t>
            </a:r>
            <a:endParaRPr lang="en-US" sz="2800" dirty="0"/>
          </a:p>
          <a:p>
            <a:r>
              <a:rPr lang="en-US" sz="2800" dirty="0"/>
              <a:t>but calculated using Hess’s Law</a:t>
            </a:r>
            <a:endParaRPr lang="en-US" sz="2800" dirty="0"/>
          </a:p>
        </p:txBody>
      </p:sp>
      <p:sp>
        <p:nvSpPr>
          <p:cNvPr id="4" name="TextBox 3"/>
          <p:cNvSpPr txBox="1"/>
          <p:nvPr/>
        </p:nvSpPr>
        <p:spPr>
          <a:xfrm>
            <a:off x="96636" y="2139885"/>
            <a:ext cx="8855132" cy="830997"/>
          </a:xfrm>
          <a:prstGeom prst="rect">
            <a:avLst/>
          </a:prstGeom>
          <a:noFill/>
        </p:spPr>
        <p:txBody>
          <a:bodyPr wrap="square" rtlCol="0">
            <a:spAutoFit/>
          </a:bodyPr>
          <a:lstStyle/>
          <a:p>
            <a:r>
              <a:rPr lang="en-US" sz="2400" dirty="0"/>
              <a:t>Use the data provided below to obtain the value for the bond enthalpy of the C-H bond.</a:t>
            </a:r>
            <a:endParaRPr lang="en-US" sz="2400" dirty="0"/>
          </a:p>
        </p:txBody>
      </p:sp>
      <p:grpSp>
        <p:nvGrpSpPr>
          <p:cNvPr id="9" name="Group 8"/>
          <p:cNvGrpSpPr/>
          <p:nvPr/>
        </p:nvGrpSpPr>
        <p:grpSpPr>
          <a:xfrm>
            <a:off x="1031292" y="3041055"/>
            <a:ext cx="5622655" cy="1954916"/>
            <a:chOff x="1638712" y="3013443"/>
            <a:chExt cx="5808631" cy="2019616"/>
          </a:xfrm>
        </p:grpSpPr>
        <p:pic>
          <p:nvPicPr>
            <p:cNvPr id="5" name="Picture 4" descr="5-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8712" y="3013443"/>
              <a:ext cx="5808631" cy="2019616"/>
            </a:xfrm>
            <a:prstGeom prst="rect">
              <a:avLst/>
            </a:prstGeom>
          </p:spPr>
        </p:pic>
        <p:sp>
          <p:nvSpPr>
            <p:cNvPr id="6" name="Rectangle 5"/>
            <p:cNvSpPr/>
            <p:nvPr/>
          </p:nvSpPr>
          <p:spPr>
            <a:xfrm>
              <a:off x="6529702" y="3068667"/>
              <a:ext cx="903835" cy="4417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053126" y="3814714"/>
              <a:ext cx="903835" cy="4417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70233" y="4549857"/>
              <a:ext cx="903835" cy="4417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6282591" y="3068667"/>
            <a:ext cx="2486528" cy="461665"/>
          </a:xfrm>
          <a:prstGeom prst="rect">
            <a:avLst/>
          </a:prstGeom>
          <a:noFill/>
        </p:spPr>
        <p:txBody>
          <a:bodyPr wrap="none" rtlCol="0">
            <a:spAutoFit/>
          </a:bodyPr>
          <a:lstStyle/>
          <a:p>
            <a:r>
              <a:rPr lang="en-US" sz="2400" dirty="0">
                <a:solidFill>
                  <a:schemeClr val="tx1">
                    <a:lumMod val="75000"/>
                    <a:lumOff val="25000"/>
                  </a:schemeClr>
                </a:solidFill>
              </a:rPr>
              <a:t>ΔH</a:t>
            </a:r>
            <a:r>
              <a:rPr lang="en-US" sz="2400" baseline="-25000" dirty="0">
                <a:solidFill>
                  <a:schemeClr val="tx1">
                    <a:lumMod val="75000"/>
                    <a:lumOff val="25000"/>
                  </a:schemeClr>
                </a:solidFill>
              </a:rPr>
              <a:t>1</a:t>
            </a:r>
            <a:r>
              <a:rPr lang="en-US" sz="2400" dirty="0">
                <a:solidFill>
                  <a:schemeClr val="tx1">
                    <a:lumMod val="75000"/>
                    <a:lumOff val="25000"/>
                  </a:schemeClr>
                </a:solidFill>
              </a:rPr>
              <a:t>= -75kJ/</a:t>
            </a:r>
            <a:r>
              <a:rPr lang="en-US" sz="2400" dirty="0" err="1">
                <a:solidFill>
                  <a:schemeClr val="tx1">
                    <a:lumMod val="75000"/>
                    <a:lumOff val="25000"/>
                  </a:schemeClr>
                </a:solidFill>
              </a:rPr>
              <a:t>mol</a:t>
            </a:r>
            <a:endParaRPr lang="en-US" sz="2400" dirty="0">
              <a:solidFill>
                <a:schemeClr val="tx1">
                  <a:lumMod val="75000"/>
                  <a:lumOff val="25000"/>
                </a:schemeClr>
              </a:solidFill>
            </a:endParaRPr>
          </a:p>
        </p:txBody>
      </p:sp>
      <p:sp>
        <p:nvSpPr>
          <p:cNvPr id="12" name="TextBox 11"/>
          <p:cNvSpPr txBox="1"/>
          <p:nvPr/>
        </p:nvSpPr>
        <p:spPr>
          <a:xfrm>
            <a:off x="6296941" y="3800919"/>
            <a:ext cx="2544386" cy="461665"/>
          </a:xfrm>
          <a:prstGeom prst="rect">
            <a:avLst/>
          </a:prstGeom>
          <a:noFill/>
        </p:spPr>
        <p:txBody>
          <a:bodyPr wrap="none" rtlCol="0">
            <a:spAutoFit/>
          </a:bodyPr>
          <a:lstStyle/>
          <a:p>
            <a:r>
              <a:rPr lang="en-US" sz="2400" dirty="0">
                <a:solidFill>
                  <a:schemeClr val="tx1">
                    <a:lumMod val="75000"/>
                    <a:lumOff val="25000"/>
                  </a:schemeClr>
                </a:solidFill>
              </a:rPr>
              <a:t>ΔH</a:t>
            </a:r>
            <a:r>
              <a:rPr lang="en-US" sz="2400" baseline="-25000" dirty="0">
                <a:solidFill>
                  <a:schemeClr val="tx1">
                    <a:lumMod val="75000"/>
                    <a:lumOff val="25000"/>
                  </a:schemeClr>
                </a:solidFill>
              </a:rPr>
              <a:t>2</a:t>
            </a:r>
            <a:r>
              <a:rPr lang="en-US" sz="2400" dirty="0">
                <a:solidFill>
                  <a:schemeClr val="tx1">
                    <a:lumMod val="75000"/>
                    <a:lumOff val="25000"/>
                  </a:schemeClr>
                </a:solidFill>
              </a:rPr>
              <a:t>= 725kJ/</a:t>
            </a:r>
            <a:r>
              <a:rPr lang="en-US" sz="2400" dirty="0" err="1">
                <a:solidFill>
                  <a:schemeClr val="tx1">
                    <a:lumMod val="75000"/>
                    <a:lumOff val="25000"/>
                  </a:schemeClr>
                </a:solidFill>
              </a:rPr>
              <a:t>mol</a:t>
            </a:r>
            <a:endParaRPr lang="en-US" sz="2400" dirty="0">
              <a:solidFill>
                <a:schemeClr val="tx1">
                  <a:lumMod val="75000"/>
                  <a:lumOff val="25000"/>
                </a:schemeClr>
              </a:solidFill>
            </a:endParaRPr>
          </a:p>
        </p:txBody>
      </p:sp>
      <p:sp>
        <p:nvSpPr>
          <p:cNvPr id="13" name="TextBox 12"/>
          <p:cNvSpPr txBox="1"/>
          <p:nvPr/>
        </p:nvSpPr>
        <p:spPr>
          <a:xfrm>
            <a:off x="6310746" y="4506694"/>
            <a:ext cx="2544386" cy="461665"/>
          </a:xfrm>
          <a:prstGeom prst="rect">
            <a:avLst/>
          </a:prstGeom>
          <a:noFill/>
        </p:spPr>
        <p:txBody>
          <a:bodyPr wrap="none" rtlCol="0">
            <a:spAutoFit/>
          </a:bodyPr>
          <a:lstStyle/>
          <a:p>
            <a:r>
              <a:rPr lang="en-US" sz="2400" dirty="0">
                <a:solidFill>
                  <a:schemeClr val="tx1">
                    <a:lumMod val="75000"/>
                    <a:lumOff val="25000"/>
                  </a:schemeClr>
                </a:solidFill>
              </a:rPr>
              <a:t>ΔH</a:t>
            </a:r>
            <a:r>
              <a:rPr lang="en-US" sz="2400" baseline="-25000" dirty="0">
                <a:solidFill>
                  <a:schemeClr val="tx1">
                    <a:lumMod val="75000"/>
                    <a:lumOff val="25000"/>
                  </a:schemeClr>
                </a:solidFill>
              </a:rPr>
              <a:t>3</a:t>
            </a:r>
            <a:r>
              <a:rPr lang="en-US" sz="2400" dirty="0">
                <a:solidFill>
                  <a:schemeClr val="tx1">
                    <a:lumMod val="75000"/>
                    <a:lumOff val="25000"/>
                  </a:schemeClr>
                </a:solidFill>
              </a:rPr>
              <a:t>= 436kJ/</a:t>
            </a:r>
            <a:r>
              <a:rPr lang="en-US" sz="2400" dirty="0" err="1">
                <a:solidFill>
                  <a:schemeClr val="tx1">
                    <a:lumMod val="75000"/>
                    <a:lumOff val="25000"/>
                  </a:schemeClr>
                </a:solidFill>
              </a:rPr>
              <a:t>mol</a:t>
            </a:r>
            <a:endParaRPr lang="en-US" sz="2400" dirty="0">
              <a:solidFill>
                <a:schemeClr val="tx1">
                  <a:lumMod val="75000"/>
                  <a:lumOff val="25000"/>
                </a:schemeClr>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474" y="788738"/>
            <a:ext cx="7556313" cy="5337426"/>
          </a:xfrm>
        </p:spPr>
        <p:txBody>
          <a:bodyPr>
            <a:normAutofit/>
          </a:bodyPr>
          <a:lstStyle/>
          <a:p>
            <a:r>
              <a:rPr lang="en-US" dirty="0"/>
              <a:t>Most bond enthalpies used in calculation are average bond enthalpies so are </a:t>
            </a:r>
            <a:r>
              <a:rPr lang="en-US" b="1" dirty="0">
                <a:solidFill>
                  <a:srgbClr val="FF0000"/>
                </a:solidFill>
              </a:rPr>
              <a:t>NOT</a:t>
            </a:r>
            <a:r>
              <a:rPr lang="en-US" dirty="0"/>
              <a:t> so accurate to that particular compound.</a:t>
            </a:r>
            <a:endParaRPr lang="en-US" dirty="0"/>
          </a:p>
          <a:p>
            <a:r>
              <a:rPr lang="en-US" dirty="0"/>
              <a:t>Some covalent bonds only have specific bond enthalpies rather than average ones.</a:t>
            </a:r>
            <a:endParaRPr lang="en-US" dirty="0"/>
          </a:p>
          <a:p>
            <a:r>
              <a:rPr lang="en-US" dirty="0"/>
              <a:t>E.g. F-F, Cl-Cl, Br-Br, O=O, N≡N.</a:t>
            </a:r>
            <a:endParaRPr lang="en-US" sz="2000" dirty="0"/>
          </a:p>
          <a:p>
            <a:r>
              <a:rPr lang="en-US" sz="2400" b="1" dirty="0">
                <a:solidFill>
                  <a:srgbClr val="FF0000"/>
                </a:solidFill>
              </a:rPr>
              <a:t>Most of time, calculating enthalpy change of reaction using bond enthalpies are less accurate than using Hess’s Law or data of standard enthalpy changes of formation/combustion.</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3540" y="319405"/>
            <a:ext cx="7780020" cy="4815840"/>
          </a:xfrm>
          <a:prstGeom prst="rect">
            <a:avLst/>
          </a:prstGeom>
        </p:spPr>
      </p:pic>
      <p:pic>
        <p:nvPicPr>
          <p:cNvPr id="5" name="图片 4"/>
          <p:cNvPicPr>
            <a:picLocks noChangeAspect="1"/>
          </p:cNvPicPr>
          <p:nvPr/>
        </p:nvPicPr>
        <p:blipFill>
          <a:blip r:embed="rId2"/>
          <a:srcRect b="70126"/>
          <a:stretch>
            <a:fillRect/>
          </a:stretch>
        </p:blipFill>
        <p:spPr>
          <a:xfrm>
            <a:off x="383540" y="5083175"/>
            <a:ext cx="7779385" cy="100076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90525" y="127000"/>
            <a:ext cx="6600825" cy="667067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40030" y="1493520"/>
            <a:ext cx="8382000" cy="396938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700" y="405766"/>
            <a:ext cx="7023100" cy="863600"/>
          </a:xfrm>
        </p:spPr>
        <p:txBody>
          <a:bodyPr>
            <a:normAutofit/>
          </a:bodyPr>
          <a:lstStyle/>
          <a:p>
            <a:r>
              <a:rPr lang="en-US" altLang="zh-CN" dirty="0"/>
              <a:t>8.3 Energy from Fuels</a:t>
            </a:r>
            <a:endParaRPr lang="zh-CN" altLang="en-US" dirty="0"/>
          </a:p>
        </p:txBody>
      </p:sp>
      <p:pic>
        <p:nvPicPr>
          <p:cNvPr id="4" name="图片 3"/>
          <p:cNvPicPr>
            <a:picLocks noChangeAspect="1"/>
          </p:cNvPicPr>
          <p:nvPr/>
        </p:nvPicPr>
        <p:blipFill>
          <a:blip r:embed="rId1"/>
          <a:stretch>
            <a:fillRect/>
          </a:stretch>
        </p:blipFill>
        <p:spPr>
          <a:xfrm>
            <a:off x="654050" y="1377950"/>
            <a:ext cx="8153400" cy="48958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06120" y="548005"/>
            <a:ext cx="8116570" cy="547941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402814"/>
            <a:ext cx="7556313" cy="1116106"/>
          </a:xfrm>
        </p:spPr>
        <p:txBody>
          <a:bodyPr/>
          <a:lstStyle/>
          <a:p>
            <a:r>
              <a:rPr lang="en-US" altLang="zh-CN" dirty="0"/>
              <a:t>Combustion</a:t>
            </a:r>
            <a:endParaRPr lang="en-US" altLang="zh-CN" dirty="0"/>
          </a:p>
        </p:txBody>
      </p:sp>
      <p:sp>
        <p:nvSpPr>
          <p:cNvPr id="3" name="内容占位符 2"/>
          <p:cNvSpPr>
            <a:spLocks noGrp="1"/>
          </p:cNvSpPr>
          <p:nvPr>
            <p:ph idx="1"/>
          </p:nvPr>
        </p:nvSpPr>
        <p:spPr>
          <a:xfrm>
            <a:off x="203200" y="1593215"/>
            <a:ext cx="7727950" cy="4533265"/>
          </a:xfrm>
        </p:spPr>
        <p:txBody>
          <a:bodyPr>
            <a:noAutofit/>
          </a:bodyPr>
          <a:lstStyle/>
          <a:p>
            <a:r>
              <a:rPr lang="en-US" altLang="zh-CN" dirty="0"/>
              <a:t>In combustion reactions, substances are burned in oxygen and would release energy. </a:t>
            </a:r>
            <a:endParaRPr lang="en-US" altLang="zh-CN" dirty="0"/>
          </a:p>
          <a:p>
            <a:r>
              <a:rPr lang="en-US" altLang="zh-CN" dirty="0"/>
              <a:t>Metals, non-metals and hydrocarbons all react with oxygen when combusted, producing different products.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458" name="Group 2"/>
          <p:cNvGrpSpPr/>
          <p:nvPr/>
        </p:nvGrpSpPr>
        <p:grpSpPr bwMode="auto">
          <a:xfrm>
            <a:off x="1008063" y="2752725"/>
            <a:ext cx="2208212" cy="3716338"/>
            <a:chOff x="360" y="1801"/>
            <a:chExt cx="1391" cy="2341"/>
          </a:xfrm>
        </p:grpSpPr>
        <p:sp>
          <p:nvSpPr>
            <p:cNvPr id="19459" name="Rectangle 3"/>
            <p:cNvSpPr>
              <a:spLocks noChangeArrowheads="1"/>
            </p:cNvSpPr>
            <p:nvPr/>
          </p:nvSpPr>
          <p:spPr bwMode="auto">
            <a:xfrm>
              <a:off x="360" y="1801"/>
              <a:ext cx="1391" cy="2341"/>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0" name="Line 4"/>
            <p:cNvSpPr>
              <a:spLocks noChangeShapeType="1"/>
            </p:cNvSpPr>
            <p:nvPr/>
          </p:nvSpPr>
          <p:spPr bwMode="auto">
            <a:xfrm flipH="1">
              <a:off x="802" y="2150"/>
              <a:ext cx="0" cy="149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1" name="Line 5"/>
            <p:cNvSpPr>
              <a:spLocks noChangeShapeType="1"/>
            </p:cNvSpPr>
            <p:nvPr/>
          </p:nvSpPr>
          <p:spPr bwMode="auto">
            <a:xfrm flipV="1">
              <a:off x="1309" y="2040"/>
              <a:ext cx="73" cy="1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2" name="Line 6"/>
            <p:cNvSpPr>
              <a:spLocks noChangeShapeType="1"/>
            </p:cNvSpPr>
            <p:nvPr/>
          </p:nvSpPr>
          <p:spPr bwMode="auto">
            <a:xfrm flipH="1" flipV="1">
              <a:off x="713" y="2051"/>
              <a:ext cx="91" cy="10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3" name="Oval 7"/>
            <p:cNvSpPr>
              <a:spLocks noChangeArrowheads="1"/>
            </p:cNvSpPr>
            <p:nvPr/>
          </p:nvSpPr>
          <p:spPr bwMode="auto">
            <a:xfrm>
              <a:off x="802" y="3391"/>
              <a:ext cx="509" cy="494"/>
            </a:xfrm>
            <a:prstGeom prst="ellipse">
              <a:avLst/>
            </a:prstGeom>
            <a:solidFill>
              <a:schemeClr val="hlink"/>
            </a:solidFill>
            <a:ln w="2857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4" name="Rectangle 8"/>
            <p:cNvSpPr>
              <a:spLocks noChangeArrowheads="1"/>
            </p:cNvSpPr>
            <p:nvPr/>
          </p:nvSpPr>
          <p:spPr bwMode="auto">
            <a:xfrm>
              <a:off x="808" y="3165"/>
              <a:ext cx="496" cy="48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5" name="Rectangle 9"/>
            <p:cNvSpPr>
              <a:spLocks noChangeArrowheads="1"/>
            </p:cNvSpPr>
            <p:nvPr/>
          </p:nvSpPr>
          <p:spPr bwMode="auto">
            <a:xfrm>
              <a:off x="833" y="3625"/>
              <a:ext cx="486" cy="5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6" name="Line 10"/>
            <p:cNvSpPr>
              <a:spLocks noChangeShapeType="1"/>
            </p:cNvSpPr>
            <p:nvPr/>
          </p:nvSpPr>
          <p:spPr bwMode="auto">
            <a:xfrm flipH="1">
              <a:off x="1312" y="2145"/>
              <a:ext cx="0" cy="149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7" name="Line 11"/>
            <p:cNvSpPr>
              <a:spLocks noChangeShapeType="1"/>
            </p:cNvSpPr>
            <p:nvPr/>
          </p:nvSpPr>
          <p:spPr bwMode="auto">
            <a:xfrm>
              <a:off x="810" y="3134"/>
              <a:ext cx="25" cy="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8" name="Line 12"/>
            <p:cNvSpPr>
              <a:spLocks noChangeShapeType="1"/>
            </p:cNvSpPr>
            <p:nvPr/>
          </p:nvSpPr>
          <p:spPr bwMode="auto">
            <a:xfrm>
              <a:off x="837" y="3166"/>
              <a:ext cx="44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69" name="Line 13"/>
            <p:cNvSpPr>
              <a:spLocks noChangeShapeType="1"/>
            </p:cNvSpPr>
            <p:nvPr/>
          </p:nvSpPr>
          <p:spPr bwMode="auto">
            <a:xfrm flipV="1">
              <a:off x="1284" y="3136"/>
              <a:ext cx="21" cy="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9470" name="Group 14"/>
          <p:cNvGrpSpPr/>
          <p:nvPr/>
        </p:nvGrpSpPr>
        <p:grpSpPr bwMode="auto">
          <a:xfrm>
            <a:off x="1820863" y="5659438"/>
            <a:ext cx="604837" cy="255587"/>
            <a:chOff x="2747" y="3833"/>
            <a:chExt cx="381" cy="161"/>
          </a:xfrm>
        </p:grpSpPr>
        <p:sp>
          <p:nvSpPr>
            <p:cNvPr id="19471" name="Freeform 15"/>
            <p:cNvSpPr/>
            <p:nvPr/>
          </p:nvSpPr>
          <p:spPr bwMode="auto">
            <a:xfrm>
              <a:off x="2758" y="3870"/>
              <a:ext cx="333" cy="124"/>
            </a:xfrm>
            <a:custGeom>
              <a:avLst/>
              <a:gdLst>
                <a:gd name="T0" fmla="*/ 5 w 333"/>
                <a:gd name="T1" fmla="*/ 134 h 135"/>
                <a:gd name="T2" fmla="*/ 72 w 333"/>
                <a:gd name="T3" fmla="*/ 114 h 135"/>
                <a:gd name="T4" fmla="*/ 204 w 333"/>
                <a:gd name="T5" fmla="*/ 17 h 135"/>
                <a:gd name="T6" fmla="*/ 332 w 333"/>
                <a:gd name="T7" fmla="*/ 12 h 135"/>
                <a:gd name="T8" fmla="*/ 210 w 333"/>
                <a:gd name="T9" fmla="*/ 47 h 135"/>
                <a:gd name="T10" fmla="*/ 101 w 333"/>
                <a:gd name="T11" fmla="*/ 119 h 135"/>
                <a:gd name="T12" fmla="*/ 5 w 333"/>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333" h="135">
                  <a:moveTo>
                    <a:pt x="5" y="134"/>
                  </a:moveTo>
                  <a:cubicBezTo>
                    <a:pt x="0" y="133"/>
                    <a:pt x="39" y="133"/>
                    <a:pt x="72" y="114"/>
                  </a:cubicBezTo>
                  <a:cubicBezTo>
                    <a:pt x="105" y="95"/>
                    <a:pt x="161" y="34"/>
                    <a:pt x="204" y="17"/>
                  </a:cubicBezTo>
                  <a:cubicBezTo>
                    <a:pt x="247" y="0"/>
                    <a:pt x="331" y="7"/>
                    <a:pt x="332" y="12"/>
                  </a:cubicBezTo>
                  <a:cubicBezTo>
                    <a:pt x="333" y="17"/>
                    <a:pt x="248" y="29"/>
                    <a:pt x="210" y="47"/>
                  </a:cubicBezTo>
                  <a:cubicBezTo>
                    <a:pt x="172" y="65"/>
                    <a:pt x="135" y="104"/>
                    <a:pt x="101" y="119"/>
                  </a:cubicBezTo>
                  <a:cubicBezTo>
                    <a:pt x="67" y="134"/>
                    <a:pt x="10" y="135"/>
                    <a:pt x="5" y="134"/>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2" name="Freeform 16"/>
            <p:cNvSpPr/>
            <p:nvPr/>
          </p:nvSpPr>
          <p:spPr bwMode="auto">
            <a:xfrm>
              <a:off x="2778" y="3833"/>
              <a:ext cx="350" cy="154"/>
            </a:xfrm>
            <a:custGeom>
              <a:avLst/>
              <a:gdLst>
                <a:gd name="T0" fmla="*/ 15 w 350"/>
                <a:gd name="T1" fmla="*/ 140 h 167"/>
                <a:gd name="T2" fmla="*/ 135 w 350"/>
                <a:gd name="T3" fmla="*/ 134 h 167"/>
                <a:gd name="T4" fmla="*/ 258 w 350"/>
                <a:gd name="T5" fmla="*/ 17 h 167"/>
                <a:gd name="T6" fmla="*/ 346 w 350"/>
                <a:gd name="T7" fmla="*/ 30 h 167"/>
                <a:gd name="T8" fmla="*/ 280 w 350"/>
                <a:gd name="T9" fmla="*/ 27 h 167"/>
                <a:gd name="T10" fmla="*/ 148 w 350"/>
                <a:gd name="T11" fmla="*/ 144 h 167"/>
                <a:gd name="T12" fmla="*/ 46 w 350"/>
                <a:gd name="T13" fmla="*/ 164 h 167"/>
                <a:gd name="T14" fmla="*/ 15 w 350"/>
                <a:gd name="T15" fmla="*/ 140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167">
                  <a:moveTo>
                    <a:pt x="15" y="140"/>
                  </a:moveTo>
                  <a:cubicBezTo>
                    <a:pt x="30" y="135"/>
                    <a:pt x="95" y="154"/>
                    <a:pt x="135" y="134"/>
                  </a:cubicBezTo>
                  <a:cubicBezTo>
                    <a:pt x="175" y="114"/>
                    <a:pt x="223" y="34"/>
                    <a:pt x="258" y="17"/>
                  </a:cubicBezTo>
                  <a:cubicBezTo>
                    <a:pt x="293" y="0"/>
                    <a:pt x="342" y="28"/>
                    <a:pt x="346" y="30"/>
                  </a:cubicBezTo>
                  <a:cubicBezTo>
                    <a:pt x="350" y="32"/>
                    <a:pt x="313" y="8"/>
                    <a:pt x="280" y="27"/>
                  </a:cubicBezTo>
                  <a:cubicBezTo>
                    <a:pt x="247" y="46"/>
                    <a:pt x="187" y="121"/>
                    <a:pt x="148" y="144"/>
                  </a:cubicBezTo>
                  <a:cubicBezTo>
                    <a:pt x="109" y="167"/>
                    <a:pt x="69" y="163"/>
                    <a:pt x="46" y="164"/>
                  </a:cubicBezTo>
                  <a:cubicBezTo>
                    <a:pt x="23" y="165"/>
                    <a:pt x="0" y="145"/>
                    <a:pt x="15" y="140"/>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3" name="Freeform 17"/>
            <p:cNvSpPr/>
            <p:nvPr/>
          </p:nvSpPr>
          <p:spPr bwMode="auto">
            <a:xfrm>
              <a:off x="2747" y="3846"/>
              <a:ext cx="355" cy="116"/>
            </a:xfrm>
            <a:custGeom>
              <a:avLst/>
              <a:gdLst>
                <a:gd name="T0" fmla="*/ 6 w 355"/>
                <a:gd name="T1" fmla="*/ 10 h 126"/>
                <a:gd name="T2" fmla="*/ 121 w 355"/>
                <a:gd name="T3" fmla="*/ 91 h 126"/>
                <a:gd name="T4" fmla="*/ 264 w 355"/>
                <a:gd name="T5" fmla="*/ 92 h 126"/>
                <a:gd name="T6" fmla="*/ 352 w 355"/>
                <a:gd name="T7" fmla="*/ 121 h 126"/>
                <a:gd name="T8" fmla="*/ 247 w 355"/>
                <a:gd name="T9" fmla="*/ 61 h 126"/>
                <a:gd name="T10" fmla="*/ 142 w 355"/>
                <a:gd name="T11" fmla="*/ 77 h 126"/>
                <a:gd name="T12" fmla="*/ 82 w 355"/>
                <a:gd name="T13" fmla="*/ 29 h 126"/>
                <a:gd name="T14" fmla="*/ 6 w 355"/>
                <a:gd name="T15" fmla="*/ 1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126">
                  <a:moveTo>
                    <a:pt x="6" y="10"/>
                  </a:moveTo>
                  <a:cubicBezTo>
                    <a:pt x="12" y="20"/>
                    <a:pt x="78" y="77"/>
                    <a:pt x="121" y="91"/>
                  </a:cubicBezTo>
                  <a:cubicBezTo>
                    <a:pt x="164" y="105"/>
                    <a:pt x="226" y="87"/>
                    <a:pt x="264" y="92"/>
                  </a:cubicBezTo>
                  <a:cubicBezTo>
                    <a:pt x="302" y="97"/>
                    <a:pt x="355" y="126"/>
                    <a:pt x="352" y="121"/>
                  </a:cubicBezTo>
                  <a:cubicBezTo>
                    <a:pt x="349" y="116"/>
                    <a:pt x="282" y="68"/>
                    <a:pt x="247" y="61"/>
                  </a:cubicBezTo>
                  <a:cubicBezTo>
                    <a:pt x="212" y="54"/>
                    <a:pt x="169" y="82"/>
                    <a:pt x="142" y="77"/>
                  </a:cubicBezTo>
                  <a:cubicBezTo>
                    <a:pt x="115" y="72"/>
                    <a:pt x="104" y="40"/>
                    <a:pt x="82" y="29"/>
                  </a:cubicBezTo>
                  <a:cubicBezTo>
                    <a:pt x="60" y="18"/>
                    <a:pt x="0" y="0"/>
                    <a:pt x="6" y="10"/>
                  </a:cubicBezTo>
                  <a:close/>
                </a:path>
              </a:pathLst>
            </a:custGeom>
            <a:solidFill>
              <a:srgbClr val="777777"/>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9474" name="Oval 18"/>
          <p:cNvSpPr>
            <a:spLocks noChangeArrowheads="1"/>
          </p:cNvSpPr>
          <p:nvPr/>
        </p:nvSpPr>
        <p:spPr bwMode="auto">
          <a:xfrm>
            <a:off x="1863725" y="5532438"/>
            <a:ext cx="74613" cy="68262"/>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5" name="Oval 19"/>
          <p:cNvSpPr>
            <a:spLocks noChangeArrowheads="1"/>
          </p:cNvSpPr>
          <p:nvPr/>
        </p:nvSpPr>
        <p:spPr bwMode="auto">
          <a:xfrm>
            <a:off x="2003425" y="5599113"/>
            <a:ext cx="74613" cy="6985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6" name="Oval 20"/>
          <p:cNvSpPr>
            <a:spLocks noChangeArrowheads="1"/>
          </p:cNvSpPr>
          <p:nvPr/>
        </p:nvSpPr>
        <p:spPr bwMode="auto">
          <a:xfrm>
            <a:off x="1962150" y="5413375"/>
            <a:ext cx="74613" cy="68263"/>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7" name="Oval 21"/>
          <p:cNvSpPr>
            <a:spLocks noChangeArrowheads="1"/>
          </p:cNvSpPr>
          <p:nvPr/>
        </p:nvSpPr>
        <p:spPr bwMode="auto">
          <a:xfrm>
            <a:off x="1830388" y="5248275"/>
            <a:ext cx="117475" cy="112713"/>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8" name="Oval 22"/>
          <p:cNvSpPr>
            <a:spLocks noChangeArrowheads="1"/>
          </p:cNvSpPr>
          <p:nvPr/>
        </p:nvSpPr>
        <p:spPr bwMode="auto">
          <a:xfrm>
            <a:off x="1936750" y="5068888"/>
            <a:ext cx="104775" cy="96837"/>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79" name="Oval 23"/>
          <p:cNvSpPr>
            <a:spLocks noChangeArrowheads="1"/>
          </p:cNvSpPr>
          <p:nvPr/>
        </p:nvSpPr>
        <p:spPr bwMode="auto">
          <a:xfrm>
            <a:off x="2122488" y="5294313"/>
            <a:ext cx="74612" cy="68262"/>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80" name="Oval 24"/>
          <p:cNvSpPr>
            <a:spLocks noChangeArrowheads="1"/>
          </p:cNvSpPr>
          <p:nvPr/>
        </p:nvSpPr>
        <p:spPr bwMode="auto">
          <a:xfrm>
            <a:off x="1781175" y="4918075"/>
            <a:ext cx="117475" cy="100013"/>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81" name="Oval 25"/>
          <p:cNvSpPr>
            <a:spLocks noChangeArrowheads="1"/>
          </p:cNvSpPr>
          <p:nvPr/>
        </p:nvSpPr>
        <p:spPr bwMode="auto">
          <a:xfrm>
            <a:off x="2120900" y="5014913"/>
            <a:ext cx="133350" cy="127000"/>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83" name="Rectangle 27"/>
          <p:cNvSpPr>
            <a:spLocks noGrp="1" noChangeArrowheads="1"/>
          </p:cNvSpPr>
          <p:nvPr>
            <p:ph type="body" idx="1"/>
          </p:nvPr>
        </p:nvSpPr>
        <p:spPr bwMode="auto">
          <a:xfrm>
            <a:off x="132626" y="1296988"/>
            <a:ext cx="7909649" cy="10206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fontScale="92500" lnSpcReduction="10000"/>
          </a:bodyPr>
          <a:lstStyle/>
          <a:p>
            <a:pPr marL="609600" indent="-609600">
              <a:spcBef>
                <a:spcPct val="0"/>
              </a:spcBef>
            </a:pPr>
            <a:r>
              <a:rPr lang="en-GB" sz="2400" dirty="0">
                <a:latin typeface="Arial" panose="020B0604020202020204" pitchFamily="34" charset="0"/>
              </a:rPr>
              <a:t>If heat is given out from the system to the surrounding, this energy must have come from chemical energy in the starting materials (reactants).</a:t>
            </a:r>
            <a:endParaRPr lang="en-GB" sz="2400" dirty="0">
              <a:latin typeface="Arial" panose="020B0604020202020204" pitchFamily="34" charset="0"/>
            </a:endParaRPr>
          </a:p>
        </p:txBody>
      </p:sp>
      <p:sp>
        <p:nvSpPr>
          <p:cNvPr id="19484" name="Text Box 28"/>
          <p:cNvSpPr txBox="1">
            <a:spLocks noChangeArrowheads="1"/>
          </p:cNvSpPr>
          <p:nvPr/>
        </p:nvSpPr>
        <p:spPr bwMode="auto">
          <a:xfrm>
            <a:off x="3500438" y="3324225"/>
            <a:ext cx="4541837" cy="1370013"/>
          </a:xfrm>
          <a:prstGeom prst="rect">
            <a:avLst/>
          </a:prstGeom>
          <a:gradFill rotWithShape="0">
            <a:gsLst>
              <a:gs pos="0">
                <a:srgbClr val="FFFF00"/>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Reactants convert chemical energy to heat energy.</a:t>
            </a:r>
            <a:endParaRPr lang="en-GB">
              <a:latin typeface="Arial" panose="020B0604020202020204" pitchFamily="34" charset="0"/>
            </a:endParaRPr>
          </a:p>
          <a:p>
            <a:pPr>
              <a:spcBef>
                <a:spcPct val="50000"/>
              </a:spcBef>
            </a:pPr>
            <a:r>
              <a:rPr lang="en-GB">
                <a:latin typeface="Arial" panose="020B0604020202020204" pitchFamily="34" charset="0"/>
              </a:rPr>
              <a:t>The temperature rises.</a:t>
            </a:r>
            <a:endParaRPr lang="en-GB">
              <a:latin typeface="Arial" panose="020B0604020202020204" pitchFamily="34" charset="0"/>
            </a:endParaRPr>
          </a:p>
        </p:txBody>
      </p:sp>
      <p:grpSp>
        <p:nvGrpSpPr>
          <p:cNvPr id="19485" name="Group 29"/>
          <p:cNvGrpSpPr/>
          <p:nvPr/>
        </p:nvGrpSpPr>
        <p:grpSpPr bwMode="auto">
          <a:xfrm>
            <a:off x="2247900" y="2665413"/>
            <a:ext cx="203200" cy="3163887"/>
            <a:chOff x="1170" y="1655"/>
            <a:chExt cx="128" cy="1993"/>
          </a:xfrm>
        </p:grpSpPr>
        <p:grpSp>
          <p:nvGrpSpPr>
            <p:cNvPr id="19486" name="Group 30"/>
            <p:cNvGrpSpPr/>
            <p:nvPr/>
          </p:nvGrpSpPr>
          <p:grpSpPr bwMode="auto">
            <a:xfrm>
              <a:off x="1170" y="1655"/>
              <a:ext cx="128" cy="1993"/>
              <a:chOff x="5193" y="914"/>
              <a:chExt cx="128" cy="3026"/>
            </a:xfrm>
          </p:grpSpPr>
          <p:sp>
            <p:nvSpPr>
              <p:cNvPr id="19487" name="Oval 31"/>
              <p:cNvSpPr>
                <a:spLocks noChangeArrowheads="1"/>
              </p:cNvSpPr>
              <p:nvPr/>
            </p:nvSpPr>
            <p:spPr bwMode="auto">
              <a:xfrm>
                <a:off x="5193" y="3556"/>
                <a:ext cx="128" cy="384"/>
              </a:xfrm>
              <a:prstGeom prst="ellipse">
                <a:avLst/>
              </a:prstGeom>
              <a:solidFill>
                <a:srgbClr val="FF33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88" name="Rectangle 32"/>
              <p:cNvSpPr>
                <a:spLocks noChangeArrowheads="1"/>
              </p:cNvSpPr>
              <p:nvPr/>
            </p:nvSpPr>
            <p:spPr bwMode="auto">
              <a:xfrm>
                <a:off x="5220" y="914"/>
                <a:ext cx="64" cy="266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9489" name="Rectangle 33"/>
            <p:cNvSpPr>
              <a:spLocks noChangeArrowheads="1"/>
            </p:cNvSpPr>
            <p:nvPr/>
          </p:nvSpPr>
          <p:spPr bwMode="auto">
            <a:xfrm>
              <a:off x="1205" y="2599"/>
              <a:ext cx="56" cy="813"/>
            </a:xfrm>
            <a:prstGeom prst="rect">
              <a:avLst/>
            </a:prstGeom>
            <a:solidFill>
              <a:srgbClr val="FF33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9490" name="Text Box 34"/>
          <p:cNvSpPr txBox="1">
            <a:spLocks noChangeArrowheads="1"/>
          </p:cNvSpPr>
          <p:nvPr/>
        </p:nvSpPr>
        <p:spPr bwMode="auto">
          <a:xfrm>
            <a:off x="1014413" y="2751138"/>
            <a:ext cx="1076325" cy="457200"/>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25</a:t>
            </a:r>
            <a:r>
              <a:rPr lang="en-GB" baseline="30000">
                <a:latin typeface="Arial" panose="020B0604020202020204" pitchFamily="34" charset="0"/>
              </a:rPr>
              <a:t>o</a:t>
            </a:r>
            <a:r>
              <a:rPr lang="en-GB">
                <a:latin typeface="Arial" panose="020B0604020202020204" pitchFamily="34" charset="0"/>
              </a:rPr>
              <a:t> C</a:t>
            </a:r>
            <a:endParaRPr lang="en-GB">
              <a:latin typeface="Arial" panose="020B0604020202020204" pitchFamily="34" charset="0"/>
            </a:endParaRPr>
          </a:p>
        </p:txBody>
      </p:sp>
      <p:sp>
        <p:nvSpPr>
          <p:cNvPr id="19491" name="Text Box 35"/>
          <p:cNvSpPr txBox="1">
            <a:spLocks noChangeArrowheads="1"/>
          </p:cNvSpPr>
          <p:nvPr/>
        </p:nvSpPr>
        <p:spPr bwMode="auto">
          <a:xfrm>
            <a:off x="996950" y="2743200"/>
            <a:ext cx="1076325" cy="457200"/>
          </a:xfrm>
          <a:prstGeom prst="rect">
            <a:avLst/>
          </a:prstGeom>
          <a:gradFill rotWithShape="0">
            <a:gsLst>
              <a:gs pos="0">
                <a:srgbClr val="FFCC66"/>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45</a:t>
            </a:r>
            <a:r>
              <a:rPr lang="en-GB" baseline="30000">
                <a:latin typeface="Arial" panose="020B0604020202020204" pitchFamily="34" charset="0"/>
              </a:rPr>
              <a:t>o</a:t>
            </a:r>
            <a:r>
              <a:rPr lang="en-GB">
                <a:latin typeface="Arial" panose="020B0604020202020204" pitchFamily="34" charset="0"/>
              </a:rPr>
              <a:t> C</a:t>
            </a:r>
            <a:endParaRPr lang="en-GB">
              <a:latin typeface="Arial" panose="020B0604020202020204" pitchFamily="34" charset="0"/>
            </a:endParaRPr>
          </a:p>
        </p:txBody>
      </p:sp>
      <p:sp>
        <p:nvSpPr>
          <p:cNvPr id="19492" name="Rectangle 36"/>
          <p:cNvSpPr>
            <a:spLocks noChangeArrowheads="1"/>
          </p:cNvSpPr>
          <p:nvPr/>
        </p:nvSpPr>
        <p:spPr bwMode="auto">
          <a:xfrm>
            <a:off x="2300288" y="3227388"/>
            <a:ext cx="88900" cy="2249487"/>
          </a:xfrm>
          <a:prstGeom prst="rect">
            <a:avLst/>
          </a:prstGeom>
          <a:solidFill>
            <a:srgbClr val="FF33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493" name="Rectangle 37"/>
          <p:cNvSpPr>
            <a:spLocks noChangeArrowheads="1"/>
          </p:cNvSpPr>
          <p:nvPr/>
        </p:nvSpPr>
        <p:spPr bwMode="auto">
          <a:xfrm>
            <a:off x="1785938" y="423863"/>
            <a:ext cx="5257800" cy="6794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GB" sz="3600">
                <a:solidFill>
                  <a:schemeClr val="bg1"/>
                </a:solidFill>
                <a:latin typeface="Arial" panose="020B0604020202020204" pitchFamily="34" charset="0"/>
              </a:rPr>
              <a:t>Exothermic Reactions</a:t>
            </a:r>
            <a:endParaRPr lang="en-GB" sz="36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dissolv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485"/>
                                        </p:tgtEl>
                                        <p:attrNameLst>
                                          <p:attrName>style.visibility</p:attrName>
                                        </p:attrNameLst>
                                      </p:cBhvr>
                                      <p:to>
                                        <p:strVal val="visible"/>
                                      </p:to>
                                    </p:set>
                                    <p:animEffect transition="in" filter="dissolve">
                                      <p:cBhvr>
                                        <p:cTn id="12" dur="500"/>
                                        <p:tgtEl>
                                          <p:spTgt spid="1948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90"/>
                                        </p:tgtEl>
                                        <p:attrNameLst>
                                          <p:attrName>style.visibility</p:attrName>
                                        </p:attrNameLst>
                                      </p:cBhvr>
                                      <p:to>
                                        <p:strVal val="visible"/>
                                      </p:to>
                                    </p:set>
                                    <p:animEffect transition="in" filter="dissolve">
                                      <p:cBhvr>
                                        <p:cTn id="17" dur="500"/>
                                        <p:tgtEl>
                                          <p:spTgt spid="194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470"/>
                                        </p:tgtEl>
                                        <p:attrNameLst>
                                          <p:attrName>style.visibility</p:attrName>
                                        </p:attrNameLst>
                                      </p:cBhvr>
                                      <p:to>
                                        <p:strVal val="visible"/>
                                      </p:to>
                                    </p:set>
                                    <p:animEffect transition="in" filter="dissolve">
                                      <p:cBhvr>
                                        <p:cTn id="22" dur="500"/>
                                        <p:tgtEl>
                                          <p:spTgt spid="19470"/>
                                        </p:tgtEl>
                                      </p:cBhvr>
                                    </p:animEffect>
                                  </p:childTnLst>
                                </p:cTn>
                              </p:par>
                            </p:childTnLst>
                          </p:cTn>
                        </p:par>
                        <p:par>
                          <p:cTn id="23" fill="hold">
                            <p:stCondLst>
                              <p:cond delay="500"/>
                            </p:stCondLst>
                            <p:childTnLst>
                              <p:par>
                                <p:cTn id="24" presetID="23" presetClass="entr" presetSubtype="16" fill="hold" grpId="0" nodeType="afterEffect">
                                  <p:stCondLst>
                                    <p:cond delay="0"/>
                                  </p:stCondLst>
                                  <p:childTnLst>
                                    <p:set>
                                      <p:cBhvr>
                                        <p:cTn id="25" dur="1" fill="hold">
                                          <p:stCondLst>
                                            <p:cond delay="0"/>
                                          </p:stCondLst>
                                        </p:cTn>
                                        <p:tgtEl>
                                          <p:spTgt spid="19474"/>
                                        </p:tgtEl>
                                        <p:attrNameLst>
                                          <p:attrName>style.visibility</p:attrName>
                                        </p:attrNameLst>
                                      </p:cBhvr>
                                      <p:to>
                                        <p:strVal val="visible"/>
                                      </p:to>
                                    </p:set>
                                    <p:anim calcmode="lin" valueType="num">
                                      <p:cBhvr>
                                        <p:cTn id="26" dur="500" fill="hold"/>
                                        <p:tgtEl>
                                          <p:spTgt spid="19474"/>
                                        </p:tgtEl>
                                        <p:attrNameLst>
                                          <p:attrName>ppt_w</p:attrName>
                                        </p:attrNameLst>
                                      </p:cBhvr>
                                      <p:tavLst>
                                        <p:tav tm="0">
                                          <p:val>
                                            <p:fltVal val="0"/>
                                          </p:val>
                                        </p:tav>
                                        <p:tav tm="100000">
                                          <p:val>
                                            <p:strVal val="#ppt_w"/>
                                          </p:val>
                                        </p:tav>
                                      </p:tavLst>
                                    </p:anim>
                                    <p:anim calcmode="lin" valueType="num">
                                      <p:cBhvr>
                                        <p:cTn id="27" dur="500" fill="hold"/>
                                        <p:tgtEl>
                                          <p:spTgt spid="19474"/>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24"/>
                                            </p:cond>
                                          </p:stCondLst>
                                        </p:cTn>
                                        <p:tgtEl>
                                          <p:spTgt spid="19474"/>
                                        </p:tgtEl>
                                        <p:attrNameLst>
                                          <p:attrName>style.visibility</p:attrName>
                                        </p:attrNameLst>
                                      </p:cBhvr>
                                      <p:to>
                                        <p:strVal val="hidden"/>
                                      </p:to>
                                    </p:set>
                                  </p:subTnLst>
                                </p:cTn>
                              </p:par>
                            </p:childTnLst>
                          </p:cTn>
                        </p:par>
                        <p:par>
                          <p:cTn id="28" fill="hold">
                            <p:stCondLst>
                              <p:cond delay="1000"/>
                            </p:stCondLst>
                            <p:childTnLst>
                              <p:par>
                                <p:cTn id="29" presetID="23" presetClass="entr" presetSubtype="16" fill="hold" grpId="0" nodeType="afterEffect">
                                  <p:stCondLst>
                                    <p:cond delay="0"/>
                                  </p:stCondLst>
                                  <p:childTnLst>
                                    <p:set>
                                      <p:cBhvr>
                                        <p:cTn id="30" dur="1" fill="hold">
                                          <p:stCondLst>
                                            <p:cond delay="0"/>
                                          </p:stCondLst>
                                        </p:cTn>
                                        <p:tgtEl>
                                          <p:spTgt spid="19476"/>
                                        </p:tgtEl>
                                        <p:attrNameLst>
                                          <p:attrName>style.visibility</p:attrName>
                                        </p:attrNameLst>
                                      </p:cBhvr>
                                      <p:to>
                                        <p:strVal val="visible"/>
                                      </p:to>
                                    </p:set>
                                    <p:anim calcmode="lin" valueType="num">
                                      <p:cBhvr>
                                        <p:cTn id="31" dur="500" fill="hold"/>
                                        <p:tgtEl>
                                          <p:spTgt spid="19476"/>
                                        </p:tgtEl>
                                        <p:attrNameLst>
                                          <p:attrName>ppt_w</p:attrName>
                                        </p:attrNameLst>
                                      </p:cBhvr>
                                      <p:tavLst>
                                        <p:tav tm="0">
                                          <p:val>
                                            <p:fltVal val="0"/>
                                          </p:val>
                                        </p:tav>
                                        <p:tav tm="100000">
                                          <p:val>
                                            <p:strVal val="#ppt_w"/>
                                          </p:val>
                                        </p:tav>
                                      </p:tavLst>
                                    </p:anim>
                                    <p:anim calcmode="lin" valueType="num">
                                      <p:cBhvr>
                                        <p:cTn id="32" dur="500" fill="hold"/>
                                        <p:tgtEl>
                                          <p:spTgt spid="19476"/>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29"/>
                                            </p:cond>
                                          </p:stCondLst>
                                        </p:cTn>
                                        <p:tgtEl>
                                          <p:spTgt spid="19476"/>
                                        </p:tgtEl>
                                        <p:attrNameLst>
                                          <p:attrName>style.visibility</p:attrName>
                                        </p:attrNameLst>
                                      </p:cBhvr>
                                      <p:to>
                                        <p:strVal val="hidden"/>
                                      </p:to>
                                    </p:set>
                                  </p:subTnLst>
                                </p:cTn>
                              </p:par>
                            </p:childTnLst>
                          </p:cTn>
                        </p:par>
                        <p:par>
                          <p:cTn id="33" fill="hold">
                            <p:stCondLst>
                              <p:cond delay="1500"/>
                            </p:stCondLst>
                            <p:childTnLst>
                              <p:par>
                                <p:cTn id="34" presetID="23" presetClass="entr" presetSubtype="16" fill="hold" grpId="0" nodeType="afterEffect">
                                  <p:stCondLst>
                                    <p:cond delay="0"/>
                                  </p:stCondLst>
                                  <p:childTnLst>
                                    <p:set>
                                      <p:cBhvr>
                                        <p:cTn id="35" dur="1" fill="hold">
                                          <p:stCondLst>
                                            <p:cond delay="0"/>
                                          </p:stCondLst>
                                        </p:cTn>
                                        <p:tgtEl>
                                          <p:spTgt spid="19477"/>
                                        </p:tgtEl>
                                        <p:attrNameLst>
                                          <p:attrName>style.visibility</p:attrName>
                                        </p:attrNameLst>
                                      </p:cBhvr>
                                      <p:to>
                                        <p:strVal val="visible"/>
                                      </p:to>
                                    </p:set>
                                    <p:anim calcmode="lin" valueType="num">
                                      <p:cBhvr>
                                        <p:cTn id="36" dur="500" fill="hold"/>
                                        <p:tgtEl>
                                          <p:spTgt spid="19477"/>
                                        </p:tgtEl>
                                        <p:attrNameLst>
                                          <p:attrName>ppt_w</p:attrName>
                                        </p:attrNameLst>
                                      </p:cBhvr>
                                      <p:tavLst>
                                        <p:tav tm="0">
                                          <p:val>
                                            <p:fltVal val="0"/>
                                          </p:val>
                                        </p:tav>
                                        <p:tav tm="100000">
                                          <p:val>
                                            <p:strVal val="#ppt_w"/>
                                          </p:val>
                                        </p:tav>
                                      </p:tavLst>
                                    </p:anim>
                                    <p:anim calcmode="lin" valueType="num">
                                      <p:cBhvr>
                                        <p:cTn id="37" dur="500" fill="hold"/>
                                        <p:tgtEl>
                                          <p:spTgt spid="19477"/>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34"/>
                                            </p:cond>
                                          </p:stCondLst>
                                        </p:cTn>
                                        <p:tgtEl>
                                          <p:spTgt spid="19477"/>
                                        </p:tgtEl>
                                        <p:attrNameLst>
                                          <p:attrName>style.visibility</p:attrName>
                                        </p:attrNameLst>
                                      </p:cBhvr>
                                      <p:to>
                                        <p:strVal val="hidden"/>
                                      </p:to>
                                    </p:set>
                                  </p:subTnLst>
                                </p:cTn>
                              </p:par>
                            </p:childTnLst>
                          </p:cTn>
                        </p:par>
                        <p:par>
                          <p:cTn id="38" fill="hold">
                            <p:stCondLst>
                              <p:cond delay="2000"/>
                            </p:stCondLst>
                            <p:childTnLst>
                              <p:par>
                                <p:cTn id="39" presetID="23" presetClass="entr" presetSubtype="16" fill="hold" grpId="0" nodeType="afterEffect">
                                  <p:stCondLst>
                                    <p:cond delay="0"/>
                                  </p:stCondLst>
                                  <p:childTnLst>
                                    <p:set>
                                      <p:cBhvr>
                                        <p:cTn id="40" dur="1" fill="hold">
                                          <p:stCondLst>
                                            <p:cond delay="0"/>
                                          </p:stCondLst>
                                        </p:cTn>
                                        <p:tgtEl>
                                          <p:spTgt spid="19478"/>
                                        </p:tgtEl>
                                        <p:attrNameLst>
                                          <p:attrName>style.visibility</p:attrName>
                                        </p:attrNameLst>
                                      </p:cBhvr>
                                      <p:to>
                                        <p:strVal val="visible"/>
                                      </p:to>
                                    </p:set>
                                    <p:anim calcmode="lin" valueType="num">
                                      <p:cBhvr>
                                        <p:cTn id="41" dur="500" fill="hold"/>
                                        <p:tgtEl>
                                          <p:spTgt spid="19478"/>
                                        </p:tgtEl>
                                        <p:attrNameLst>
                                          <p:attrName>ppt_w</p:attrName>
                                        </p:attrNameLst>
                                      </p:cBhvr>
                                      <p:tavLst>
                                        <p:tav tm="0">
                                          <p:val>
                                            <p:fltVal val="0"/>
                                          </p:val>
                                        </p:tav>
                                        <p:tav tm="100000">
                                          <p:val>
                                            <p:strVal val="#ppt_w"/>
                                          </p:val>
                                        </p:tav>
                                      </p:tavLst>
                                    </p:anim>
                                    <p:anim calcmode="lin" valueType="num">
                                      <p:cBhvr>
                                        <p:cTn id="42" dur="500" fill="hold"/>
                                        <p:tgtEl>
                                          <p:spTgt spid="19478"/>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39"/>
                                            </p:cond>
                                          </p:stCondLst>
                                        </p:cTn>
                                        <p:tgtEl>
                                          <p:spTgt spid="19478"/>
                                        </p:tgtEl>
                                        <p:attrNameLst>
                                          <p:attrName>style.visibility</p:attrName>
                                        </p:attrNameLst>
                                      </p:cBhvr>
                                      <p:to>
                                        <p:strVal val="hidden"/>
                                      </p:to>
                                    </p:set>
                                  </p:subTnLst>
                                </p:cTn>
                              </p:par>
                            </p:childTnLst>
                          </p:cTn>
                        </p:par>
                        <p:par>
                          <p:cTn id="43" fill="hold">
                            <p:stCondLst>
                              <p:cond delay="2500"/>
                            </p:stCondLst>
                            <p:childTnLst>
                              <p:par>
                                <p:cTn id="44" presetID="23" presetClass="entr" presetSubtype="16" fill="hold" grpId="0" nodeType="afterEffect">
                                  <p:stCondLst>
                                    <p:cond delay="0"/>
                                  </p:stCondLst>
                                  <p:childTnLst>
                                    <p:set>
                                      <p:cBhvr>
                                        <p:cTn id="45" dur="1" fill="hold">
                                          <p:stCondLst>
                                            <p:cond delay="0"/>
                                          </p:stCondLst>
                                        </p:cTn>
                                        <p:tgtEl>
                                          <p:spTgt spid="19479"/>
                                        </p:tgtEl>
                                        <p:attrNameLst>
                                          <p:attrName>style.visibility</p:attrName>
                                        </p:attrNameLst>
                                      </p:cBhvr>
                                      <p:to>
                                        <p:strVal val="visible"/>
                                      </p:to>
                                    </p:set>
                                    <p:anim calcmode="lin" valueType="num">
                                      <p:cBhvr>
                                        <p:cTn id="46" dur="500" fill="hold"/>
                                        <p:tgtEl>
                                          <p:spTgt spid="19479"/>
                                        </p:tgtEl>
                                        <p:attrNameLst>
                                          <p:attrName>ppt_w</p:attrName>
                                        </p:attrNameLst>
                                      </p:cBhvr>
                                      <p:tavLst>
                                        <p:tav tm="0">
                                          <p:val>
                                            <p:fltVal val="0"/>
                                          </p:val>
                                        </p:tav>
                                        <p:tav tm="100000">
                                          <p:val>
                                            <p:strVal val="#ppt_w"/>
                                          </p:val>
                                        </p:tav>
                                      </p:tavLst>
                                    </p:anim>
                                    <p:anim calcmode="lin" valueType="num">
                                      <p:cBhvr>
                                        <p:cTn id="47" dur="500" fill="hold"/>
                                        <p:tgtEl>
                                          <p:spTgt spid="1947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4"/>
                                            </p:cond>
                                          </p:stCondLst>
                                        </p:cTn>
                                        <p:tgtEl>
                                          <p:spTgt spid="19479"/>
                                        </p:tgtEl>
                                        <p:attrNameLst>
                                          <p:attrName>style.visibility</p:attrName>
                                        </p:attrNameLst>
                                      </p:cBhvr>
                                      <p:to>
                                        <p:strVal val="hidden"/>
                                      </p:to>
                                    </p:set>
                                  </p:subTnLst>
                                </p:cTn>
                              </p:par>
                            </p:childTnLst>
                          </p:cTn>
                        </p:par>
                        <p:par>
                          <p:cTn id="48" fill="hold">
                            <p:stCondLst>
                              <p:cond delay="3000"/>
                            </p:stCondLst>
                            <p:childTnLst>
                              <p:par>
                                <p:cTn id="49" presetID="23" presetClass="entr" presetSubtype="16" fill="hold" grpId="0" nodeType="afterEffect">
                                  <p:stCondLst>
                                    <p:cond delay="0"/>
                                  </p:stCondLst>
                                  <p:childTnLst>
                                    <p:set>
                                      <p:cBhvr>
                                        <p:cTn id="50" dur="1" fill="hold">
                                          <p:stCondLst>
                                            <p:cond delay="0"/>
                                          </p:stCondLst>
                                        </p:cTn>
                                        <p:tgtEl>
                                          <p:spTgt spid="19480"/>
                                        </p:tgtEl>
                                        <p:attrNameLst>
                                          <p:attrName>style.visibility</p:attrName>
                                        </p:attrNameLst>
                                      </p:cBhvr>
                                      <p:to>
                                        <p:strVal val="visible"/>
                                      </p:to>
                                    </p:set>
                                    <p:anim calcmode="lin" valueType="num">
                                      <p:cBhvr>
                                        <p:cTn id="51" dur="500" fill="hold"/>
                                        <p:tgtEl>
                                          <p:spTgt spid="19480"/>
                                        </p:tgtEl>
                                        <p:attrNameLst>
                                          <p:attrName>ppt_w</p:attrName>
                                        </p:attrNameLst>
                                      </p:cBhvr>
                                      <p:tavLst>
                                        <p:tav tm="0">
                                          <p:val>
                                            <p:fltVal val="0"/>
                                          </p:val>
                                        </p:tav>
                                        <p:tav tm="100000">
                                          <p:val>
                                            <p:strVal val="#ppt_w"/>
                                          </p:val>
                                        </p:tav>
                                      </p:tavLst>
                                    </p:anim>
                                    <p:anim calcmode="lin" valueType="num">
                                      <p:cBhvr>
                                        <p:cTn id="52" dur="500" fill="hold"/>
                                        <p:tgtEl>
                                          <p:spTgt spid="19480"/>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9"/>
                                            </p:cond>
                                          </p:stCondLst>
                                        </p:cTn>
                                        <p:tgtEl>
                                          <p:spTgt spid="19480"/>
                                        </p:tgtEl>
                                        <p:attrNameLst>
                                          <p:attrName>style.visibility</p:attrName>
                                        </p:attrNameLst>
                                      </p:cBhvr>
                                      <p:to>
                                        <p:strVal val="hidden"/>
                                      </p:to>
                                    </p:set>
                                  </p:subTnLst>
                                </p:cTn>
                              </p:par>
                            </p:childTnLst>
                          </p:cTn>
                        </p:par>
                        <p:par>
                          <p:cTn id="53" fill="hold">
                            <p:stCondLst>
                              <p:cond delay="3500"/>
                            </p:stCondLst>
                            <p:childTnLst>
                              <p:par>
                                <p:cTn id="54" presetID="23" presetClass="entr" presetSubtype="16" fill="hold" grpId="0" nodeType="afterEffect">
                                  <p:stCondLst>
                                    <p:cond delay="0"/>
                                  </p:stCondLst>
                                  <p:childTnLst>
                                    <p:set>
                                      <p:cBhvr>
                                        <p:cTn id="55" dur="1" fill="hold">
                                          <p:stCondLst>
                                            <p:cond delay="0"/>
                                          </p:stCondLst>
                                        </p:cTn>
                                        <p:tgtEl>
                                          <p:spTgt spid="19481"/>
                                        </p:tgtEl>
                                        <p:attrNameLst>
                                          <p:attrName>style.visibility</p:attrName>
                                        </p:attrNameLst>
                                      </p:cBhvr>
                                      <p:to>
                                        <p:strVal val="visible"/>
                                      </p:to>
                                    </p:set>
                                    <p:anim calcmode="lin" valueType="num">
                                      <p:cBhvr>
                                        <p:cTn id="56" dur="500" fill="hold"/>
                                        <p:tgtEl>
                                          <p:spTgt spid="19481"/>
                                        </p:tgtEl>
                                        <p:attrNameLst>
                                          <p:attrName>ppt_w</p:attrName>
                                        </p:attrNameLst>
                                      </p:cBhvr>
                                      <p:tavLst>
                                        <p:tav tm="0">
                                          <p:val>
                                            <p:fltVal val="0"/>
                                          </p:val>
                                        </p:tav>
                                        <p:tav tm="100000">
                                          <p:val>
                                            <p:strVal val="#ppt_w"/>
                                          </p:val>
                                        </p:tav>
                                      </p:tavLst>
                                    </p:anim>
                                    <p:anim calcmode="lin" valueType="num">
                                      <p:cBhvr>
                                        <p:cTn id="57" dur="500" fill="hold"/>
                                        <p:tgtEl>
                                          <p:spTgt spid="19481"/>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4"/>
                                            </p:cond>
                                          </p:stCondLst>
                                        </p:cTn>
                                        <p:tgtEl>
                                          <p:spTgt spid="19481"/>
                                        </p:tgtEl>
                                        <p:attrNameLst>
                                          <p:attrName>style.visibility</p:attrName>
                                        </p:attrNameLst>
                                      </p:cBhvr>
                                      <p:to>
                                        <p:strVal val="hidden"/>
                                      </p:to>
                                    </p:set>
                                  </p:subTnLst>
                                </p:cTn>
                              </p:par>
                            </p:childTnLst>
                          </p:cTn>
                        </p:par>
                        <p:par>
                          <p:cTn id="58" fill="hold">
                            <p:stCondLst>
                              <p:cond delay="4000"/>
                            </p:stCondLst>
                            <p:childTnLst>
                              <p:par>
                                <p:cTn id="59" presetID="23" presetClass="entr" presetSubtype="16" fill="hold" grpId="0" nodeType="afterEffect">
                                  <p:stCondLst>
                                    <p:cond delay="0"/>
                                  </p:stCondLst>
                                  <p:childTnLst>
                                    <p:set>
                                      <p:cBhvr>
                                        <p:cTn id="60" dur="1" fill="hold">
                                          <p:stCondLst>
                                            <p:cond delay="0"/>
                                          </p:stCondLst>
                                        </p:cTn>
                                        <p:tgtEl>
                                          <p:spTgt spid="19475"/>
                                        </p:tgtEl>
                                        <p:attrNameLst>
                                          <p:attrName>style.visibility</p:attrName>
                                        </p:attrNameLst>
                                      </p:cBhvr>
                                      <p:to>
                                        <p:strVal val="visible"/>
                                      </p:to>
                                    </p:set>
                                    <p:anim calcmode="lin" valueType="num">
                                      <p:cBhvr>
                                        <p:cTn id="61" dur="500" fill="hold"/>
                                        <p:tgtEl>
                                          <p:spTgt spid="19475"/>
                                        </p:tgtEl>
                                        <p:attrNameLst>
                                          <p:attrName>ppt_w</p:attrName>
                                        </p:attrNameLst>
                                      </p:cBhvr>
                                      <p:tavLst>
                                        <p:tav tm="0">
                                          <p:val>
                                            <p:fltVal val="0"/>
                                          </p:val>
                                        </p:tav>
                                        <p:tav tm="100000">
                                          <p:val>
                                            <p:strVal val="#ppt_w"/>
                                          </p:val>
                                        </p:tav>
                                      </p:tavLst>
                                    </p:anim>
                                    <p:anim calcmode="lin" valueType="num">
                                      <p:cBhvr>
                                        <p:cTn id="62" dur="500" fill="hold"/>
                                        <p:tgtEl>
                                          <p:spTgt spid="19475"/>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9"/>
                                            </p:cond>
                                          </p:stCondLst>
                                        </p:cTn>
                                        <p:tgtEl>
                                          <p:spTgt spid="19475"/>
                                        </p:tgtEl>
                                        <p:attrNameLst>
                                          <p:attrName>style.visibility</p:attrName>
                                        </p:attrNameLst>
                                      </p:cBhvr>
                                      <p:to>
                                        <p:strVal val="hidden"/>
                                      </p:to>
                                    </p:set>
                                  </p:subTnLst>
                                </p:cTn>
                              </p:par>
                            </p:childTnLst>
                          </p:cTn>
                        </p:par>
                        <p:par>
                          <p:cTn id="63" fill="hold">
                            <p:stCondLst>
                              <p:cond delay="4500"/>
                            </p:stCondLst>
                            <p:childTnLst>
                              <p:par>
                                <p:cTn id="64" presetID="22" presetClass="entr" presetSubtype="4" fill="hold" grpId="0" nodeType="afterEffect">
                                  <p:stCondLst>
                                    <p:cond delay="0"/>
                                  </p:stCondLst>
                                  <p:childTnLst>
                                    <p:set>
                                      <p:cBhvr>
                                        <p:cTn id="65" dur="1" fill="hold">
                                          <p:stCondLst>
                                            <p:cond delay="0"/>
                                          </p:stCondLst>
                                        </p:cTn>
                                        <p:tgtEl>
                                          <p:spTgt spid="19492"/>
                                        </p:tgtEl>
                                        <p:attrNameLst>
                                          <p:attrName>style.visibility</p:attrName>
                                        </p:attrNameLst>
                                      </p:cBhvr>
                                      <p:to>
                                        <p:strVal val="visible"/>
                                      </p:to>
                                    </p:set>
                                    <p:animEffect transition="in" filter="wipe(down)">
                                      <p:cBhvr>
                                        <p:cTn id="66" dur="500"/>
                                        <p:tgtEl>
                                          <p:spTgt spid="19492"/>
                                        </p:tgtEl>
                                      </p:cBhvr>
                                    </p:animEffect>
                                  </p:childTnLst>
                                </p:cTn>
                              </p:par>
                            </p:childTnLst>
                          </p:cTn>
                        </p:par>
                        <p:par>
                          <p:cTn id="67" fill="hold">
                            <p:stCondLst>
                              <p:cond delay="5000"/>
                            </p:stCondLst>
                            <p:childTnLst>
                              <p:par>
                                <p:cTn id="68" presetID="9" presetClass="entr" presetSubtype="0" fill="hold" grpId="0" nodeType="afterEffect">
                                  <p:stCondLst>
                                    <p:cond delay="1000"/>
                                  </p:stCondLst>
                                  <p:childTnLst>
                                    <p:set>
                                      <p:cBhvr>
                                        <p:cTn id="69" dur="1" fill="hold">
                                          <p:stCondLst>
                                            <p:cond delay="0"/>
                                          </p:stCondLst>
                                        </p:cTn>
                                        <p:tgtEl>
                                          <p:spTgt spid="19491"/>
                                        </p:tgtEl>
                                        <p:attrNameLst>
                                          <p:attrName>style.visibility</p:attrName>
                                        </p:attrNameLst>
                                      </p:cBhvr>
                                      <p:to>
                                        <p:strVal val="visible"/>
                                      </p:to>
                                    </p:set>
                                    <p:animEffect transition="in" filter="dissolve">
                                      <p:cBhvr>
                                        <p:cTn id="70" dur="500"/>
                                        <p:tgtEl>
                                          <p:spTgt spid="1949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9484"/>
                                        </p:tgtEl>
                                        <p:attrNameLst>
                                          <p:attrName>style.visibility</p:attrName>
                                        </p:attrNameLst>
                                      </p:cBhvr>
                                      <p:to>
                                        <p:strVal val="visible"/>
                                      </p:to>
                                    </p:set>
                                    <p:animEffect transition="in" filter="wipe(up)">
                                      <p:cBhvr>
                                        <p:cTn id="75" dur="500"/>
                                        <p:tgtEl>
                                          <p:spTgt spid="1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animBg="1"/>
      <p:bldP spid="19475" grpId="0" animBg="1"/>
      <p:bldP spid="19476" grpId="0" animBg="1"/>
      <p:bldP spid="19477" grpId="0" animBg="1"/>
      <p:bldP spid="19478" grpId="0" animBg="1"/>
      <p:bldP spid="19479" grpId="0" animBg="1"/>
      <p:bldP spid="19480" grpId="0" animBg="1"/>
      <p:bldP spid="19481" grpId="0" animBg="1"/>
      <p:bldP spid="19484" grpId="0" animBg="1" autoUpdateAnimBg="0"/>
      <p:bldP spid="19490" grpId="0" animBg="1" autoUpdateAnimBg="0"/>
      <p:bldP spid="19491" grpId="0" animBg="1" autoUpdateAnimBg="0"/>
      <p:bldP spid="1949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Combustion of metals</a:t>
            </a:r>
            <a:endParaRPr lang="en-US" altLang="zh-CN"/>
          </a:p>
        </p:txBody>
      </p:sp>
      <p:sp>
        <p:nvSpPr>
          <p:cNvPr id="3" name="内容占位符 2"/>
          <p:cNvSpPr>
            <a:spLocks noGrp="1"/>
          </p:cNvSpPr>
          <p:nvPr>
            <p:ph idx="1"/>
          </p:nvPr>
        </p:nvSpPr>
        <p:spPr>
          <a:xfrm>
            <a:off x="498475" y="1351280"/>
            <a:ext cx="7448550" cy="4775200"/>
          </a:xfrm>
        </p:spPr>
        <p:txBody>
          <a:bodyPr>
            <a:normAutofit/>
          </a:bodyPr>
          <a:p>
            <a:r>
              <a:rPr lang="zh-CN" altLang="en-US"/>
              <a:t>The combustion of reactive metals in the presence of oxygen results in the</a:t>
            </a:r>
            <a:r>
              <a:rPr lang="en-US" altLang="zh-CN"/>
              <a:t> </a:t>
            </a:r>
            <a:r>
              <a:rPr lang="zh-CN" altLang="en-US"/>
              <a:t>oxidation of the metal, the reduction of oxygen, and the formation of an</a:t>
            </a:r>
            <a:r>
              <a:rPr lang="en-US" altLang="zh-CN"/>
              <a:t> </a:t>
            </a:r>
            <a:r>
              <a:rPr lang="zh-CN" altLang="en-US"/>
              <a:t>ionic compound. </a:t>
            </a:r>
            <a:endParaRPr lang="zh-CN" altLang="en-US"/>
          </a:p>
          <a:p>
            <a:r>
              <a:rPr lang="zh-CN" altLang="en-US"/>
              <a:t>This type of reaction is therefore known as a </a:t>
            </a:r>
            <a:r>
              <a:rPr lang="zh-CN" altLang="en-US" b="1">
                <a:solidFill>
                  <a:srgbClr val="FF0000"/>
                </a:solidFill>
              </a:rPr>
              <a:t>redox reaction</a:t>
            </a:r>
            <a:r>
              <a:rPr lang="zh-CN" altLang="en-US"/>
              <a:t>.</a:t>
            </a:r>
            <a:endParaRPr lang="zh-CN" altLang="en-US"/>
          </a:p>
          <a:p>
            <a:r>
              <a:rPr lang="zh-CN" altLang="en-US" b="1">
                <a:solidFill>
                  <a:srgbClr val="FF0000"/>
                </a:solidFill>
              </a:rPr>
              <a:t>Oxidation</a:t>
            </a:r>
            <a:r>
              <a:rPr lang="zh-CN" altLang="en-US"/>
              <a:t> can be de</a:t>
            </a:r>
            <a:r>
              <a:rPr lang="en-US" altLang="zh-CN"/>
              <a:t>fin</a:t>
            </a:r>
            <a:r>
              <a:rPr lang="zh-CN" altLang="en-US"/>
              <a:t>ed as </a:t>
            </a:r>
            <a:r>
              <a:rPr lang="zh-CN" altLang="en-US" b="1">
                <a:solidFill>
                  <a:srgbClr val="FF0000"/>
                </a:solidFill>
              </a:rPr>
              <a:t>gain of oxygen or loss of electrons</a:t>
            </a:r>
            <a:r>
              <a:rPr lang="zh-CN" altLang="en-US"/>
              <a:t>. </a:t>
            </a:r>
            <a:endParaRPr lang="zh-CN" altLang="en-US"/>
          </a:p>
          <a:p>
            <a:r>
              <a:rPr lang="zh-CN" altLang="en-US" b="1">
                <a:solidFill>
                  <a:srgbClr val="FF0000"/>
                </a:solidFill>
              </a:rPr>
              <a:t>Reduction</a:t>
            </a:r>
            <a:r>
              <a:rPr lang="zh-CN" altLang="en-US"/>
              <a:t> is</a:t>
            </a:r>
            <a:r>
              <a:rPr lang="en-US" altLang="zh-CN"/>
              <a:t> </a:t>
            </a:r>
            <a:r>
              <a:rPr lang="zh-CN" altLang="en-US"/>
              <a:t>de</a:t>
            </a:r>
            <a:r>
              <a:rPr lang="en-US" altLang="zh-CN"/>
              <a:t>fin</a:t>
            </a:r>
            <a:r>
              <a:rPr lang="zh-CN" altLang="en-US"/>
              <a:t>ed as </a:t>
            </a:r>
            <a:r>
              <a:rPr lang="zh-CN" altLang="en-US" b="1">
                <a:solidFill>
                  <a:srgbClr val="FF0000"/>
                </a:solidFill>
              </a:rPr>
              <a:t>loss of oxygen or gain of electrons</a:t>
            </a:r>
            <a:r>
              <a:rPr lang="zh-CN" altLang="en-US"/>
              <a:t>.</a:t>
            </a:r>
            <a:endParaRPr lang="zh-CN" altLang="en-US"/>
          </a:p>
          <a:p>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p:nvPr>
            <p:ph idx="1"/>
          </p:nvPr>
        </p:nvSpPr>
        <p:spPr>
          <a:xfrm>
            <a:off x="498475" y="614045"/>
            <a:ext cx="7653020" cy="5988050"/>
          </a:xfrm>
        </p:spPr>
        <p:txBody>
          <a:bodyPr>
            <a:normAutofit fontScale="75000"/>
          </a:bodyPr>
          <a:p>
            <a:r>
              <a:rPr lang="zh-CN" altLang="en-US">
                <a:sym typeface="+mn-ea"/>
              </a:rPr>
              <a:t>The general equation for the reaction of a metal with oxygen is as follows:</a:t>
            </a:r>
            <a:endParaRPr lang="zh-CN" altLang="en-US"/>
          </a:p>
          <a:p>
            <a:r>
              <a:rPr lang="zh-CN" altLang="en-US" b="1">
                <a:solidFill>
                  <a:srgbClr val="FF0000"/>
                </a:solidFill>
                <a:sym typeface="+mn-ea"/>
              </a:rPr>
              <a:t>metal + oxygen → metal oxide</a:t>
            </a:r>
            <a:endParaRPr lang="zh-CN" altLang="en-US"/>
          </a:p>
          <a:p>
            <a:r>
              <a:rPr lang="zh-CN" altLang="en-US"/>
              <a:t>Lithium burns in oxygen to release heat and produce lithium oxide:</a:t>
            </a:r>
            <a:endParaRPr lang="zh-CN" altLang="en-US"/>
          </a:p>
          <a:p>
            <a:r>
              <a:rPr lang="zh-CN" altLang="en-US"/>
              <a:t>4</a:t>
            </a:r>
            <a:r>
              <a:rPr lang="en-US" altLang="zh-CN"/>
              <a:t> </a:t>
            </a:r>
            <a:r>
              <a:rPr lang="zh-CN" altLang="en-US"/>
              <a:t>Li(s) + O</a:t>
            </a:r>
            <a:r>
              <a:rPr lang="zh-CN" altLang="en-US" baseline="-25000"/>
              <a:t>2</a:t>
            </a:r>
            <a:r>
              <a:rPr lang="zh-CN" altLang="en-US"/>
              <a:t>(g) → 2</a:t>
            </a:r>
            <a:r>
              <a:rPr lang="en-US" altLang="zh-CN"/>
              <a:t> </a:t>
            </a:r>
            <a:r>
              <a:rPr lang="zh-CN" altLang="en-US"/>
              <a:t>Li</a:t>
            </a:r>
            <a:r>
              <a:rPr lang="zh-CN" altLang="en-US" baseline="-25000"/>
              <a:t>2</a:t>
            </a:r>
            <a:r>
              <a:rPr lang="zh-CN" altLang="en-US"/>
              <a:t>O(s)</a:t>
            </a:r>
            <a:endParaRPr lang="zh-CN" altLang="en-US"/>
          </a:p>
          <a:p>
            <a:r>
              <a:rPr lang="zh-CN" altLang="en-US"/>
              <a:t>Magnesium readily reacts with oxygen, producing a brilliant white light and</a:t>
            </a:r>
            <a:r>
              <a:rPr lang="en-US" altLang="zh-CN"/>
              <a:t> </a:t>
            </a:r>
            <a:r>
              <a:rPr lang="zh-CN" altLang="en-US"/>
              <a:t>magnesium oxide:</a:t>
            </a:r>
            <a:endParaRPr lang="zh-CN" altLang="en-US"/>
          </a:p>
          <a:p>
            <a:r>
              <a:rPr lang="zh-CN" altLang="en-US"/>
              <a:t>2</a:t>
            </a:r>
            <a:r>
              <a:rPr lang="en-US" altLang="zh-CN"/>
              <a:t> </a:t>
            </a:r>
            <a:r>
              <a:rPr lang="zh-CN" altLang="en-US"/>
              <a:t>Mg(s) + O</a:t>
            </a:r>
            <a:r>
              <a:rPr lang="zh-CN" altLang="en-US" baseline="-25000"/>
              <a:t>2</a:t>
            </a:r>
            <a:r>
              <a:rPr lang="zh-CN" altLang="en-US"/>
              <a:t>(g) → 2</a:t>
            </a:r>
            <a:r>
              <a:rPr lang="en-US" altLang="zh-CN"/>
              <a:t> </a:t>
            </a:r>
            <a:r>
              <a:rPr lang="zh-CN" altLang="en-US"/>
              <a:t>MgO(s)</a:t>
            </a:r>
            <a:endParaRPr lang="zh-CN" altLang="en-US"/>
          </a:p>
          <a:p>
            <a:r>
              <a:rPr lang="zh-CN" altLang="en-US"/>
              <a:t>In both of these reactions, </a:t>
            </a:r>
            <a:r>
              <a:rPr lang="zh-CN" altLang="en-US" b="1">
                <a:solidFill>
                  <a:srgbClr val="FF0000"/>
                </a:solidFill>
              </a:rPr>
              <a:t>the reactive metals are being oxidized to form metal</a:t>
            </a:r>
            <a:r>
              <a:rPr lang="en-US" altLang="zh-CN" b="1">
                <a:solidFill>
                  <a:srgbClr val="FF0000"/>
                </a:solidFill>
              </a:rPr>
              <a:t> </a:t>
            </a:r>
            <a:r>
              <a:rPr lang="zh-CN" altLang="en-US" b="1">
                <a:solidFill>
                  <a:srgbClr val="FF0000"/>
                </a:solidFill>
              </a:rPr>
              <a:t>ions</a:t>
            </a:r>
            <a:r>
              <a:rPr lang="zh-CN" altLang="en-US"/>
              <a:t>. The half-equations for each of these metals reveal the </a:t>
            </a:r>
            <a:r>
              <a:rPr lang="zh-CN" altLang="en-US" b="1">
                <a:solidFill>
                  <a:srgbClr val="FF0000"/>
                </a:solidFill>
              </a:rPr>
              <a:t>loss of electrons</a:t>
            </a:r>
            <a:r>
              <a:rPr lang="zh-CN" altLang="en-US"/>
              <a:t>:</a:t>
            </a:r>
            <a:endParaRPr lang="zh-CN" altLang="en-US"/>
          </a:p>
          <a:p>
            <a:r>
              <a:rPr lang="zh-CN" altLang="en-US"/>
              <a:t>Li → Li</a:t>
            </a:r>
            <a:r>
              <a:rPr lang="zh-CN" altLang="en-US" baseline="30000"/>
              <a:t>+</a:t>
            </a:r>
            <a:r>
              <a:rPr lang="en-US" altLang="zh-CN"/>
              <a:t> </a:t>
            </a:r>
            <a:r>
              <a:rPr lang="zh-CN" altLang="en-US"/>
              <a:t>+ e</a:t>
            </a:r>
            <a:r>
              <a:rPr lang="en-US" altLang="zh-CN" baseline="30000"/>
              <a:t>-</a:t>
            </a:r>
            <a:endParaRPr lang="zh-CN" altLang="en-US"/>
          </a:p>
          <a:p>
            <a:r>
              <a:rPr lang="zh-CN" altLang="en-US"/>
              <a:t>Mg → Mg</a:t>
            </a:r>
            <a:r>
              <a:rPr lang="zh-CN" altLang="en-US" baseline="30000"/>
              <a:t>2+</a:t>
            </a:r>
            <a:r>
              <a:rPr lang="en-US" altLang="zh-CN"/>
              <a:t> </a:t>
            </a:r>
            <a:r>
              <a:rPr lang="zh-CN" altLang="en-US"/>
              <a:t>+ 2</a:t>
            </a:r>
            <a:r>
              <a:rPr lang="en-US" altLang="zh-CN"/>
              <a:t> </a:t>
            </a:r>
            <a:r>
              <a:rPr lang="zh-CN" altLang="en-US"/>
              <a:t>e</a:t>
            </a:r>
            <a:r>
              <a:rPr lang="en-US" altLang="zh-CN" baseline="30000"/>
              <a:t>-</a:t>
            </a:r>
            <a:endParaRPr lang="zh-CN" altLang="en-US"/>
          </a:p>
          <a:p>
            <a:r>
              <a:rPr lang="zh-CN" altLang="en-US"/>
              <a:t>The </a:t>
            </a:r>
            <a:r>
              <a:rPr lang="zh-CN" altLang="en-US" b="1">
                <a:solidFill>
                  <a:srgbClr val="FF0000"/>
                </a:solidFill>
              </a:rPr>
              <a:t>oxygen atoms are reduced to form O</a:t>
            </a:r>
            <a:r>
              <a:rPr lang="zh-CN" altLang="en-US" b="1" baseline="30000">
                <a:solidFill>
                  <a:srgbClr val="FF0000"/>
                </a:solidFill>
              </a:rPr>
              <a:t>2</a:t>
            </a:r>
            <a:r>
              <a:rPr lang="en-US" altLang="zh-CN" b="1" baseline="30000">
                <a:solidFill>
                  <a:srgbClr val="FF0000"/>
                </a:solidFill>
              </a:rPr>
              <a:t>-</a:t>
            </a:r>
            <a:r>
              <a:rPr lang="en-US" altLang="zh-CN" b="1">
                <a:solidFill>
                  <a:srgbClr val="FF0000"/>
                </a:solidFill>
              </a:rPr>
              <a:t> </a:t>
            </a:r>
            <a:r>
              <a:rPr lang="zh-CN" altLang="en-US" b="1">
                <a:solidFill>
                  <a:srgbClr val="FF0000"/>
                </a:solidFill>
              </a:rPr>
              <a:t>ions</a:t>
            </a:r>
            <a:r>
              <a:rPr lang="zh-CN" altLang="en-US"/>
              <a:t> in each reaction</a:t>
            </a:r>
            <a:r>
              <a:rPr lang="en-US" altLang="zh-CN"/>
              <a:t> by </a:t>
            </a:r>
            <a:r>
              <a:rPr lang="en-US" altLang="zh-CN" b="1">
                <a:solidFill>
                  <a:srgbClr val="FF0000"/>
                </a:solidFill>
              </a:rPr>
              <a:t>gaining electrons</a:t>
            </a:r>
            <a:r>
              <a:rPr lang="zh-CN" altLang="en-US"/>
              <a:t>:</a:t>
            </a:r>
            <a:endParaRPr lang="zh-CN" altLang="en-US"/>
          </a:p>
          <a:p>
            <a:r>
              <a:rPr lang="zh-CN" altLang="en-US"/>
              <a:t>O</a:t>
            </a:r>
            <a:r>
              <a:rPr lang="zh-CN" altLang="en-US" baseline="-25000"/>
              <a:t>2</a:t>
            </a:r>
            <a:r>
              <a:rPr lang="zh-CN" altLang="en-US"/>
              <a:t> + 4</a:t>
            </a:r>
            <a:r>
              <a:rPr lang="en-US" altLang="zh-CN"/>
              <a:t> </a:t>
            </a:r>
            <a:r>
              <a:rPr lang="zh-CN" altLang="en-US"/>
              <a:t>e</a:t>
            </a:r>
            <a:r>
              <a:rPr lang="en-US" altLang="zh-CN" baseline="30000"/>
              <a:t>-</a:t>
            </a:r>
            <a:r>
              <a:rPr lang="zh-CN" altLang="en-US"/>
              <a:t> → 2</a:t>
            </a:r>
            <a:r>
              <a:rPr lang="en-US" altLang="zh-CN"/>
              <a:t> </a:t>
            </a:r>
            <a:r>
              <a:rPr lang="zh-CN" altLang="en-US"/>
              <a:t>O</a:t>
            </a:r>
            <a:r>
              <a:rPr lang="zh-CN" altLang="en-US" baseline="30000"/>
              <a:t>2</a:t>
            </a:r>
            <a:r>
              <a:rPr lang="en-US" altLang="zh-CN" baseline="30000"/>
              <a:t>-</a:t>
            </a:r>
            <a:endParaRPr lang="en-US" altLang="zh-CN" baseline="30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Combustion of non-metals</a:t>
            </a:r>
            <a:endParaRPr lang="en-US" altLang="zh-CN"/>
          </a:p>
        </p:txBody>
      </p:sp>
      <p:sp>
        <p:nvSpPr>
          <p:cNvPr id="3" name="内容占位符 2"/>
          <p:cNvSpPr>
            <a:spLocks noGrp="1"/>
          </p:cNvSpPr>
          <p:nvPr>
            <p:ph idx="1"/>
          </p:nvPr>
        </p:nvSpPr>
        <p:spPr>
          <a:xfrm>
            <a:off x="363220" y="1233170"/>
            <a:ext cx="7838440" cy="5381625"/>
          </a:xfrm>
        </p:spPr>
        <p:txBody>
          <a:bodyPr>
            <a:normAutofit/>
          </a:bodyPr>
          <a:p>
            <a:r>
              <a:t>Non-metals are also oxidized when combusted in oxygen, forming non-metal</a:t>
            </a:r>
            <a:r>
              <a:rPr lang="en-US"/>
              <a:t> </a:t>
            </a:r>
            <a:r>
              <a:t>oxides:</a:t>
            </a:r>
          </a:p>
          <a:p>
            <a:r>
              <a:t>non-metal + oxygen → non-metal oxide</a:t>
            </a:r>
          </a:p>
          <a:p>
            <a:r>
              <a:t>Sulfur, a non-metal, can be found as impurities in fossil fuels, such as coal</a:t>
            </a:r>
            <a:r>
              <a:rPr lang="en-US"/>
              <a:t> </a:t>
            </a:r>
            <a:r>
              <a:t>and crude oil. Coal may contain up to 3% of sulfur. The combustion of sulfur</a:t>
            </a:r>
            <a:r>
              <a:rPr lang="en-US"/>
              <a:t> </a:t>
            </a:r>
            <a:r>
              <a:t>containing compounds in oxygen predominantly produces sulfur dioxide, SO</a:t>
            </a:r>
            <a:r>
              <a:rPr baseline="-25000"/>
              <a:t>2</a:t>
            </a:r>
            <a:r>
              <a:t>:</a:t>
            </a:r>
          </a:p>
          <a:p>
            <a:r>
              <a:t>S(s) + O</a:t>
            </a:r>
            <a:r>
              <a:rPr baseline="-25000"/>
              <a:t>2</a:t>
            </a:r>
            <a:r>
              <a:t>(g) → SO</a:t>
            </a:r>
            <a:r>
              <a:rPr baseline="-25000"/>
              <a:t>2</a:t>
            </a:r>
            <a:r>
              <a:t>(g)</a:t>
            </a:r>
          </a:p>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3220" y="1233170"/>
            <a:ext cx="7838440" cy="5381625"/>
          </a:xfrm>
        </p:spPr>
        <p:txBody>
          <a:bodyPr>
            <a:normAutofit/>
          </a:bodyPr>
          <a:p>
            <a:r>
              <a:t>Sulfur dioxide can then further react with oxygen in the atmosphere to produce</a:t>
            </a:r>
            <a:r>
              <a:rPr lang="en-US"/>
              <a:t> </a:t>
            </a:r>
            <a:r>
              <a:t>sulfur trioxide:</a:t>
            </a:r>
          </a:p>
          <a:p>
            <a:r>
              <a:t>2</a:t>
            </a:r>
            <a:r>
              <a:rPr lang="en-US"/>
              <a:t> </a:t>
            </a:r>
            <a:r>
              <a:t>SO</a:t>
            </a:r>
            <a:r>
              <a:rPr baseline="-25000"/>
              <a:t>2</a:t>
            </a:r>
            <a:r>
              <a:t>(g) + O</a:t>
            </a:r>
            <a:r>
              <a:rPr baseline="-25000"/>
              <a:t>2</a:t>
            </a:r>
            <a:r>
              <a:t>(g) ⇌ 2</a:t>
            </a:r>
            <a:r>
              <a:rPr lang="en-US"/>
              <a:t> </a:t>
            </a:r>
            <a:r>
              <a:t>SO</a:t>
            </a:r>
            <a:r>
              <a:rPr baseline="-25000"/>
              <a:t>3</a:t>
            </a:r>
            <a:r>
              <a:t>(g)</a:t>
            </a:r>
          </a:p>
          <a:p>
            <a:r>
              <a:t>Sulfur trioxide reacts with water in the atmosphere, to form sulfuric acid:</a:t>
            </a:r>
          </a:p>
          <a:p>
            <a:r>
              <a:t>SO</a:t>
            </a:r>
            <a:r>
              <a:rPr baseline="-25000"/>
              <a:t>3</a:t>
            </a:r>
            <a:r>
              <a:t>(g) + H</a:t>
            </a:r>
            <a:r>
              <a:rPr baseline="-25000"/>
              <a:t>2</a:t>
            </a:r>
            <a:r>
              <a:t>O(l) → H</a:t>
            </a:r>
            <a:r>
              <a:rPr baseline="-25000"/>
              <a:t>2</a:t>
            </a:r>
            <a:r>
              <a:t>SO</a:t>
            </a:r>
            <a:r>
              <a:rPr baseline="-25000"/>
              <a:t>4</a:t>
            </a:r>
            <a:r>
              <a:t>(aq)</a:t>
            </a:r>
          </a:p>
          <a:p>
            <a:r>
              <a:t>In industry, sulfur dioxide is produced in vast quantities as feedstock for the</a:t>
            </a:r>
            <a:r>
              <a:rPr lang="en-US"/>
              <a:t> </a:t>
            </a:r>
            <a:r>
              <a:t>synthesis of sulfuric acid. The majority of the sulfuric acid is then used in the</a:t>
            </a:r>
            <a:r>
              <a:rPr lang="en-US"/>
              <a:t> </a:t>
            </a:r>
            <a:r>
              <a:t>production of fertilizers, along with paper, paints, textiles and a wide variety of</a:t>
            </a:r>
            <a:r>
              <a:rPr lang="en-US"/>
              <a:t> </a:t>
            </a:r>
            <a:r>
              <a:t>other products.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Complete combustion of organic compounds</a:t>
            </a:r>
            <a:endParaRPr lang="en-US" altLang="zh-CN"/>
          </a:p>
        </p:txBody>
      </p:sp>
      <p:sp>
        <p:nvSpPr>
          <p:cNvPr id="3" name="内容占位符 2"/>
          <p:cNvSpPr>
            <a:spLocks noGrp="1"/>
          </p:cNvSpPr>
          <p:nvPr>
            <p:ph idx="1"/>
          </p:nvPr>
        </p:nvSpPr>
        <p:spPr/>
        <p:txBody>
          <a:bodyPr>
            <a:normAutofit/>
          </a:bodyPr>
          <a:p>
            <a:r>
              <a:rPr lang="en-US" altLang="zh-CN"/>
              <a:t>Hydro</a:t>
            </a:r>
            <a:r>
              <a:rPr lang="zh-CN" altLang="en-US"/>
              <a:t>carbons are organic compounds composed only of carbon and</a:t>
            </a:r>
            <a:r>
              <a:rPr lang="en-US" altLang="zh-CN"/>
              <a:t> </a:t>
            </a:r>
            <a:r>
              <a:rPr lang="zh-CN" altLang="en-US"/>
              <a:t>hydrogen atoms. </a:t>
            </a:r>
            <a:endParaRPr lang="zh-CN" altLang="en-US"/>
          </a:p>
          <a:p>
            <a:r>
              <a:rPr lang="zh-CN" altLang="en-US"/>
              <a:t>Alkanes are the simplest hydrocarbons, which are present</a:t>
            </a:r>
            <a:r>
              <a:rPr lang="en-US" altLang="zh-CN"/>
              <a:t> </a:t>
            </a:r>
            <a:r>
              <a:rPr lang="zh-CN" altLang="en-US"/>
              <a:t>in fossil fuels, such as crude oil and natural gas. </a:t>
            </a:r>
            <a:endParaRPr lang="zh-CN" altLang="en-US"/>
          </a:p>
          <a:p>
            <a:r>
              <a:rPr lang="zh-CN" altLang="en-US"/>
              <a:t>They are </a:t>
            </a:r>
            <a:r>
              <a:rPr lang="zh-CN" altLang="en-US" b="1">
                <a:solidFill>
                  <a:srgbClr val="FF0000"/>
                </a:solidFill>
              </a:rPr>
              <a:t>relatively inert</a:t>
            </a:r>
            <a:r>
              <a:rPr lang="zh-CN" altLang="en-US"/>
              <a:t>. This is</a:t>
            </a:r>
            <a:r>
              <a:rPr lang="en-US" altLang="zh-CN"/>
              <a:t> </a:t>
            </a:r>
            <a:r>
              <a:rPr lang="zh-CN" altLang="en-US"/>
              <a:t>because they have a low bond polarity, strong covalent carbon–carbon bonds</a:t>
            </a:r>
            <a:r>
              <a:rPr lang="en-US" altLang="zh-CN"/>
              <a:t> </a:t>
            </a:r>
            <a:r>
              <a:rPr lang="zh-CN" altLang="en-US"/>
              <a:t>(bond enthalpy = 346</a:t>
            </a:r>
            <a:r>
              <a:rPr lang="en-US" altLang="zh-CN"/>
              <a:t> </a:t>
            </a:r>
            <a:r>
              <a:rPr lang="zh-CN" altLang="en-US"/>
              <a:t>kJ</a:t>
            </a:r>
            <a:r>
              <a:rPr lang="en-US" altLang="zh-CN"/>
              <a:t> </a:t>
            </a:r>
            <a:r>
              <a:rPr lang="zh-CN" altLang="en-US"/>
              <a:t>mol</a:t>
            </a:r>
            <a:r>
              <a:rPr lang="en-US" altLang="zh-CN" baseline="30000"/>
              <a:t>-</a:t>
            </a:r>
            <a:r>
              <a:rPr lang="zh-CN" altLang="en-US" baseline="30000"/>
              <a:t>1</a:t>
            </a:r>
            <a:r>
              <a:rPr lang="zh-CN" altLang="en-US"/>
              <a:t>) and strong carbon–hydrogen bonds (bond</a:t>
            </a:r>
            <a:r>
              <a:rPr lang="en-US" altLang="zh-CN"/>
              <a:t> </a:t>
            </a:r>
            <a:r>
              <a:rPr lang="zh-CN" altLang="en-US"/>
              <a:t>enthalpy = 414</a:t>
            </a:r>
            <a:r>
              <a:rPr lang="en-US" altLang="zh-CN"/>
              <a:t> </a:t>
            </a:r>
            <a:r>
              <a:rPr lang="zh-CN" altLang="en-US"/>
              <a:t>kJ</a:t>
            </a:r>
            <a:r>
              <a:rPr lang="en-US" altLang="zh-CN"/>
              <a:t> </a:t>
            </a:r>
            <a:r>
              <a:rPr lang="zh-CN" altLang="en-US"/>
              <a:t>mol</a:t>
            </a:r>
            <a:r>
              <a:rPr lang="en-US" altLang="zh-CN" baseline="30000"/>
              <a:t>-</a:t>
            </a:r>
            <a:r>
              <a:rPr lang="zh-CN" altLang="en-US" baseline="30000"/>
              <a:t>1</a:t>
            </a:r>
            <a:r>
              <a:rPr lang="zh-CN" altLang="en-US"/>
              <a:t>). </a:t>
            </a:r>
            <a:endParaRPr lang="zh-CN" altLang="en-US"/>
          </a:p>
          <a:p>
            <a:r>
              <a:rPr lang="zh-CN" altLang="en-US"/>
              <a:t>However, alkanes do participate in some reactions,</a:t>
            </a:r>
            <a:r>
              <a:rPr lang="en-US" altLang="zh-CN"/>
              <a:t> </a:t>
            </a:r>
            <a:r>
              <a:rPr lang="zh-CN" altLang="en-US"/>
              <a:t>including combustion.</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8475" y="909955"/>
            <a:ext cx="7556500" cy="5216525"/>
          </a:xfrm>
        </p:spPr>
        <p:txBody>
          <a:bodyPr>
            <a:normAutofit lnSpcReduction="10000"/>
          </a:bodyPr>
          <a:p>
            <a:r>
              <a:rPr lang="zh-CN" altLang="en-US"/>
              <a:t>Alkanes are commonly used as fuels, releasing large amounts of energy in</a:t>
            </a:r>
            <a:r>
              <a:rPr lang="en-US" altLang="zh-CN"/>
              <a:t> </a:t>
            </a:r>
            <a:r>
              <a:rPr lang="zh-CN" altLang="en-US"/>
              <a:t>combustion reactions. </a:t>
            </a:r>
            <a:endParaRPr lang="zh-CN" altLang="en-US"/>
          </a:p>
          <a:p>
            <a:r>
              <a:rPr lang="zh-CN" altLang="en-US"/>
              <a:t>For combustion to occur, a fuel must be </a:t>
            </a:r>
            <a:r>
              <a:rPr lang="zh-CN" altLang="en-US" b="1">
                <a:solidFill>
                  <a:srgbClr val="FF0000"/>
                </a:solidFill>
              </a:rPr>
              <a:t>volatile</a:t>
            </a:r>
            <a:r>
              <a:rPr lang="zh-CN" altLang="en-US"/>
              <a:t>. </a:t>
            </a:r>
            <a:endParaRPr lang="zh-CN" altLang="en-US"/>
          </a:p>
          <a:p>
            <a:r>
              <a:rPr lang="zh-CN" altLang="en-US"/>
              <a:t>Volatility</a:t>
            </a:r>
            <a:r>
              <a:rPr lang="en-US" altLang="zh-CN"/>
              <a:t> </a:t>
            </a:r>
            <a:r>
              <a:rPr lang="zh-CN" altLang="en-US"/>
              <a:t>is the tendency of a substance to change state from liquid to gas. </a:t>
            </a:r>
            <a:endParaRPr lang="zh-CN" altLang="en-US"/>
          </a:p>
          <a:p>
            <a:r>
              <a:rPr lang="zh-CN" altLang="en-US"/>
              <a:t>As the length of</a:t>
            </a:r>
            <a:r>
              <a:rPr lang="en-US" altLang="zh-CN"/>
              <a:t> </a:t>
            </a:r>
            <a:r>
              <a:rPr lang="zh-CN" altLang="en-US"/>
              <a:t>the carbon chain increases in the alkane series, the boiling point also increases,</a:t>
            </a:r>
            <a:r>
              <a:rPr lang="en-US" altLang="zh-CN"/>
              <a:t> </a:t>
            </a:r>
            <a:r>
              <a:rPr lang="zh-CN" altLang="en-US"/>
              <a:t>and therefore volatility decreases. </a:t>
            </a:r>
            <a:endParaRPr lang="zh-CN" altLang="en-US"/>
          </a:p>
          <a:p>
            <a:r>
              <a:rPr lang="zh-CN" altLang="en-US"/>
              <a:t>As a result, </a:t>
            </a:r>
            <a:r>
              <a:rPr lang="zh-CN" altLang="en-US" b="1">
                <a:solidFill>
                  <a:srgbClr val="FF0000"/>
                </a:solidFill>
              </a:rPr>
              <a:t>short-chain alkanes tend to be used</a:t>
            </a:r>
            <a:r>
              <a:rPr lang="en-US" altLang="zh-CN" b="1">
                <a:solidFill>
                  <a:srgbClr val="FF0000"/>
                </a:solidFill>
              </a:rPr>
              <a:t> </a:t>
            </a:r>
            <a:r>
              <a:rPr lang="zh-CN" altLang="en-US" b="1">
                <a:solidFill>
                  <a:srgbClr val="FF0000"/>
                </a:solidFill>
              </a:rPr>
              <a:t>as fuels</a:t>
            </a:r>
            <a:r>
              <a:rPr lang="zh-CN" altLang="en-US"/>
              <a:t>. </a:t>
            </a:r>
            <a:endParaRPr lang="zh-CN" altLang="en-US"/>
          </a:p>
          <a:p>
            <a:r>
              <a:rPr lang="zh-CN" altLang="en-US"/>
              <a:t>Liqu</a:t>
            </a:r>
            <a:r>
              <a:rPr lang="en-US" altLang="zh-CN"/>
              <a:t>efi</a:t>
            </a:r>
            <a:r>
              <a:rPr lang="zh-CN" altLang="en-US"/>
              <a:t>ed petroleum gas (LPG) consists predominantly of compressed</a:t>
            </a:r>
            <a:r>
              <a:rPr lang="en-US" altLang="zh-CN"/>
              <a:t> </a:t>
            </a:r>
            <a:r>
              <a:rPr lang="zh-CN" altLang="en-US"/>
              <a:t>propane, C</a:t>
            </a:r>
            <a:r>
              <a:rPr lang="zh-CN" altLang="en-US" baseline="-25000"/>
              <a:t>3</a:t>
            </a:r>
            <a:r>
              <a:rPr lang="zh-CN" altLang="en-US"/>
              <a:t>H</a:t>
            </a:r>
            <a:r>
              <a:rPr lang="zh-CN" altLang="en-US" baseline="-25000"/>
              <a:t>8</a:t>
            </a:r>
            <a:r>
              <a:rPr lang="zh-CN" altLang="en-US"/>
              <a:t>, while petrol (gasoline) is a mixture of hydrocarbons from butane,</a:t>
            </a:r>
            <a:r>
              <a:rPr lang="en-US" altLang="zh-CN"/>
              <a:t> </a:t>
            </a:r>
            <a:r>
              <a:rPr lang="zh-CN" altLang="en-US"/>
              <a:t>C</a:t>
            </a:r>
            <a:r>
              <a:rPr lang="zh-CN" altLang="en-US" baseline="-25000"/>
              <a:t>4</a:t>
            </a:r>
            <a:r>
              <a:rPr lang="zh-CN" altLang="en-US"/>
              <a:t>H</a:t>
            </a:r>
            <a:r>
              <a:rPr lang="zh-CN" altLang="en-US" baseline="-25000"/>
              <a:t>10</a:t>
            </a:r>
            <a:r>
              <a:rPr lang="zh-CN" altLang="en-US"/>
              <a:t>, to dodecane, C</a:t>
            </a:r>
            <a:r>
              <a:rPr lang="zh-CN" altLang="en-US" baseline="-25000"/>
              <a:t>12</a:t>
            </a:r>
            <a:r>
              <a:rPr lang="zh-CN" altLang="en-US"/>
              <a:t>H</a:t>
            </a:r>
            <a:r>
              <a:rPr lang="zh-CN" altLang="en-US" baseline="-25000"/>
              <a:t>26</a:t>
            </a:r>
            <a:r>
              <a:rPr lang="en-US" altLang="zh-CN"/>
              <a:t>.</a:t>
            </a:r>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381000"/>
            <a:ext cx="8145662" cy="1066800"/>
          </a:xfrm>
        </p:spPr>
        <p:txBody>
          <a:bodyPr>
            <a:normAutofit/>
          </a:bodyPr>
          <a:lstStyle/>
          <a:p>
            <a:r>
              <a:rPr lang="en-GB" altLang="zh-CN" sz="3200" b="1" dirty="0">
                <a:solidFill>
                  <a:srgbClr val="C00000"/>
                </a:solidFill>
              </a:rPr>
              <a:t>Combustion</a:t>
            </a:r>
            <a:r>
              <a:rPr lang="en-US" altLang="en-GB" sz="3200" b="1" dirty="0">
                <a:solidFill>
                  <a:srgbClr val="C00000"/>
                </a:solidFill>
              </a:rPr>
              <a:t> of alkanes as fuels</a:t>
            </a:r>
            <a:endParaRPr lang="en-US" altLang="en-GB" sz="3200" b="1" dirty="0">
              <a:solidFill>
                <a:srgbClr val="C00000"/>
              </a:solidFill>
            </a:endParaRPr>
          </a:p>
        </p:txBody>
      </p:sp>
      <p:sp>
        <p:nvSpPr>
          <p:cNvPr id="3" name="内容占位符 2"/>
          <p:cNvSpPr>
            <a:spLocks noGrp="1"/>
          </p:cNvSpPr>
          <p:nvPr>
            <p:ph idx="1"/>
          </p:nvPr>
        </p:nvSpPr>
        <p:spPr>
          <a:xfrm>
            <a:off x="693539" y="1447800"/>
            <a:ext cx="7754539" cy="5105400"/>
          </a:xfrm>
        </p:spPr>
        <p:txBody>
          <a:bodyPr>
            <a:normAutofit/>
          </a:bodyPr>
          <a:lstStyle/>
          <a:p>
            <a:r>
              <a:rPr lang="en-US" altLang="zh-CN" dirty="0"/>
              <a:t>Alkanes are widely used as fuels, in internal combustion engines and household heating for example, because the reactions of combustion are highly exothermic. </a:t>
            </a:r>
            <a:endParaRPr lang="en-US" altLang="zh-CN" dirty="0"/>
          </a:p>
          <a:p>
            <a:r>
              <a:rPr lang="en-US" altLang="zh-CN" dirty="0"/>
              <a:t>This is mainly because of the large amount of energy released in forming the double bonds in CO</a:t>
            </a:r>
            <a:r>
              <a:rPr lang="en-US" altLang="zh-CN" baseline="-25000" dirty="0"/>
              <a:t>2</a:t>
            </a:r>
            <a:r>
              <a:rPr lang="en-US" altLang="zh-CN" dirty="0"/>
              <a:t> and the bonds in H</a:t>
            </a:r>
            <a:r>
              <a:rPr lang="en-US" altLang="zh-CN" baseline="-25000" dirty="0"/>
              <a:t>2</a:t>
            </a:r>
            <a:r>
              <a:rPr lang="en-US" altLang="zh-CN" dirty="0"/>
              <a:t>O.</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9527" y="152400"/>
            <a:ext cx="8145662" cy="1066800"/>
          </a:xfrm>
        </p:spPr>
        <p:txBody>
          <a:bodyPr>
            <a:normAutofit/>
          </a:bodyPr>
          <a:lstStyle/>
          <a:p>
            <a:r>
              <a:rPr lang="en-US" altLang="zh-CN" sz="3200" b="1" dirty="0">
                <a:solidFill>
                  <a:srgbClr val="C00000"/>
                </a:solidFill>
              </a:rPr>
              <a:t>Complete combustions</a:t>
            </a:r>
            <a:endParaRPr lang="zh-CN" altLang="en-US" sz="3200" b="1" dirty="0">
              <a:solidFill>
                <a:srgbClr val="C00000"/>
              </a:solidFill>
            </a:endParaRPr>
          </a:p>
        </p:txBody>
      </p:sp>
      <p:sp>
        <p:nvSpPr>
          <p:cNvPr id="3" name="内容占位符 2"/>
          <p:cNvSpPr>
            <a:spLocks noGrp="1"/>
          </p:cNvSpPr>
          <p:nvPr>
            <p:ph idx="1"/>
          </p:nvPr>
        </p:nvSpPr>
        <p:spPr>
          <a:xfrm>
            <a:off x="693539" y="1066800"/>
            <a:ext cx="8145661" cy="5638800"/>
          </a:xfrm>
        </p:spPr>
        <p:txBody>
          <a:bodyPr>
            <a:normAutofit fontScale="60000"/>
          </a:bodyPr>
          <a:lstStyle/>
          <a:p>
            <a:r>
              <a:rPr lang="en-US" altLang="zh-CN" sz="2700" dirty="0"/>
              <a:t>Alkanes burn in the presence of </a:t>
            </a:r>
            <a:r>
              <a:rPr lang="en-US" altLang="zh-CN" sz="2700" b="1" dirty="0">
                <a:solidFill>
                  <a:srgbClr val="C00000"/>
                </a:solidFill>
              </a:rPr>
              <a:t>excess oxygen </a:t>
            </a:r>
            <a:r>
              <a:rPr lang="en-US" altLang="zh-CN" sz="2700" dirty="0"/>
              <a:t>to produce carbon dioxide and water.</a:t>
            </a:r>
            <a:endParaRPr lang="en-US" altLang="zh-CN" sz="2700" dirty="0"/>
          </a:p>
          <a:p>
            <a:r>
              <a:rPr lang="en-US" altLang="zh-CN" sz="2700" dirty="0"/>
              <a:t>This is known as </a:t>
            </a:r>
            <a:r>
              <a:rPr lang="en-US" altLang="zh-CN" sz="2700" b="1" dirty="0">
                <a:solidFill>
                  <a:srgbClr val="C00000"/>
                </a:solidFill>
              </a:rPr>
              <a:t>complete combustion </a:t>
            </a:r>
            <a:r>
              <a:rPr lang="en-US" altLang="zh-CN" sz="2700" dirty="0"/>
              <a:t>because the products are fully oxidized. For example:</a:t>
            </a:r>
            <a:endParaRPr lang="en-US" altLang="zh-CN" sz="2700" dirty="0"/>
          </a:p>
          <a:p>
            <a:endParaRPr lang="en-US" altLang="zh-CN" sz="2700" dirty="0"/>
          </a:p>
          <a:p>
            <a:r>
              <a:rPr lang="en-US" altLang="zh-CN" sz="2700" dirty="0"/>
              <a:t>It can be generally written as:</a:t>
            </a:r>
            <a:endParaRPr lang="en-US" altLang="zh-CN" sz="2700" dirty="0"/>
          </a:p>
          <a:p>
            <a:pPr lvl="1"/>
            <a:r>
              <a:rPr lang="en-US" altLang="zh-CN" sz="3000" dirty="0"/>
              <a:t>C</a:t>
            </a:r>
            <a:r>
              <a:rPr lang="en-US" altLang="zh-CN" sz="3000" baseline="-25000" dirty="0"/>
              <a:t>n</a:t>
            </a:r>
            <a:r>
              <a:rPr lang="en-US" altLang="zh-CN" sz="3000" dirty="0"/>
              <a:t>H</a:t>
            </a:r>
            <a:r>
              <a:rPr lang="en-US" altLang="zh-CN" sz="3000" baseline="-25000" dirty="0"/>
              <a:t>2n+2</a:t>
            </a:r>
            <a:r>
              <a:rPr lang="en-US" altLang="zh-CN" sz="3000" dirty="0"/>
              <a:t> + [n+(n+1)/2] O</a:t>
            </a:r>
            <a:r>
              <a:rPr lang="en-US" altLang="zh-CN" sz="3000" baseline="-25000" dirty="0"/>
              <a:t>2</a:t>
            </a:r>
            <a:r>
              <a:rPr lang="en-US" altLang="zh-CN" sz="3000" dirty="0"/>
              <a:t> </a:t>
            </a:r>
            <a:r>
              <a:rPr lang="zh-CN" altLang="en-US" sz="3000" dirty="0"/>
              <a:t>→ </a:t>
            </a:r>
            <a:r>
              <a:rPr lang="en-US" altLang="zh-CN" sz="3000" dirty="0"/>
              <a:t>n CO</a:t>
            </a:r>
            <a:r>
              <a:rPr lang="en-US" altLang="zh-CN" sz="3000" baseline="-25000" dirty="0"/>
              <a:t>2</a:t>
            </a:r>
            <a:r>
              <a:rPr lang="en-US" altLang="zh-CN" sz="3000" dirty="0"/>
              <a:t> + (n+1) H</a:t>
            </a:r>
            <a:r>
              <a:rPr lang="en-US" altLang="zh-CN" sz="3000" baseline="-25000" dirty="0"/>
              <a:t>2</a:t>
            </a:r>
            <a:r>
              <a:rPr lang="en-US" altLang="zh-CN" sz="3000" dirty="0"/>
              <a:t>O</a:t>
            </a:r>
            <a:endParaRPr lang="en-US" altLang="zh-CN" sz="3000" dirty="0"/>
          </a:p>
          <a:p>
            <a:r>
              <a:rPr lang="en-US" altLang="zh-CN" sz="2700" dirty="0"/>
              <a:t>Actually </a:t>
            </a:r>
            <a:r>
              <a:rPr lang="en-US" altLang="zh-CN" sz="2700" b="1" dirty="0">
                <a:solidFill>
                  <a:srgbClr val="C00000"/>
                </a:solidFill>
              </a:rPr>
              <a:t>all hydrocarbons can undergo complete combustion </a:t>
            </a:r>
            <a:r>
              <a:rPr lang="en-US" altLang="zh-CN" sz="2700" dirty="0"/>
              <a:t>according to the following equation:</a:t>
            </a:r>
            <a:endParaRPr lang="en-US" altLang="zh-CN" sz="2700" dirty="0"/>
          </a:p>
          <a:p>
            <a:pPr lvl="1"/>
            <a:r>
              <a:rPr lang="en-US" altLang="zh-CN" sz="3000" dirty="0" err="1"/>
              <a:t>C</a:t>
            </a:r>
            <a:r>
              <a:rPr lang="en-US" altLang="zh-CN" sz="3000" baseline="-25000" dirty="0" err="1"/>
              <a:t>x</a:t>
            </a:r>
            <a:r>
              <a:rPr lang="en-US" altLang="zh-CN" sz="3000" dirty="0" err="1"/>
              <a:t>H</a:t>
            </a:r>
            <a:r>
              <a:rPr lang="en-US" altLang="zh-CN" sz="3000" baseline="-25000" dirty="0" err="1"/>
              <a:t>y</a:t>
            </a:r>
            <a:r>
              <a:rPr lang="en-US" altLang="zh-CN" sz="3000" dirty="0"/>
              <a:t> + (</a:t>
            </a:r>
            <a:r>
              <a:rPr lang="en-US" altLang="zh-CN" sz="3000" dirty="0" err="1"/>
              <a:t>x+y</a:t>
            </a:r>
            <a:r>
              <a:rPr lang="en-US" altLang="zh-CN" sz="3000" dirty="0"/>
              <a:t>/4) O</a:t>
            </a:r>
            <a:r>
              <a:rPr lang="en-US" altLang="zh-CN" sz="3000" baseline="-25000" dirty="0"/>
              <a:t>2</a:t>
            </a:r>
            <a:r>
              <a:rPr lang="en-US" altLang="zh-CN" sz="3000" dirty="0"/>
              <a:t> </a:t>
            </a:r>
            <a:r>
              <a:rPr lang="zh-CN" altLang="en-US" sz="3000" dirty="0"/>
              <a:t>→ </a:t>
            </a:r>
            <a:r>
              <a:rPr lang="en-US" altLang="zh-CN" sz="3000" dirty="0"/>
              <a:t>x CO</a:t>
            </a:r>
            <a:r>
              <a:rPr lang="en-US" altLang="zh-CN" sz="3000" baseline="-25000" dirty="0"/>
              <a:t>2</a:t>
            </a:r>
            <a:r>
              <a:rPr lang="en-US" altLang="zh-CN" sz="3000" dirty="0"/>
              <a:t> + y/2 H</a:t>
            </a:r>
            <a:r>
              <a:rPr lang="en-US" altLang="zh-CN" sz="3000" baseline="-25000" dirty="0"/>
              <a:t>2</a:t>
            </a:r>
            <a:r>
              <a:rPr lang="en-US" altLang="zh-CN" sz="3000" dirty="0"/>
              <a:t>O</a:t>
            </a:r>
            <a:endParaRPr lang="en-US" altLang="zh-CN" sz="3000" dirty="0"/>
          </a:p>
          <a:p>
            <a:pPr lvl="0"/>
            <a:r>
              <a:rPr lang="en-US" altLang="zh-CN" sz="2700" dirty="0">
                <a:sym typeface="+mn-ea"/>
              </a:rPr>
              <a:t>Petrol, also known as gasoline, is a mixture of hydrocarbons obtained from oil, with octane present in the highest proportion. The reaction for the combustion of octane is shown below:</a:t>
            </a:r>
            <a:endParaRPr lang="en-US" altLang="zh-CN" sz="2700" dirty="0"/>
          </a:p>
          <a:p>
            <a:pPr lvl="1"/>
            <a:r>
              <a:rPr lang="zh-CN" altLang="en-US" sz="3000">
                <a:latin typeface="Rockwell" panose="02060603020205020403" charset="0"/>
                <a:cs typeface="Rockwell" panose="02060603020205020403" charset="0"/>
                <a:sym typeface="+mn-ea"/>
              </a:rPr>
              <a:t>C</a:t>
            </a:r>
            <a:r>
              <a:rPr lang="zh-CN" altLang="en-US" sz="3000" baseline="-25000">
                <a:latin typeface="Rockwell" panose="02060603020205020403" charset="0"/>
                <a:cs typeface="Rockwell" panose="02060603020205020403" charset="0"/>
                <a:sym typeface="+mn-ea"/>
              </a:rPr>
              <a:t>8</a:t>
            </a:r>
            <a:r>
              <a:rPr lang="zh-CN" altLang="en-US" sz="3000">
                <a:latin typeface="Rockwell" panose="02060603020205020403" charset="0"/>
                <a:cs typeface="Rockwell" panose="02060603020205020403" charset="0"/>
                <a:sym typeface="+mn-ea"/>
              </a:rPr>
              <a:t>H</a:t>
            </a:r>
            <a:r>
              <a:rPr lang="zh-CN" altLang="en-US" sz="3000" baseline="-25000">
                <a:latin typeface="Rockwell" panose="02060603020205020403" charset="0"/>
                <a:cs typeface="Rockwell" panose="02060603020205020403" charset="0"/>
                <a:sym typeface="+mn-ea"/>
              </a:rPr>
              <a:t>18</a:t>
            </a:r>
            <a:r>
              <a:rPr lang="zh-CN" altLang="en-US" sz="3000">
                <a:latin typeface="Rockwell" panose="02060603020205020403" charset="0"/>
                <a:cs typeface="Rockwell" panose="02060603020205020403" charset="0"/>
                <a:sym typeface="+mn-ea"/>
              </a:rPr>
              <a:t>(l) +</a:t>
            </a:r>
            <a:r>
              <a:rPr lang="en-US" altLang="zh-CN" sz="3000">
                <a:latin typeface="Rockwell" panose="02060603020205020403" charset="0"/>
                <a:cs typeface="Rockwell" panose="02060603020205020403" charset="0"/>
                <a:sym typeface="+mn-ea"/>
              </a:rPr>
              <a:t> </a:t>
            </a:r>
            <a:r>
              <a:rPr lang="zh-CN" altLang="en-US" sz="3000">
                <a:latin typeface="Rockwell" panose="02060603020205020403" charset="0"/>
                <a:cs typeface="Rockwell" panose="02060603020205020403" charset="0"/>
                <a:sym typeface="+mn-ea"/>
              </a:rPr>
              <a:t>25</a:t>
            </a:r>
            <a:r>
              <a:rPr lang="en-US" altLang="zh-CN" sz="3000">
                <a:latin typeface="Rockwell" panose="02060603020205020403" charset="0"/>
                <a:cs typeface="Rockwell" panose="02060603020205020403" charset="0"/>
                <a:sym typeface="+mn-ea"/>
              </a:rPr>
              <a:t>/2 </a:t>
            </a:r>
            <a:r>
              <a:rPr lang="zh-CN" altLang="en-US" sz="3000">
                <a:latin typeface="Rockwell" panose="02060603020205020403" charset="0"/>
                <a:cs typeface="Rockwell" panose="02060603020205020403" charset="0"/>
                <a:sym typeface="+mn-ea"/>
              </a:rPr>
              <a:t>O</a:t>
            </a:r>
            <a:r>
              <a:rPr lang="zh-CN" altLang="en-US" sz="3000" baseline="-25000">
                <a:latin typeface="Rockwell" panose="02060603020205020403" charset="0"/>
                <a:cs typeface="Rockwell" panose="02060603020205020403" charset="0"/>
                <a:sym typeface="+mn-ea"/>
              </a:rPr>
              <a:t>2</a:t>
            </a:r>
            <a:r>
              <a:rPr lang="zh-CN" altLang="en-US" sz="3000">
                <a:latin typeface="Rockwell" panose="02060603020205020403" charset="0"/>
                <a:cs typeface="Rockwell" panose="02060603020205020403" charset="0"/>
                <a:sym typeface="+mn-ea"/>
              </a:rPr>
              <a:t>(g) → 8</a:t>
            </a:r>
            <a:r>
              <a:rPr lang="en-US" altLang="zh-CN" sz="3000">
                <a:latin typeface="Rockwell" panose="02060603020205020403" charset="0"/>
                <a:cs typeface="Rockwell" panose="02060603020205020403" charset="0"/>
                <a:sym typeface="+mn-ea"/>
              </a:rPr>
              <a:t> </a:t>
            </a:r>
            <a:r>
              <a:rPr lang="zh-CN" altLang="en-US" sz="3000">
                <a:latin typeface="Rockwell" panose="02060603020205020403" charset="0"/>
                <a:cs typeface="Rockwell" panose="02060603020205020403" charset="0"/>
                <a:sym typeface="+mn-ea"/>
              </a:rPr>
              <a:t>CO</a:t>
            </a:r>
            <a:r>
              <a:rPr lang="zh-CN" altLang="en-US" sz="3000" baseline="-25000">
                <a:latin typeface="Rockwell" panose="02060603020205020403" charset="0"/>
                <a:cs typeface="Rockwell" panose="02060603020205020403" charset="0"/>
                <a:sym typeface="+mn-ea"/>
              </a:rPr>
              <a:t>2</a:t>
            </a:r>
            <a:r>
              <a:rPr lang="zh-CN" altLang="en-US" sz="3000">
                <a:latin typeface="Rockwell" panose="02060603020205020403" charset="0"/>
                <a:cs typeface="Rockwell" panose="02060603020205020403" charset="0"/>
                <a:sym typeface="+mn-ea"/>
              </a:rPr>
              <a:t>(g) + 9</a:t>
            </a:r>
            <a:r>
              <a:rPr lang="en-US" altLang="zh-CN" sz="3000">
                <a:latin typeface="Rockwell" panose="02060603020205020403" charset="0"/>
                <a:cs typeface="Rockwell" panose="02060603020205020403" charset="0"/>
                <a:sym typeface="+mn-ea"/>
              </a:rPr>
              <a:t> </a:t>
            </a:r>
            <a:r>
              <a:rPr lang="zh-CN" altLang="en-US" sz="3000">
                <a:latin typeface="Rockwell" panose="02060603020205020403" charset="0"/>
                <a:cs typeface="Rockwell" panose="02060603020205020403" charset="0"/>
                <a:sym typeface="+mn-ea"/>
              </a:rPr>
              <a:t>H</a:t>
            </a:r>
            <a:r>
              <a:rPr lang="zh-CN" altLang="en-US" sz="3000" baseline="-25000">
                <a:latin typeface="Rockwell" panose="02060603020205020403" charset="0"/>
                <a:cs typeface="Rockwell" panose="02060603020205020403" charset="0"/>
                <a:sym typeface="+mn-ea"/>
              </a:rPr>
              <a:t>2</a:t>
            </a:r>
            <a:r>
              <a:rPr lang="zh-CN" altLang="en-US" sz="3000">
                <a:latin typeface="Rockwell" panose="02060603020205020403" charset="0"/>
                <a:cs typeface="Rockwell" panose="02060603020205020403" charset="0"/>
                <a:sym typeface="+mn-ea"/>
              </a:rPr>
              <a:t>O(l) </a:t>
            </a:r>
            <a:r>
              <a:rPr lang="en-US" altLang="zh-CN" sz="3000">
                <a:latin typeface="Rockwell" panose="02060603020205020403" charset="0"/>
                <a:cs typeface="Rockwell" panose="02060603020205020403" charset="0"/>
                <a:sym typeface="+mn-ea"/>
              </a:rPr>
              <a:t>      </a:t>
            </a:r>
            <a:r>
              <a:rPr lang="zh-CN" altLang="en-US" sz="3000">
                <a:latin typeface="Rockwell" panose="02060603020205020403" charset="0"/>
                <a:cs typeface="Rockwell" panose="02060603020205020403" charset="0"/>
                <a:sym typeface="+mn-ea"/>
              </a:rPr>
              <a:t>∆H</a:t>
            </a:r>
            <a:r>
              <a:rPr lang="zh-CN" altLang="en-US" sz="3000" baseline="-25000">
                <a:latin typeface="Rockwell" panose="02060603020205020403" charset="0"/>
                <a:cs typeface="Rockwell" panose="02060603020205020403" charset="0"/>
                <a:sym typeface="+mn-ea"/>
              </a:rPr>
              <a:t>c</a:t>
            </a:r>
            <a:r>
              <a:rPr lang="en-US" altLang="zh-CN" sz="3000" strike="sngStrike" baseline="30000">
                <a:latin typeface="Rockwell" panose="02060603020205020403" charset="0"/>
                <a:cs typeface="Rockwell" panose="02060603020205020403" charset="0"/>
                <a:sym typeface="+mn-ea"/>
              </a:rPr>
              <a:t>o</a:t>
            </a:r>
            <a:r>
              <a:rPr lang="zh-CN" altLang="en-US" sz="3000">
                <a:latin typeface="Rockwell" panose="02060603020205020403" charset="0"/>
                <a:cs typeface="Rockwell" panose="02060603020205020403" charset="0"/>
                <a:sym typeface="+mn-ea"/>
              </a:rPr>
              <a:t>= −5470</a:t>
            </a:r>
            <a:r>
              <a:rPr lang="en-US" altLang="zh-CN" sz="3000">
                <a:latin typeface="Rockwell" panose="02060603020205020403" charset="0"/>
                <a:cs typeface="Rockwell" panose="02060603020205020403" charset="0"/>
                <a:sym typeface="+mn-ea"/>
              </a:rPr>
              <a:t> </a:t>
            </a:r>
            <a:r>
              <a:rPr lang="zh-CN" altLang="en-US" sz="3000">
                <a:latin typeface="Rockwell" panose="02060603020205020403" charset="0"/>
                <a:cs typeface="Rockwell" panose="02060603020205020403" charset="0"/>
                <a:sym typeface="+mn-ea"/>
              </a:rPr>
              <a:t>kJ</a:t>
            </a:r>
            <a:r>
              <a:rPr lang="en-US" altLang="zh-CN" sz="3000">
                <a:latin typeface="Rockwell" panose="02060603020205020403" charset="0"/>
                <a:cs typeface="Rockwell" panose="02060603020205020403" charset="0"/>
                <a:sym typeface="+mn-ea"/>
              </a:rPr>
              <a:t> </a:t>
            </a:r>
            <a:r>
              <a:rPr lang="zh-CN" altLang="en-US" sz="3000">
                <a:latin typeface="Rockwell" panose="02060603020205020403" charset="0"/>
                <a:cs typeface="Rockwell" panose="02060603020205020403" charset="0"/>
                <a:sym typeface="+mn-ea"/>
              </a:rPr>
              <a:t>mol</a:t>
            </a:r>
            <a:r>
              <a:rPr lang="en-US" altLang="zh-CN" sz="3000" baseline="30000">
                <a:latin typeface="Rockwell" panose="02060603020205020403" charset="0"/>
                <a:cs typeface="Rockwell" panose="02060603020205020403" charset="0"/>
                <a:sym typeface="+mn-ea"/>
              </a:rPr>
              <a:t>-</a:t>
            </a:r>
            <a:r>
              <a:rPr lang="zh-CN" altLang="en-US" sz="3000" baseline="30000">
                <a:latin typeface="Rockwell" panose="02060603020205020403" charset="0"/>
                <a:cs typeface="Rockwell" panose="02060603020205020403" charset="0"/>
                <a:sym typeface="+mn-ea"/>
              </a:rPr>
              <a:t>1</a:t>
            </a:r>
            <a:endParaRPr lang="zh-CN" altLang="en-US" sz="3000" baseline="30000" dirty="0">
              <a:latin typeface="Rockwell" panose="02060603020205020403" charset="0"/>
              <a:cs typeface="Rockwell" panose="02060603020205020403" charset="0"/>
              <a:sym typeface="+mn-ea"/>
            </a:endParaRPr>
          </a:p>
        </p:txBody>
      </p:sp>
      <p:pic>
        <p:nvPicPr>
          <p:cNvPr id="4" name="图片 3"/>
          <p:cNvPicPr>
            <a:picLocks noChangeAspect="1"/>
          </p:cNvPicPr>
          <p:nvPr>
            <p:custDataLst>
              <p:tags r:id="rId1"/>
            </p:custDataLst>
          </p:nvPr>
        </p:nvPicPr>
        <p:blipFill>
          <a:blip r:embed="rId2">
            <a:lum bright="-20000" contrast="40000"/>
          </a:blip>
          <a:stretch>
            <a:fillRect/>
          </a:stretch>
        </p:blipFill>
        <p:spPr>
          <a:xfrm>
            <a:off x="1358900" y="2528570"/>
            <a:ext cx="4561840" cy="4756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8" y="200435"/>
            <a:ext cx="8145662" cy="1066800"/>
          </a:xfrm>
        </p:spPr>
        <p:txBody>
          <a:bodyPr>
            <a:normAutofit/>
          </a:bodyPr>
          <a:lstStyle/>
          <a:p>
            <a:r>
              <a:rPr lang="en-US" altLang="zh-CN" sz="3200" b="1" dirty="0">
                <a:solidFill>
                  <a:srgbClr val="C00000"/>
                </a:solidFill>
              </a:rPr>
              <a:t>Incomplete combustion</a:t>
            </a:r>
            <a:endParaRPr lang="zh-CN" altLang="en-US" sz="3200" b="1" dirty="0">
              <a:solidFill>
                <a:srgbClr val="C00000"/>
              </a:solidFill>
            </a:endParaRPr>
          </a:p>
        </p:txBody>
      </p:sp>
      <p:sp>
        <p:nvSpPr>
          <p:cNvPr id="3" name="内容占位符 2"/>
          <p:cNvSpPr>
            <a:spLocks noGrp="1"/>
          </p:cNvSpPr>
          <p:nvPr>
            <p:ph idx="1"/>
          </p:nvPr>
        </p:nvSpPr>
        <p:spPr>
          <a:xfrm>
            <a:off x="693539" y="1143000"/>
            <a:ext cx="8145661" cy="5638800"/>
          </a:xfrm>
        </p:spPr>
        <p:txBody>
          <a:bodyPr>
            <a:normAutofit/>
          </a:bodyPr>
          <a:lstStyle/>
          <a:p>
            <a:r>
              <a:rPr lang="en-US" altLang="zh-CN" dirty="0"/>
              <a:t>However, when the </a:t>
            </a:r>
            <a:r>
              <a:rPr lang="en-US" altLang="zh-CN" b="1" dirty="0">
                <a:solidFill>
                  <a:srgbClr val="C00000"/>
                </a:solidFill>
              </a:rPr>
              <a:t>oxygen supply is limited, incomplete combustion</a:t>
            </a:r>
            <a:r>
              <a:rPr lang="en-US" altLang="zh-CN" dirty="0"/>
              <a:t> occurs giving rise to carbon monoxide and water. For example:</a:t>
            </a:r>
            <a:endParaRPr lang="en-US" altLang="zh-CN" dirty="0"/>
          </a:p>
          <a:p>
            <a:pPr lvl="1"/>
            <a:r>
              <a:rPr lang="en-US" altLang="zh-CN" sz="2400" dirty="0"/>
              <a:t>2 C</a:t>
            </a:r>
            <a:r>
              <a:rPr lang="en-US" altLang="zh-CN" sz="2400" baseline="-25000" dirty="0"/>
              <a:t>3</a:t>
            </a:r>
            <a:r>
              <a:rPr lang="en-US" altLang="zh-CN" sz="2400" dirty="0"/>
              <a:t>H</a:t>
            </a:r>
            <a:r>
              <a:rPr lang="en-US" altLang="zh-CN" sz="2400" baseline="-25000" dirty="0"/>
              <a:t>8</a:t>
            </a:r>
            <a:r>
              <a:rPr lang="en-US" altLang="zh-CN" sz="2400" dirty="0"/>
              <a:t> (g) + 7 O</a:t>
            </a:r>
            <a:r>
              <a:rPr lang="en-US" altLang="zh-CN" sz="2400" baseline="-25000" dirty="0"/>
              <a:t>2</a:t>
            </a:r>
            <a:r>
              <a:rPr lang="en-US" altLang="zh-CN" sz="2400" dirty="0"/>
              <a:t> (g) → 6 CO (g) + 8 H</a:t>
            </a:r>
            <a:r>
              <a:rPr lang="en-US" altLang="zh-CN" sz="2400" baseline="-25000" dirty="0"/>
              <a:t>2</a:t>
            </a:r>
            <a:r>
              <a:rPr lang="en-US" altLang="zh-CN" sz="2400" dirty="0"/>
              <a:t>O (g)</a:t>
            </a:r>
            <a:endParaRPr lang="en-US" altLang="zh-CN" sz="2400" dirty="0"/>
          </a:p>
          <a:p>
            <a:r>
              <a:rPr lang="en-US" altLang="zh-CN" dirty="0"/>
              <a:t>Or more general:</a:t>
            </a:r>
            <a:endParaRPr lang="en-US" altLang="zh-CN" dirty="0"/>
          </a:p>
          <a:p>
            <a:pPr lvl="1"/>
            <a:r>
              <a:rPr lang="en-US" altLang="zh-CN" sz="2400" dirty="0" err="1"/>
              <a:t>C</a:t>
            </a:r>
            <a:r>
              <a:rPr lang="en-US" altLang="zh-CN" sz="2400" baseline="-25000" dirty="0" err="1"/>
              <a:t>x</a:t>
            </a:r>
            <a:r>
              <a:rPr lang="en-US" altLang="zh-CN" sz="2400" dirty="0" err="1"/>
              <a:t>H</a:t>
            </a:r>
            <a:r>
              <a:rPr lang="en-US" altLang="zh-CN" sz="2400" baseline="-25000" dirty="0" err="1"/>
              <a:t>y</a:t>
            </a:r>
            <a:r>
              <a:rPr lang="en-US" altLang="zh-CN" sz="2400" dirty="0"/>
              <a:t> + (x/2+y/4) O</a:t>
            </a:r>
            <a:r>
              <a:rPr lang="en-US" altLang="zh-CN" sz="2400" baseline="-25000" dirty="0"/>
              <a:t>2</a:t>
            </a:r>
            <a:r>
              <a:rPr lang="en-US" altLang="zh-CN" sz="2400" dirty="0"/>
              <a:t> </a:t>
            </a:r>
            <a:r>
              <a:rPr lang="zh-CN" altLang="en-US" sz="2400" dirty="0"/>
              <a:t>→ </a:t>
            </a:r>
            <a:r>
              <a:rPr lang="en-US" altLang="zh-CN" sz="2400" dirty="0"/>
              <a:t>x CO + y/2 H</a:t>
            </a:r>
            <a:r>
              <a:rPr lang="en-US" altLang="zh-CN" sz="2400" baseline="-25000" dirty="0"/>
              <a:t>2</a:t>
            </a:r>
            <a:r>
              <a:rPr lang="en-US" altLang="zh-CN" sz="2400" dirty="0"/>
              <a:t>O</a:t>
            </a:r>
            <a:endParaRPr lang="en-US" altLang="zh-CN" sz="2400" dirty="0"/>
          </a:p>
          <a:p>
            <a:r>
              <a:rPr lang="en-US" altLang="zh-CN" dirty="0"/>
              <a:t>In conditions of extreme oxygen limitation, carbon will also be produced. </a:t>
            </a:r>
            <a:r>
              <a:rPr lang="en-GB" altLang="zh-CN" dirty="0"/>
              <a:t>For example:</a:t>
            </a:r>
            <a:endParaRPr lang="en-GB" altLang="zh-CN" dirty="0"/>
          </a:p>
          <a:p>
            <a:pPr lvl="1"/>
            <a:r>
              <a:rPr lang="en-US" altLang="zh-CN" sz="2400" dirty="0"/>
              <a:t>C</a:t>
            </a:r>
            <a:r>
              <a:rPr lang="en-US" altLang="zh-CN" sz="2400" baseline="-25000" dirty="0"/>
              <a:t>3</a:t>
            </a:r>
            <a:r>
              <a:rPr lang="en-US" altLang="zh-CN" sz="2400" dirty="0"/>
              <a:t>H</a:t>
            </a:r>
            <a:r>
              <a:rPr lang="en-US" altLang="zh-CN" sz="2400" baseline="-25000" dirty="0"/>
              <a:t>8</a:t>
            </a:r>
            <a:r>
              <a:rPr lang="en-US" altLang="zh-CN" sz="2400" dirty="0"/>
              <a:t> (g) + 2 O</a:t>
            </a:r>
            <a:r>
              <a:rPr lang="en-US" altLang="zh-CN" sz="2400" baseline="-25000" dirty="0"/>
              <a:t>2</a:t>
            </a:r>
            <a:r>
              <a:rPr lang="en-US" altLang="zh-CN" sz="2400" dirty="0"/>
              <a:t> (g) → 3 C (s) + 4 H</a:t>
            </a:r>
            <a:r>
              <a:rPr lang="en-US" altLang="zh-CN" sz="2400" baseline="-25000" dirty="0"/>
              <a:t>2</a:t>
            </a:r>
            <a:r>
              <a:rPr lang="en-US" altLang="zh-CN" sz="2400" dirty="0"/>
              <a:t>O (g)</a:t>
            </a:r>
            <a:endParaRPr lang="en-GB" altLang="zh-CN" sz="2400" dirty="0"/>
          </a:p>
          <a:p>
            <a:r>
              <a:rPr lang="en-GB" altLang="zh-CN" dirty="0"/>
              <a:t>Or more general:</a:t>
            </a:r>
            <a:endParaRPr lang="en-GB" altLang="zh-CN" dirty="0"/>
          </a:p>
          <a:p>
            <a:pPr lvl="1"/>
            <a:r>
              <a:rPr lang="en-GB" altLang="zh-CN" sz="2400" dirty="0" err="1"/>
              <a:t>C</a:t>
            </a:r>
            <a:r>
              <a:rPr lang="en-GB" altLang="zh-CN" sz="2400" baseline="-25000" dirty="0" err="1"/>
              <a:t>x</a:t>
            </a:r>
            <a:r>
              <a:rPr lang="en-GB" altLang="zh-CN" sz="2400" dirty="0" err="1"/>
              <a:t>H</a:t>
            </a:r>
            <a:r>
              <a:rPr lang="en-GB" altLang="zh-CN" sz="2400" baseline="-25000" dirty="0" err="1"/>
              <a:t>y</a:t>
            </a:r>
            <a:r>
              <a:rPr lang="en-GB" altLang="zh-CN" sz="2400" dirty="0"/>
              <a:t> + y/4 O</a:t>
            </a:r>
            <a:r>
              <a:rPr lang="en-GB" altLang="zh-CN" sz="2400" baseline="-25000" dirty="0"/>
              <a:t>2</a:t>
            </a:r>
            <a:r>
              <a:rPr lang="en-GB" altLang="zh-CN" sz="2400" dirty="0"/>
              <a:t> </a:t>
            </a:r>
            <a:r>
              <a:rPr lang="zh-CN" altLang="en-US" sz="2400" dirty="0"/>
              <a:t>→ </a:t>
            </a:r>
            <a:r>
              <a:rPr lang="en-US" altLang="zh-CN" sz="2400" dirty="0"/>
              <a:t>x C + y/2 H</a:t>
            </a:r>
            <a:r>
              <a:rPr lang="en-US" altLang="zh-CN" sz="2400" baseline="-25000" dirty="0"/>
              <a:t>2</a:t>
            </a:r>
            <a:r>
              <a:rPr lang="en-US" altLang="zh-CN" sz="2400" dirty="0"/>
              <a:t>O</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539" y="457200"/>
            <a:ext cx="7754539" cy="6096000"/>
          </a:xfrm>
        </p:spPr>
        <p:txBody>
          <a:bodyPr>
            <a:normAutofit/>
          </a:bodyPr>
          <a:lstStyle/>
          <a:p>
            <a:r>
              <a:rPr lang="en-US" altLang="zh-CN" dirty="0"/>
              <a:t>Other hydrocarbons, the alkenes, alkynes, and arenes, similarly undergo complete or incomplete combustion depending on the availability of oxygen, with the release of large amounts of energy. </a:t>
            </a:r>
            <a:endParaRPr lang="en-US" altLang="zh-CN" dirty="0"/>
          </a:p>
          <a:p>
            <a:r>
              <a:rPr lang="en-US" altLang="zh-CN" b="1" dirty="0">
                <a:solidFill>
                  <a:srgbClr val="C00000"/>
                </a:solidFill>
              </a:rPr>
              <a:t>As the C : H ratio increases with unsaturation, there is an increase in the smokiness of the flame, due to unburned carbon</a:t>
            </a:r>
            <a:r>
              <a:rPr lang="en-US" altLang="zh-CN" dirty="0"/>
              <a:t>.</a:t>
            </a:r>
            <a:endParaRPr lang="en-US" altLang="zh-CN" dirty="0"/>
          </a:p>
          <a:p>
            <a:r>
              <a:rPr lang="en-US" altLang="zh-CN" dirty="0"/>
              <a:t>The products of all these reactions have serious impact on the environment, which is why the burning of these and other </a:t>
            </a:r>
            <a:r>
              <a:rPr lang="en-US" altLang="zh-CN" b="1" dirty="0">
                <a:solidFill>
                  <a:srgbClr val="C00000"/>
                </a:solidFill>
              </a:rPr>
              <a:t>fossil fuels </a:t>
            </a:r>
            <a:r>
              <a:rPr lang="en-US" altLang="zh-CN" dirty="0"/>
              <a:t>on a very large scale is widely recognized as a global problem.</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p:nvPr/>
        </p:nvGrpSpPr>
        <p:grpSpPr bwMode="auto">
          <a:xfrm>
            <a:off x="600075" y="1743075"/>
            <a:ext cx="4525963" cy="4143375"/>
            <a:chOff x="378" y="1098"/>
            <a:chExt cx="2851" cy="2610"/>
          </a:xfrm>
        </p:grpSpPr>
        <p:sp>
          <p:nvSpPr>
            <p:cNvPr id="21507" name="Line 3"/>
            <p:cNvSpPr>
              <a:spLocks noChangeShapeType="1"/>
            </p:cNvSpPr>
            <p:nvPr/>
          </p:nvSpPr>
          <p:spPr bwMode="auto">
            <a:xfrm flipV="1">
              <a:off x="750" y="1098"/>
              <a:ext cx="0" cy="226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08" name="Line 4"/>
            <p:cNvSpPr>
              <a:spLocks noChangeShapeType="1"/>
            </p:cNvSpPr>
            <p:nvPr/>
          </p:nvSpPr>
          <p:spPr bwMode="auto">
            <a:xfrm>
              <a:off x="741" y="3362"/>
              <a:ext cx="2488" cy="1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09" name="Text Box 5"/>
            <p:cNvSpPr txBox="1">
              <a:spLocks noChangeArrowheads="1"/>
            </p:cNvSpPr>
            <p:nvPr/>
          </p:nvSpPr>
          <p:spPr bwMode="auto">
            <a:xfrm rot="-5400000">
              <a:off x="-48" y="2141"/>
              <a:ext cx="11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Energy / kJ)</a:t>
              </a:r>
              <a:endParaRPr lang="en-GB">
                <a:latin typeface="Arial" panose="020B0604020202020204" pitchFamily="34" charset="0"/>
              </a:endParaRPr>
            </a:p>
          </p:txBody>
        </p:sp>
        <p:sp>
          <p:nvSpPr>
            <p:cNvPr id="21510" name="Text Box 6"/>
            <p:cNvSpPr txBox="1">
              <a:spLocks noChangeArrowheads="1"/>
            </p:cNvSpPr>
            <p:nvPr/>
          </p:nvSpPr>
          <p:spPr bwMode="auto">
            <a:xfrm>
              <a:off x="762" y="3420"/>
              <a:ext cx="23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Progress of reaction (time)</a:t>
              </a:r>
              <a:endParaRPr lang="en-GB">
                <a:latin typeface="Arial" panose="020B0604020202020204" pitchFamily="34" charset="0"/>
              </a:endParaRPr>
            </a:p>
          </p:txBody>
        </p:sp>
      </p:grpSp>
      <p:sp>
        <p:nvSpPr>
          <p:cNvPr id="21511" name="Text Box 7"/>
          <p:cNvSpPr txBox="1">
            <a:spLocks noChangeArrowheads="1"/>
          </p:cNvSpPr>
          <p:nvPr/>
        </p:nvSpPr>
        <p:spPr bwMode="auto">
          <a:xfrm>
            <a:off x="341312" y="366713"/>
            <a:ext cx="7545387" cy="10668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200" dirty="0">
                <a:solidFill>
                  <a:schemeClr val="bg1"/>
                </a:solidFill>
                <a:latin typeface="Arial" panose="020B0604020202020204" pitchFamily="34" charset="0"/>
              </a:rPr>
              <a:t>Energy Level Diagram for an </a:t>
            </a:r>
            <a:endParaRPr lang="en-GB" sz="3200" dirty="0">
              <a:solidFill>
                <a:schemeClr val="bg1"/>
              </a:solidFill>
              <a:latin typeface="Arial" panose="020B0604020202020204" pitchFamily="34" charset="0"/>
            </a:endParaRPr>
          </a:p>
          <a:p>
            <a:pPr algn="ctr"/>
            <a:r>
              <a:rPr lang="en-GB" sz="3200" dirty="0">
                <a:solidFill>
                  <a:schemeClr val="bg1"/>
                </a:solidFill>
                <a:latin typeface="Arial" panose="020B0604020202020204" pitchFamily="34" charset="0"/>
              </a:rPr>
              <a:t>Exothermic Reaction</a:t>
            </a:r>
            <a:endParaRPr lang="en-GB" sz="3200" dirty="0">
              <a:solidFill>
                <a:schemeClr val="bg1"/>
              </a:solidFill>
              <a:latin typeface="Arial" panose="020B0604020202020204" pitchFamily="34" charset="0"/>
            </a:endParaRPr>
          </a:p>
        </p:txBody>
      </p:sp>
      <p:grpSp>
        <p:nvGrpSpPr>
          <p:cNvPr id="21512" name="Group 8"/>
          <p:cNvGrpSpPr/>
          <p:nvPr/>
        </p:nvGrpSpPr>
        <p:grpSpPr bwMode="auto">
          <a:xfrm>
            <a:off x="1458913" y="1784350"/>
            <a:ext cx="5580062" cy="854075"/>
            <a:chOff x="919" y="1124"/>
            <a:chExt cx="3515" cy="538"/>
          </a:xfrm>
        </p:grpSpPr>
        <p:sp>
          <p:nvSpPr>
            <p:cNvPr id="21513" name="Line 9"/>
            <p:cNvSpPr>
              <a:spLocks noChangeShapeType="1"/>
            </p:cNvSpPr>
            <p:nvPr/>
          </p:nvSpPr>
          <p:spPr bwMode="auto">
            <a:xfrm>
              <a:off x="1014" y="1661"/>
              <a:ext cx="899"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1514" name="Group 10"/>
            <p:cNvGrpSpPr/>
            <p:nvPr/>
          </p:nvGrpSpPr>
          <p:grpSpPr bwMode="auto">
            <a:xfrm>
              <a:off x="919" y="1124"/>
              <a:ext cx="3515" cy="538"/>
              <a:chOff x="919" y="1124"/>
              <a:chExt cx="3515" cy="538"/>
            </a:xfrm>
          </p:grpSpPr>
          <p:sp>
            <p:nvSpPr>
              <p:cNvPr id="21515" name="Text Box 11"/>
              <p:cNvSpPr txBox="1">
                <a:spLocks noChangeArrowheads="1"/>
              </p:cNvSpPr>
              <p:nvPr/>
            </p:nvSpPr>
            <p:spPr bwMode="auto">
              <a:xfrm>
                <a:off x="919" y="1374"/>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reactants</a:t>
                </a:r>
                <a:endParaRPr lang="en-GB">
                  <a:latin typeface="Arial" panose="020B0604020202020204" pitchFamily="34" charset="0"/>
                </a:endParaRPr>
              </a:p>
            </p:txBody>
          </p:sp>
          <p:sp>
            <p:nvSpPr>
              <p:cNvPr id="21516" name="Text Box 12"/>
              <p:cNvSpPr txBox="1">
                <a:spLocks noChangeArrowheads="1"/>
              </p:cNvSpPr>
              <p:nvPr/>
            </p:nvSpPr>
            <p:spPr bwMode="auto">
              <a:xfrm>
                <a:off x="2304" y="1124"/>
                <a:ext cx="2130" cy="528"/>
              </a:xfrm>
              <a:prstGeom prst="rect">
                <a:avLst/>
              </a:prstGeom>
              <a:solidFill>
                <a:srgbClr val="FFFF00"/>
              </a:solidFill>
              <a:ln w="1587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Reactants have more chemical energy.</a:t>
                </a:r>
                <a:endParaRPr lang="en-GB">
                  <a:latin typeface="Arial" panose="020B0604020202020204" pitchFamily="34" charset="0"/>
                </a:endParaRPr>
              </a:p>
            </p:txBody>
          </p:sp>
        </p:grpSp>
      </p:grpSp>
      <p:grpSp>
        <p:nvGrpSpPr>
          <p:cNvPr id="21517" name="Group 13"/>
          <p:cNvGrpSpPr/>
          <p:nvPr/>
        </p:nvGrpSpPr>
        <p:grpSpPr bwMode="auto">
          <a:xfrm>
            <a:off x="2878138" y="2638425"/>
            <a:ext cx="4764087" cy="1833563"/>
            <a:chOff x="1813" y="1662"/>
            <a:chExt cx="3001" cy="1155"/>
          </a:xfrm>
        </p:grpSpPr>
        <p:sp>
          <p:nvSpPr>
            <p:cNvPr id="21518" name="Line 14"/>
            <p:cNvSpPr>
              <a:spLocks noChangeShapeType="1"/>
            </p:cNvSpPr>
            <p:nvPr/>
          </p:nvSpPr>
          <p:spPr bwMode="auto">
            <a:xfrm>
              <a:off x="1813" y="1662"/>
              <a:ext cx="0" cy="1155"/>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9" name="Text Box 15"/>
            <p:cNvSpPr txBox="1">
              <a:spLocks noChangeArrowheads="1"/>
            </p:cNvSpPr>
            <p:nvPr/>
          </p:nvSpPr>
          <p:spPr bwMode="auto">
            <a:xfrm>
              <a:off x="2684" y="1796"/>
              <a:ext cx="2130" cy="758"/>
            </a:xfrm>
            <a:prstGeom prst="rect">
              <a:avLst/>
            </a:prstGeom>
            <a:solidFill>
              <a:srgbClr val="FFFF00"/>
            </a:solidFill>
            <a:ln w="1587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Some of this is lost as heat which spreads out into the room.</a:t>
              </a:r>
              <a:endParaRPr lang="en-GB">
                <a:latin typeface="Arial" panose="020B0604020202020204" pitchFamily="34" charset="0"/>
              </a:endParaRPr>
            </a:p>
          </p:txBody>
        </p:sp>
      </p:grpSp>
      <p:grpSp>
        <p:nvGrpSpPr>
          <p:cNvPr id="21520" name="Group 16"/>
          <p:cNvGrpSpPr/>
          <p:nvPr/>
        </p:nvGrpSpPr>
        <p:grpSpPr bwMode="auto">
          <a:xfrm>
            <a:off x="2863850" y="4302125"/>
            <a:ext cx="5837238" cy="1203325"/>
            <a:chOff x="1804" y="2710"/>
            <a:chExt cx="3677" cy="758"/>
          </a:xfrm>
        </p:grpSpPr>
        <p:sp>
          <p:nvSpPr>
            <p:cNvPr id="21521" name="Line 17"/>
            <p:cNvSpPr>
              <a:spLocks noChangeShapeType="1"/>
            </p:cNvSpPr>
            <p:nvPr/>
          </p:nvSpPr>
          <p:spPr bwMode="auto">
            <a:xfrm>
              <a:off x="1804" y="2817"/>
              <a:ext cx="113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1522" name="Group 18"/>
            <p:cNvGrpSpPr/>
            <p:nvPr/>
          </p:nvGrpSpPr>
          <p:grpSpPr bwMode="auto">
            <a:xfrm>
              <a:off x="1861" y="2710"/>
              <a:ext cx="3620" cy="758"/>
              <a:chOff x="1861" y="2710"/>
              <a:chExt cx="3620" cy="758"/>
            </a:xfrm>
          </p:grpSpPr>
          <p:sp>
            <p:nvSpPr>
              <p:cNvPr id="21523" name="Text Box 19"/>
              <p:cNvSpPr txBox="1">
                <a:spLocks noChangeArrowheads="1"/>
              </p:cNvSpPr>
              <p:nvPr/>
            </p:nvSpPr>
            <p:spPr bwMode="auto">
              <a:xfrm>
                <a:off x="1861" y="2838"/>
                <a:ext cx="8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products</a:t>
                </a:r>
                <a:endParaRPr lang="en-GB">
                  <a:latin typeface="Arial" panose="020B0604020202020204" pitchFamily="34" charset="0"/>
                </a:endParaRPr>
              </a:p>
            </p:txBody>
          </p:sp>
          <p:sp>
            <p:nvSpPr>
              <p:cNvPr id="21524" name="Text Box 20"/>
              <p:cNvSpPr txBox="1">
                <a:spLocks noChangeArrowheads="1"/>
              </p:cNvSpPr>
              <p:nvPr/>
            </p:nvSpPr>
            <p:spPr bwMode="auto">
              <a:xfrm>
                <a:off x="3351" y="2710"/>
                <a:ext cx="2130" cy="758"/>
              </a:xfrm>
              <a:prstGeom prst="rect">
                <a:avLst/>
              </a:prstGeom>
              <a:solidFill>
                <a:srgbClr val="FFFF00"/>
              </a:solidFill>
              <a:ln w="1587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Products  now have less chemical energy than reactants.</a:t>
                </a:r>
                <a:endParaRPr lang="en-GB">
                  <a:latin typeface="Arial" panose="020B0604020202020204" pitchFamily="34" charset="0"/>
                </a:endParaRPr>
              </a:p>
            </p:txBody>
          </p:sp>
        </p:grpSp>
      </p:grpSp>
      <p:sp>
        <p:nvSpPr>
          <p:cNvPr id="21525" name="AutoShape 21"/>
          <p:cNvSpPr>
            <a:spLocks noChangeArrowheads="1"/>
          </p:cNvSpPr>
          <p:nvPr/>
        </p:nvSpPr>
        <p:spPr bwMode="auto">
          <a:xfrm rot="-2343517">
            <a:off x="7156450" y="2293938"/>
            <a:ext cx="319088" cy="536575"/>
          </a:xfrm>
          <a:prstGeom prst="downArrow">
            <a:avLst>
              <a:gd name="adj1" fmla="val 50000"/>
              <a:gd name="adj2" fmla="val 42040"/>
            </a:avLst>
          </a:prstGeom>
          <a:gradFill rotWithShape="0">
            <a:gsLst>
              <a:gs pos="0">
                <a:srgbClr val="EF641F"/>
              </a:gs>
              <a:gs pos="100000">
                <a:srgbClr val="FFFF00"/>
              </a:gs>
            </a:gsLst>
            <a:lin ang="5400000" scaled="1"/>
          </a:gradFill>
          <a:ln w="19050">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26" name="AutoShape 22"/>
          <p:cNvSpPr>
            <a:spLocks noChangeArrowheads="1"/>
          </p:cNvSpPr>
          <p:nvPr/>
        </p:nvSpPr>
        <p:spPr bwMode="auto">
          <a:xfrm rot="-2343517">
            <a:off x="7816850" y="3736975"/>
            <a:ext cx="319088" cy="536575"/>
          </a:xfrm>
          <a:prstGeom prst="downArrow">
            <a:avLst>
              <a:gd name="adj1" fmla="val 50000"/>
              <a:gd name="adj2" fmla="val 42040"/>
            </a:avLst>
          </a:prstGeom>
          <a:gradFill rotWithShape="0">
            <a:gsLst>
              <a:gs pos="0">
                <a:srgbClr val="EF641F"/>
              </a:gs>
              <a:gs pos="100000">
                <a:srgbClr val="FFFF00"/>
              </a:gs>
            </a:gsLst>
            <a:lin ang="5400000" scaled="1"/>
          </a:gradFill>
          <a:ln w="19050">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dissolv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512"/>
                                        </p:tgtEl>
                                        <p:attrNameLst>
                                          <p:attrName>style.visibility</p:attrName>
                                        </p:attrNameLst>
                                      </p:cBhvr>
                                      <p:to>
                                        <p:strVal val="visible"/>
                                      </p:to>
                                    </p:set>
                                    <p:animEffect transition="in" filter="dissolve">
                                      <p:cBhvr>
                                        <p:cTn id="12" dur="500"/>
                                        <p:tgtEl>
                                          <p:spTgt spid="215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525"/>
                                        </p:tgtEl>
                                        <p:attrNameLst>
                                          <p:attrName>style.visibility</p:attrName>
                                        </p:attrNameLst>
                                      </p:cBhvr>
                                      <p:to>
                                        <p:strVal val="visible"/>
                                      </p:to>
                                    </p:set>
                                    <p:animEffect transition="in" filter="wipe(up)">
                                      <p:cBhvr>
                                        <p:cTn id="17" dur="500"/>
                                        <p:tgtEl>
                                          <p:spTgt spid="2152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1517"/>
                                        </p:tgtEl>
                                        <p:attrNameLst>
                                          <p:attrName>style.visibility</p:attrName>
                                        </p:attrNameLst>
                                      </p:cBhvr>
                                      <p:to>
                                        <p:strVal val="visible"/>
                                      </p:to>
                                    </p:set>
                                    <p:animEffect transition="in" filter="wipe(up)">
                                      <p:cBhvr>
                                        <p:cTn id="21" dur="500"/>
                                        <p:tgtEl>
                                          <p:spTgt spid="215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526"/>
                                        </p:tgtEl>
                                        <p:attrNameLst>
                                          <p:attrName>style.visibility</p:attrName>
                                        </p:attrNameLst>
                                      </p:cBhvr>
                                      <p:to>
                                        <p:strVal val="visible"/>
                                      </p:to>
                                    </p:set>
                                    <p:animEffect transition="in" filter="wipe(up)">
                                      <p:cBhvr>
                                        <p:cTn id="26" dur="500"/>
                                        <p:tgtEl>
                                          <p:spTgt spid="21526"/>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21520"/>
                                        </p:tgtEl>
                                        <p:attrNameLst>
                                          <p:attrName>style.visibility</p:attrName>
                                        </p:attrNameLst>
                                      </p:cBhvr>
                                      <p:to>
                                        <p:strVal val="visible"/>
                                      </p:to>
                                    </p:set>
                                    <p:animEffect transition="in" filter="dissolve">
                                      <p:cBhvr>
                                        <p:cTn id="30" dur="500"/>
                                        <p:tgtEl>
                                          <p:spTgt spid="21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5" grpId="0" animBg="1"/>
      <p:bldP spid="2152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3539" y="152400"/>
            <a:ext cx="8145662" cy="1066800"/>
          </a:xfrm>
        </p:spPr>
        <p:txBody>
          <a:bodyPr>
            <a:normAutofit/>
          </a:bodyPr>
          <a:lstStyle/>
          <a:p>
            <a:r>
              <a:rPr lang="en-US" altLang="zh-CN" sz="3200" b="1" dirty="0">
                <a:solidFill>
                  <a:srgbClr val="C00000"/>
                </a:solidFill>
              </a:rPr>
              <a:t>Environmental Problems of burning alkanes</a:t>
            </a:r>
            <a:endParaRPr lang="zh-CN" altLang="en-US" sz="3200" b="1" dirty="0">
              <a:solidFill>
                <a:srgbClr val="C00000"/>
              </a:solidFill>
            </a:endParaRPr>
          </a:p>
        </p:txBody>
      </p:sp>
      <p:sp>
        <p:nvSpPr>
          <p:cNvPr id="3" name="内容占位符 2"/>
          <p:cNvSpPr>
            <a:spLocks noGrp="1"/>
          </p:cNvSpPr>
          <p:nvPr>
            <p:ph idx="1"/>
          </p:nvPr>
        </p:nvSpPr>
        <p:spPr>
          <a:xfrm>
            <a:off x="228600" y="1367790"/>
            <a:ext cx="8915400" cy="5414010"/>
          </a:xfrm>
        </p:spPr>
        <p:txBody>
          <a:bodyPr>
            <a:normAutofit fontScale="85000" lnSpcReduction="10000"/>
          </a:bodyPr>
          <a:lstStyle/>
          <a:p>
            <a:r>
              <a:rPr lang="en-US" altLang="zh-CN" b="1" dirty="0"/>
              <a:t>1.</a:t>
            </a:r>
            <a:r>
              <a:rPr lang="en-US" altLang="zh-CN" dirty="0"/>
              <a:t> </a:t>
            </a:r>
            <a:r>
              <a:rPr lang="en-US" altLang="zh-CN" b="1" dirty="0">
                <a:solidFill>
                  <a:srgbClr val="C00000"/>
                </a:solidFill>
              </a:rPr>
              <a:t>Carbon dioxide</a:t>
            </a:r>
            <a:r>
              <a:rPr lang="en-US" altLang="zh-CN" dirty="0"/>
              <a:t> and water are both so-called </a:t>
            </a:r>
            <a:r>
              <a:rPr lang="en-US" altLang="zh-CN" b="1" dirty="0">
                <a:solidFill>
                  <a:srgbClr val="C00000"/>
                </a:solidFill>
              </a:rPr>
              <a:t>greenhouse gases</a:t>
            </a:r>
            <a:r>
              <a:rPr lang="en-US" altLang="zh-CN" dirty="0"/>
              <a:t>, which means that they absorb infrared radiation and so contribute to </a:t>
            </a:r>
            <a:r>
              <a:rPr lang="en-US" altLang="zh-CN" b="1" dirty="0">
                <a:solidFill>
                  <a:srgbClr val="C00000"/>
                </a:solidFill>
              </a:rPr>
              <a:t>global warming </a:t>
            </a:r>
            <a:r>
              <a:rPr lang="en-US" altLang="zh-CN" dirty="0"/>
              <a:t>and </a:t>
            </a:r>
            <a:r>
              <a:rPr lang="en-US" altLang="zh-CN" b="1" dirty="0">
                <a:solidFill>
                  <a:srgbClr val="C00000"/>
                </a:solidFill>
              </a:rPr>
              <a:t>climate change</a:t>
            </a:r>
            <a:r>
              <a:rPr lang="en-US" altLang="zh-CN" dirty="0"/>
              <a:t>. </a:t>
            </a:r>
            <a:endParaRPr lang="en-US" altLang="zh-CN" dirty="0"/>
          </a:p>
          <a:p>
            <a:r>
              <a:rPr lang="en-US" altLang="zh-CN" dirty="0"/>
              <a:t>Rising levels of carbon dioxide are largely implicated in the increase in average world temperatures over the last </a:t>
            </a:r>
            <a:r>
              <a:rPr lang="en-GB" altLang="zh-CN" dirty="0"/>
              <a:t>century.</a:t>
            </a:r>
            <a:endParaRPr lang="en-GB" altLang="zh-CN" dirty="0"/>
          </a:p>
          <a:p>
            <a:r>
              <a:rPr lang="en-US" altLang="zh-CN" b="1" dirty="0"/>
              <a:t>2.</a:t>
            </a:r>
            <a:r>
              <a:rPr lang="en-US" altLang="zh-CN" dirty="0"/>
              <a:t> </a:t>
            </a:r>
            <a:r>
              <a:rPr lang="en-US" altLang="zh-CN" b="1" dirty="0">
                <a:solidFill>
                  <a:srgbClr val="C00000"/>
                </a:solidFill>
              </a:rPr>
              <a:t>Carbon monoxide is a toxin</a:t>
            </a:r>
            <a:r>
              <a:rPr lang="en-US" altLang="zh-CN" dirty="0"/>
              <a:t> because it </a:t>
            </a:r>
            <a:r>
              <a:rPr lang="en-US" altLang="zh-CN" b="1" dirty="0">
                <a:solidFill>
                  <a:srgbClr val="C00000"/>
                </a:solidFill>
              </a:rPr>
              <a:t>combines irreversibly with the hemoglobin in the blood and prevents it from carrying oxygen</a:t>
            </a:r>
            <a:r>
              <a:rPr lang="en-US" altLang="zh-CN" dirty="0"/>
              <a:t>. </a:t>
            </a:r>
            <a:endParaRPr lang="en-US" altLang="zh-CN" dirty="0"/>
          </a:p>
          <a:p>
            <a:r>
              <a:rPr lang="en-US" altLang="zh-CN" dirty="0"/>
              <a:t>Slow idling vehicle engines in regions of high traffic densities produce higher concentrations of carbon monoxide.</a:t>
            </a:r>
            <a:endParaRPr lang="en-US" altLang="zh-CN" dirty="0"/>
          </a:p>
          <a:p>
            <a:r>
              <a:rPr lang="en-US" altLang="zh-CN" dirty="0"/>
              <a:t>It is essential to provide adequate ventilation when these fuels are being burned in a con ned space, to avoid carbon monoxide poisoning which can be fatal.</a:t>
            </a:r>
            <a:endParaRPr lang="en-US" altLang="zh-CN" dirty="0"/>
          </a:p>
          <a:p>
            <a:r>
              <a:rPr lang="en-US" altLang="zh-CN" b="1" dirty="0"/>
              <a:t>3. </a:t>
            </a:r>
            <a:r>
              <a:rPr lang="en-US" altLang="zh-CN" dirty="0"/>
              <a:t>Unburned carbon is released into the air as </a:t>
            </a:r>
            <a:r>
              <a:rPr lang="en-US" altLang="zh-CN" b="1" dirty="0">
                <a:solidFill>
                  <a:srgbClr val="C00000"/>
                </a:solidFill>
              </a:rPr>
              <a:t>soot</a:t>
            </a:r>
            <a:r>
              <a:rPr lang="en-US" altLang="zh-CN" dirty="0"/>
              <a:t> or </a:t>
            </a:r>
            <a:r>
              <a:rPr lang="en-US" altLang="zh-CN" b="1" dirty="0">
                <a:solidFill>
                  <a:srgbClr val="C00000"/>
                </a:solidFill>
              </a:rPr>
              <a:t>particulates, which have a direct effect on human health, especially the respiratory system</a:t>
            </a:r>
            <a:r>
              <a:rPr lang="en-US" altLang="zh-CN" dirty="0">
                <a:solidFill>
                  <a:srgbClr val="C00000"/>
                </a:solidFill>
              </a:rPr>
              <a:t>. </a:t>
            </a:r>
            <a:endParaRPr lang="en-US" altLang="zh-CN" dirty="0">
              <a:solidFill>
                <a:srgbClr val="C00000"/>
              </a:solidFill>
            </a:endParaRPr>
          </a:p>
          <a:p>
            <a:r>
              <a:rPr lang="en-US" altLang="zh-CN" dirty="0"/>
              <a:t>In addition, these particulates act as catalysts in forming smog in polluted air, and have also been targeted as the source of another serious environmental problem known as </a:t>
            </a:r>
            <a:r>
              <a:rPr lang="en-US" altLang="zh-CN" b="1" dirty="0">
                <a:solidFill>
                  <a:srgbClr val="C00000"/>
                </a:solidFill>
              </a:rPr>
              <a:t>global dimming</a:t>
            </a:r>
            <a:r>
              <a:rPr lang="en-US" altLang="zh-CN" dirty="0"/>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870585" y="1588770"/>
            <a:ext cx="6318250" cy="3731895"/>
          </a:xfrm>
          <a:prstGeom prst="rect">
            <a:avLst/>
          </a:prstGeom>
          <a:noFill/>
          <a:ln w="9525">
            <a:noFill/>
          </a:ln>
        </p:spPr>
      </p:pic>
      <p:sp>
        <p:nvSpPr>
          <p:cNvPr id="4" name="文本框 3"/>
          <p:cNvSpPr txBox="1"/>
          <p:nvPr/>
        </p:nvSpPr>
        <p:spPr>
          <a:xfrm>
            <a:off x="5774055" y="1708785"/>
            <a:ext cx="346075" cy="368300"/>
          </a:xfrm>
          <a:prstGeom prst="rect">
            <a:avLst/>
          </a:prstGeom>
          <a:solidFill>
            <a:schemeClr val="bg1"/>
          </a:solidFill>
        </p:spPr>
        <p:txBody>
          <a:bodyPr wrap="square" rtlCol="0">
            <a:spAutoFit/>
          </a:bodyPr>
          <a:p>
            <a:r>
              <a:rPr lang="en-US" altLang="zh-CN"/>
              <a:t>O</a:t>
            </a:r>
            <a:endParaRPr lang="en-US" altLang="zh-CN"/>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8475" y="1442085"/>
            <a:ext cx="7624445" cy="5307965"/>
          </a:xfrm>
        </p:spPr>
        <p:txBody>
          <a:bodyPr>
            <a:normAutofit/>
          </a:bodyPr>
          <a:p>
            <a:r>
              <a:rPr lang="zh-CN" altLang="en-US"/>
              <a:t>Alcohols are another class of organic compounds. They have a wide range</a:t>
            </a:r>
            <a:r>
              <a:rPr lang="en-US" altLang="zh-CN"/>
              <a:t> </a:t>
            </a:r>
            <a:r>
              <a:rPr lang="zh-CN" altLang="en-US"/>
              <a:t>of applications, such as fuels, solvents and antiseptics. </a:t>
            </a:r>
            <a:endParaRPr lang="zh-CN" altLang="en-US"/>
          </a:p>
          <a:p>
            <a:r>
              <a:rPr lang="zh-CN" altLang="en-US"/>
              <a:t>Like alkanes, alcohols</a:t>
            </a:r>
            <a:r>
              <a:rPr lang="en-US" altLang="zh-CN"/>
              <a:t> </a:t>
            </a:r>
            <a:r>
              <a:rPr lang="zh-CN" altLang="en-US"/>
              <a:t>undergo complete combustion reactions releasing carbon dioxide and water.</a:t>
            </a:r>
            <a:endParaRPr lang="zh-CN" altLang="en-US"/>
          </a:p>
          <a:p>
            <a:r>
              <a:rPr lang="zh-CN" altLang="en-US"/>
              <a:t>The general equation for the complete combustion of alcohols is shown below:</a:t>
            </a:r>
            <a:endParaRPr lang="zh-CN" altLang="en-US"/>
          </a:p>
          <a:p>
            <a:r>
              <a:rPr lang="zh-CN" altLang="en-US"/>
              <a:t>alcohol + oxygen → carbon dioxide + water</a:t>
            </a:r>
            <a:endParaRPr lang="zh-CN" altLang="en-US"/>
          </a:p>
          <a:p>
            <a:r>
              <a:rPr lang="zh-CN" altLang="en-US" b="1">
                <a:solidFill>
                  <a:srgbClr val="FF0000"/>
                </a:solidFill>
              </a:rPr>
              <a:t>C</a:t>
            </a:r>
            <a:r>
              <a:rPr lang="zh-CN" altLang="en-US" b="1" baseline="-25000">
                <a:solidFill>
                  <a:srgbClr val="FF0000"/>
                </a:solidFill>
              </a:rPr>
              <a:t>n</a:t>
            </a:r>
            <a:r>
              <a:rPr lang="zh-CN" altLang="en-US" b="1">
                <a:solidFill>
                  <a:srgbClr val="FF0000"/>
                </a:solidFill>
              </a:rPr>
              <a:t>H</a:t>
            </a:r>
            <a:r>
              <a:rPr lang="zh-CN" altLang="en-US" b="1" baseline="-25000">
                <a:solidFill>
                  <a:srgbClr val="FF0000"/>
                </a:solidFill>
              </a:rPr>
              <a:t>2n+1</a:t>
            </a:r>
            <a:r>
              <a:rPr lang="zh-CN" altLang="en-US" b="1">
                <a:solidFill>
                  <a:srgbClr val="FF0000"/>
                </a:solidFill>
              </a:rPr>
              <a:t>OH +</a:t>
            </a:r>
            <a:r>
              <a:rPr lang="en-US" altLang="zh-CN" b="1">
                <a:solidFill>
                  <a:srgbClr val="FF0000"/>
                </a:solidFill>
              </a:rPr>
              <a:t> </a:t>
            </a:r>
            <a:r>
              <a:rPr lang="zh-CN" altLang="en-US" b="1">
                <a:solidFill>
                  <a:srgbClr val="FF0000"/>
                </a:solidFill>
              </a:rPr>
              <a:t>3n</a:t>
            </a:r>
            <a:r>
              <a:rPr lang="en-US" altLang="zh-CN" b="1">
                <a:solidFill>
                  <a:srgbClr val="FF0000"/>
                </a:solidFill>
              </a:rPr>
              <a:t>/</a:t>
            </a:r>
            <a:r>
              <a:rPr lang="zh-CN" altLang="en-US" b="1">
                <a:solidFill>
                  <a:srgbClr val="FF0000"/>
                </a:solidFill>
              </a:rPr>
              <a:t>2</a:t>
            </a:r>
            <a:r>
              <a:rPr lang="en-US" altLang="zh-CN" b="1">
                <a:solidFill>
                  <a:srgbClr val="FF0000"/>
                </a:solidFill>
              </a:rPr>
              <a:t> </a:t>
            </a:r>
            <a:r>
              <a:rPr lang="zh-CN" altLang="en-US" b="1">
                <a:solidFill>
                  <a:srgbClr val="FF0000"/>
                </a:solidFill>
              </a:rPr>
              <a:t>O</a:t>
            </a:r>
            <a:r>
              <a:rPr lang="zh-CN" altLang="en-US" b="1" baseline="-25000">
                <a:solidFill>
                  <a:srgbClr val="FF0000"/>
                </a:solidFill>
              </a:rPr>
              <a:t>2</a:t>
            </a:r>
            <a:r>
              <a:rPr lang="zh-CN" altLang="en-US" b="1">
                <a:solidFill>
                  <a:srgbClr val="FF0000"/>
                </a:solidFill>
              </a:rPr>
              <a:t> → n</a:t>
            </a:r>
            <a:r>
              <a:rPr lang="en-US" altLang="zh-CN" b="1">
                <a:solidFill>
                  <a:srgbClr val="FF0000"/>
                </a:solidFill>
              </a:rPr>
              <a:t> </a:t>
            </a:r>
            <a:r>
              <a:rPr lang="zh-CN" altLang="en-US" b="1">
                <a:solidFill>
                  <a:srgbClr val="FF0000"/>
                </a:solidFill>
              </a:rPr>
              <a:t>CO</a:t>
            </a:r>
            <a:r>
              <a:rPr lang="zh-CN" altLang="en-US" b="1" baseline="-25000">
                <a:solidFill>
                  <a:srgbClr val="FF0000"/>
                </a:solidFill>
              </a:rPr>
              <a:t>2</a:t>
            </a:r>
            <a:r>
              <a:rPr lang="zh-CN" altLang="en-US" b="1">
                <a:solidFill>
                  <a:srgbClr val="FF0000"/>
                </a:solidFill>
              </a:rPr>
              <a:t> + (n + 1)</a:t>
            </a:r>
            <a:r>
              <a:rPr lang="en-US" altLang="zh-CN" b="1">
                <a:solidFill>
                  <a:srgbClr val="FF0000"/>
                </a:solidFill>
              </a:rPr>
              <a:t> </a:t>
            </a:r>
            <a:r>
              <a:rPr lang="zh-CN" altLang="en-US" b="1">
                <a:solidFill>
                  <a:srgbClr val="FF0000"/>
                </a:solidFill>
              </a:rPr>
              <a:t>H</a:t>
            </a:r>
            <a:r>
              <a:rPr lang="zh-CN" altLang="en-US" b="1" baseline="-25000">
                <a:solidFill>
                  <a:srgbClr val="FF0000"/>
                </a:solidFill>
              </a:rPr>
              <a:t>2</a:t>
            </a:r>
            <a:r>
              <a:rPr lang="zh-CN" altLang="en-US" b="1">
                <a:solidFill>
                  <a:srgbClr val="FF0000"/>
                </a:solidFill>
              </a:rPr>
              <a:t>O</a:t>
            </a:r>
            <a:endParaRPr lang="zh-CN" altLang="en-US" b="1">
              <a:solidFill>
                <a:srgbClr val="FF0000"/>
              </a:solidFill>
            </a:endParaRPr>
          </a:p>
          <a:p>
            <a:endParaRPr lang="zh-CN" altLang="en-US"/>
          </a:p>
        </p:txBody>
      </p:sp>
      <p:sp>
        <p:nvSpPr>
          <p:cNvPr id="2" name="标题 1"/>
          <p:cNvSpPr>
            <a:spLocks noGrp="1"/>
          </p:cNvSpPr>
          <p:nvPr>
            <p:ph type="title"/>
            <p:custDataLst>
              <p:tags r:id="rId1"/>
            </p:custDataLst>
          </p:nvPr>
        </p:nvSpPr>
        <p:spPr>
          <a:xfrm>
            <a:off x="693538" y="381000"/>
            <a:ext cx="8145662" cy="1066800"/>
          </a:xfrm>
        </p:spPr>
        <p:txBody>
          <a:bodyPr>
            <a:normAutofit/>
          </a:bodyPr>
          <a:p>
            <a:r>
              <a:rPr lang="en-GB" altLang="zh-CN" sz="3200" b="1" dirty="0">
                <a:solidFill>
                  <a:srgbClr val="C00000"/>
                </a:solidFill>
              </a:rPr>
              <a:t>Combustion</a:t>
            </a:r>
            <a:r>
              <a:rPr lang="en-US" altLang="en-GB" sz="3200" b="1" dirty="0">
                <a:solidFill>
                  <a:srgbClr val="C00000"/>
                </a:solidFill>
              </a:rPr>
              <a:t> of alcohols as fuels</a:t>
            </a:r>
            <a:endParaRPr lang="en-US" altLang="en-GB" sz="3200" b="1" dirty="0">
              <a:solidFill>
                <a:srgbClr val="C0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8475" y="657225"/>
            <a:ext cx="7624445" cy="6092825"/>
          </a:xfrm>
        </p:spPr>
        <p:txBody>
          <a:bodyPr>
            <a:normAutofit/>
          </a:bodyPr>
          <a:p>
            <a:r>
              <a:rPr lang="zh-CN" altLang="en-US"/>
              <a:t>Ethanol is used in medicine for its antiseptic properties. It is also used as a fuel for</a:t>
            </a:r>
            <a:r>
              <a:rPr lang="en-US" altLang="zh-CN"/>
              <a:t> </a:t>
            </a:r>
            <a:r>
              <a:rPr lang="zh-CN" altLang="en-US"/>
              <a:t>vehicle engines. It is known as a </a:t>
            </a:r>
            <a:r>
              <a:rPr lang="zh-CN" altLang="en-US" b="1">
                <a:solidFill>
                  <a:srgbClr val="FF0000"/>
                </a:solidFill>
              </a:rPr>
              <a:t>biofuel</a:t>
            </a:r>
            <a:r>
              <a:rPr lang="zh-CN" altLang="en-US"/>
              <a:t> because it can be produced by plants, a</a:t>
            </a:r>
            <a:r>
              <a:rPr lang="en-US" altLang="zh-CN"/>
              <a:t> </a:t>
            </a:r>
            <a:r>
              <a:rPr lang="zh-CN" altLang="en-US" b="1">
                <a:solidFill>
                  <a:srgbClr val="FF0000"/>
                </a:solidFill>
              </a:rPr>
              <a:t>renewable resource</a:t>
            </a:r>
            <a:r>
              <a:rPr lang="zh-CN" altLang="en-US"/>
              <a:t>, as opposed to fossil fuels, </a:t>
            </a:r>
            <a:r>
              <a:rPr lang="zh-CN" altLang="en-US" b="1">
                <a:solidFill>
                  <a:srgbClr val="FF0000"/>
                </a:solidFill>
              </a:rPr>
              <a:t>the supply</a:t>
            </a:r>
            <a:r>
              <a:rPr lang="zh-CN" altLang="en-US"/>
              <a:t> of which </a:t>
            </a:r>
            <a:r>
              <a:rPr lang="zh-CN" altLang="en-US" b="1">
                <a:solidFill>
                  <a:srgbClr val="FF0000"/>
                </a:solidFill>
              </a:rPr>
              <a:t>is</a:t>
            </a:r>
            <a:r>
              <a:rPr lang="zh-CN" altLang="en-US"/>
              <a:t> </a:t>
            </a:r>
            <a:r>
              <a:rPr lang="en-US" altLang="zh-CN" b="1">
                <a:solidFill>
                  <a:srgbClr val="FF0000"/>
                </a:solidFill>
              </a:rPr>
              <a:t>infi</a:t>
            </a:r>
            <a:r>
              <a:rPr lang="zh-CN" altLang="en-US" b="1">
                <a:solidFill>
                  <a:srgbClr val="FF0000"/>
                </a:solidFill>
              </a:rPr>
              <a:t>nite</a:t>
            </a:r>
            <a:r>
              <a:rPr lang="zh-CN" altLang="en-US"/>
              <a:t>. </a:t>
            </a:r>
            <a:endParaRPr lang="zh-CN" altLang="en-US"/>
          </a:p>
          <a:p>
            <a:r>
              <a:rPr lang="zh-CN" altLang="en-US"/>
              <a:t>The</a:t>
            </a:r>
            <a:r>
              <a:rPr lang="en-US" altLang="zh-CN"/>
              <a:t> </a:t>
            </a:r>
            <a:r>
              <a:rPr lang="zh-CN" altLang="en-US"/>
              <a:t>reaction for the complete combustion of ethanol is shown below:</a:t>
            </a:r>
            <a:endParaRPr lang="zh-CN" altLang="en-US"/>
          </a:p>
          <a:p>
            <a:r>
              <a:rPr lang="zh-CN" altLang="en-US"/>
              <a:t>C</a:t>
            </a:r>
            <a:r>
              <a:rPr lang="zh-CN" altLang="en-US" baseline="-25000"/>
              <a:t>2</a:t>
            </a:r>
            <a:r>
              <a:rPr lang="zh-CN" altLang="en-US"/>
              <a:t>H</a:t>
            </a:r>
            <a:r>
              <a:rPr lang="zh-CN" altLang="en-US" baseline="-25000"/>
              <a:t>5</a:t>
            </a:r>
            <a:r>
              <a:rPr lang="zh-CN" altLang="en-US"/>
              <a:t>OH(l) + 3</a:t>
            </a:r>
            <a:r>
              <a:rPr lang="en-US" altLang="zh-CN"/>
              <a:t> </a:t>
            </a:r>
            <a:r>
              <a:rPr lang="zh-CN" altLang="en-US"/>
              <a:t>O</a:t>
            </a:r>
            <a:r>
              <a:rPr lang="zh-CN" altLang="en-US" baseline="-25000"/>
              <a:t>2</a:t>
            </a:r>
            <a:r>
              <a:rPr lang="zh-CN" altLang="en-US"/>
              <a:t>(g) → 2</a:t>
            </a:r>
            <a:r>
              <a:rPr lang="en-US" altLang="zh-CN"/>
              <a:t> </a:t>
            </a:r>
            <a:r>
              <a:rPr lang="zh-CN" altLang="en-US"/>
              <a:t>CO</a:t>
            </a:r>
            <a:r>
              <a:rPr lang="zh-CN" altLang="en-US" baseline="-25000"/>
              <a:t>2</a:t>
            </a:r>
            <a:r>
              <a:rPr lang="zh-CN" altLang="en-US"/>
              <a:t>(g) + 3</a:t>
            </a:r>
            <a:r>
              <a:rPr lang="en-US" altLang="zh-CN"/>
              <a:t> </a:t>
            </a:r>
            <a:r>
              <a:rPr lang="zh-CN" altLang="en-US"/>
              <a:t>H</a:t>
            </a:r>
            <a:r>
              <a:rPr lang="zh-CN" altLang="en-US" baseline="-25000"/>
              <a:t>2</a:t>
            </a:r>
            <a:r>
              <a:rPr lang="zh-CN" altLang="en-US"/>
              <a:t>O(l) ∆H</a:t>
            </a:r>
            <a:r>
              <a:rPr lang="zh-CN" altLang="en-US" baseline="-25000"/>
              <a:t>c</a:t>
            </a:r>
            <a:r>
              <a:rPr lang="zh-CN" altLang="en-US" baseline="30000"/>
              <a:t>⦵</a:t>
            </a:r>
            <a:r>
              <a:rPr lang="zh-CN" altLang="en-US"/>
              <a:t>= −1367</a:t>
            </a:r>
            <a:r>
              <a:rPr lang="en-US" altLang="zh-CN"/>
              <a:t> </a:t>
            </a:r>
            <a:r>
              <a:rPr lang="zh-CN" altLang="en-US"/>
              <a:t>kJ</a:t>
            </a:r>
            <a:r>
              <a:rPr lang="en-US" altLang="zh-CN"/>
              <a:t> </a:t>
            </a:r>
            <a:r>
              <a:rPr lang="zh-CN" altLang="en-US"/>
              <a:t>mol</a:t>
            </a:r>
            <a:r>
              <a:rPr lang="en-US" altLang="zh-CN" baseline="30000"/>
              <a:t>-</a:t>
            </a:r>
            <a:r>
              <a:rPr lang="zh-CN" altLang="en-US" baseline="30000"/>
              <a:t>1</a:t>
            </a:r>
            <a:endParaRPr lang="zh-CN" altLang="en-US"/>
          </a:p>
          <a:p>
            <a:r>
              <a:rPr lang="zh-CN" altLang="en-US"/>
              <a:t>This reaction is strongly exothermic. The use of ethanol as a renewable biofuel</a:t>
            </a:r>
            <a:r>
              <a:rPr lang="en-US" altLang="zh-CN"/>
              <a:t> </a:t>
            </a:r>
            <a:r>
              <a:rPr lang="zh-CN" altLang="en-US"/>
              <a:t>is increasing. </a:t>
            </a:r>
            <a:endParaRPr lang="zh-CN" altLang="en-US"/>
          </a:p>
          <a:p>
            <a:r>
              <a:rPr lang="zh-CN" altLang="en-US"/>
              <a:t>The scient</a:t>
            </a:r>
            <a:r>
              <a:rPr lang="en-US" altLang="zh-CN"/>
              <a:t>ifi</a:t>
            </a:r>
            <a:r>
              <a:rPr lang="zh-CN" altLang="en-US"/>
              <a:t>c community is working to resolve the problems</a:t>
            </a:r>
            <a:r>
              <a:rPr lang="en-US" altLang="zh-CN"/>
              <a:t> </a:t>
            </a:r>
            <a:r>
              <a:rPr lang="zh-CN" altLang="en-US"/>
              <a:t>associated with the production of biofuels, such as the high cost of production,</a:t>
            </a:r>
            <a:r>
              <a:rPr lang="en-US" altLang="zh-CN"/>
              <a:t> </a:t>
            </a:r>
            <a:r>
              <a:rPr lang="zh-CN" altLang="en-US"/>
              <a:t>the impact of using farmland on food supply, and the lower amount of energy</a:t>
            </a:r>
            <a:r>
              <a:rPr lang="en-US" altLang="zh-CN"/>
              <a:t> </a:t>
            </a:r>
            <a:r>
              <a:rPr lang="zh-CN" altLang="en-US"/>
              <a:t>produced per unit mass or volume of the fuel.</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8475" y="676275"/>
            <a:ext cx="7415530" cy="5948680"/>
          </a:xfrm>
        </p:spPr>
        <p:txBody>
          <a:bodyPr>
            <a:normAutofit/>
          </a:bodyPr>
          <a:p>
            <a:r>
              <a:t>These incomplete combustion reactions can occur simultaneously with complete</a:t>
            </a:r>
            <a:r>
              <a:rPr lang="en-US"/>
              <a:t> </a:t>
            </a:r>
            <a:r>
              <a:t>combustion reactions in di</a:t>
            </a:r>
            <a:r>
              <a:rPr lang="en-US"/>
              <a:t>ff</a:t>
            </a:r>
            <a:r>
              <a:t>erent ratios. Incomplete combustion reactions are</a:t>
            </a:r>
            <a:r>
              <a:rPr lang="en-US"/>
              <a:t> </a:t>
            </a:r>
            <a:r>
              <a:t>less exothermic than the corresponding complete combustion reactions.</a:t>
            </a:r>
          </a:p>
          <a:p>
            <a:r>
              <a:t>Incomplete combustion can be observed in the laboratory, with the appearance</a:t>
            </a:r>
            <a:r>
              <a:rPr lang="en-US"/>
              <a:t> </a:t>
            </a:r>
            <a:r>
              <a:t>of black soot on the bottom of </a:t>
            </a:r>
            <a:r>
              <a:rPr lang="en-US"/>
              <a:t>container</a:t>
            </a:r>
            <a:r>
              <a:t> that has been heated over a Bunsen or</a:t>
            </a:r>
            <a:r>
              <a:rPr lang="en-US"/>
              <a:t> </a:t>
            </a:r>
            <a:r>
              <a:t>spirit burner </a:t>
            </a:r>
            <a:r>
              <a:rPr lang="en-US"/>
              <a:t>fl</a:t>
            </a:r>
            <a:r>
              <a:t>ame.</a:t>
            </a:r>
          </a:p>
          <a:p>
            <a:r>
              <a:rPr lang="en-US"/>
              <a:t>This could increase the mass of the container so could cause </a:t>
            </a:r>
            <a:r>
              <a:rPr lang="en-US" b="1">
                <a:solidFill>
                  <a:srgbClr val="FF0000"/>
                </a:solidFill>
              </a:rPr>
              <a:t>systematic error</a:t>
            </a:r>
            <a:r>
              <a:rPr lang="en-US"/>
              <a:t> in quantitative experiments.</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r="42975"/>
          <a:stretch>
            <a:fillRect/>
          </a:stretch>
        </p:blipFill>
        <p:spPr>
          <a:xfrm>
            <a:off x="441325" y="652780"/>
            <a:ext cx="4711065" cy="1447800"/>
          </a:xfrm>
          <a:prstGeom prst="rect">
            <a:avLst/>
          </a:prstGeom>
        </p:spPr>
      </p:pic>
      <p:pic>
        <p:nvPicPr>
          <p:cNvPr id="3" name="图片 2"/>
          <p:cNvPicPr>
            <a:picLocks noChangeAspect="1"/>
          </p:cNvPicPr>
          <p:nvPr/>
        </p:nvPicPr>
        <p:blipFill>
          <a:blip r:embed="rId2"/>
          <a:srcRect r="43041"/>
          <a:stretch>
            <a:fillRect/>
          </a:stretch>
        </p:blipFill>
        <p:spPr>
          <a:xfrm>
            <a:off x="454025" y="2100580"/>
            <a:ext cx="4698365" cy="603250"/>
          </a:xfrm>
          <a:prstGeom prst="rect">
            <a:avLst/>
          </a:prstGeom>
        </p:spPr>
      </p:pic>
      <p:pic>
        <p:nvPicPr>
          <p:cNvPr id="6" name="图片 5"/>
          <p:cNvPicPr>
            <a:picLocks noChangeAspect="1"/>
          </p:cNvPicPr>
          <p:nvPr/>
        </p:nvPicPr>
        <p:blipFill>
          <a:blip r:embed="rId3"/>
          <a:stretch>
            <a:fillRect/>
          </a:stretch>
        </p:blipFill>
        <p:spPr>
          <a:xfrm>
            <a:off x="5194300" y="805815"/>
            <a:ext cx="3844290" cy="1447800"/>
          </a:xfrm>
          <a:prstGeom prst="rect">
            <a:avLst/>
          </a:prstGeom>
        </p:spPr>
      </p:pic>
      <p:pic>
        <p:nvPicPr>
          <p:cNvPr id="8" name="内容占位符 7"/>
          <p:cNvPicPr>
            <a:picLocks noChangeAspect="1"/>
          </p:cNvPicPr>
          <p:nvPr>
            <p:ph idx="1"/>
          </p:nvPr>
        </p:nvPicPr>
        <p:blipFill>
          <a:blip r:embed="rId4"/>
          <a:stretch>
            <a:fillRect/>
          </a:stretch>
        </p:blipFill>
        <p:spPr>
          <a:xfrm>
            <a:off x="371475" y="2868930"/>
            <a:ext cx="5215890" cy="2503170"/>
          </a:xfrm>
          <a:prstGeom prst="rect">
            <a:avLst/>
          </a:prstGeom>
        </p:spPr>
      </p:pic>
      <p:pic>
        <p:nvPicPr>
          <p:cNvPr id="9" name="图片 8"/>
          <p:cNvPicPr>
            <a:picLocks noChangeAspect="1"/>
          </p:cNvPicPr>
          <p:nvPr/>
        </p:nvPicPr>
        <p:blipFill>
          <a:blip r:embed="rId5"/>
          <a:stretch>
            <a:fillRect/>
          </a:stretch>
        </p:blipFill>
        <p:spPr>
          <a:xfrm>
            <a:off x="5538470" y="2823210"/>
            <a:ext cx="3155950" cy="26797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Fossil Fuels</a:t>
            </a:r>
            <a:endParaRPr lang="en-US" altLang="zh-CN"/>
          </a:p>
        </p:txBody>
      </p:sp>
      <p:sp>
        <p:nvSpPr>
          <p:cNvPr id="3" name="内容占位符 2"/>
          <p:cNvSpPr>
            <a:spLocks noGrp="1"/>
          </p:cNvSpPr>
          <p:nvPr>
            <p:ph idx="1"/>
          </p:nvPr>
        </p:nvSpPr>
        <p:spPr>
          <a:xfrm>
            <a:off x="226695" y="1243965"/>
            <a:ext cx="7964805" cy="5307330"/>
          </a:xfrm>
        </p:spPr>
        <p:txBody>
          <a:bodyPr>
            <a:normAutofit fontScale="85000" lnSpcReduction="10000"/>
          </a:bodyPr>
          <a:p>
            <a:r>
              <a:rPr lang="zh-CN" altLang="en-US" b="1">
                <a:solidFill>
                  <a:srgbClr val="FF0000"/>
                </a:solidFill>
              </a:rPr>
              <a:t>Fossil fuels include</a:t>
            </a:r>
            <a:r>
              <a:rPr lang="zh-CN" altLang="en-US"/>
              <a:t> </a:t>
            </a:r>
            <a:r>
              <a:rPr lang="zh-CN" altLang="en-US" b="1">
                <a:solidFill>
                  <a:srgbClr val="FF0000"/>
                </a:solidFill>
              </a:rPr>
              <a:t>crude oil, coal and natural gas</a:t>
            </a:r>
            <a:r>
              <a:rPr lang="zh-CN" altLang="en-US"/>
              <a:t>. </a:t>
            </a:r>
            <a:endParaRPr lang="zh-CN" altLang="en-US"/>
          </a:p>
          <a:p>
            <a:r>
              <a:rPr lang="zh-CN" altLang="en-US"/>
              <a:t>Crude oil, or petroleum,</a:t>
            </a:r>
            <a:r>
              <a:rPr lang="en-US" altLang="zh-CN"/>
              <a:t> </a:t>
            </a:r>
            <a:r>
              <a:rPr lang="zh-CN" altLang="en-US"/>
              <a:t>is a non-renewable resource, and its use as a fuel is deeply embedded in</a:t>
            </a:r>
            <a:r>
              <a:rPr lang="en-US" altLang="zh-CN"/>
              <a:t> </a:t>
            </a:r>
            <a:r>
              <a:rPr lang="zh-CN" altLang="en-US"/>
              <a:t>the global society. Crude oil is a natural mixture of hydrocarbons, organic</a:t>
            </a:r>
            <a:r>
              <a:rPr lang="en-US" altLang="zh-CN"/>
              <a:t> </a:t>
            </a:r>
            <a:r>
              <a:rPr lang="zh-CN" altLang="en-US"/>
              <a:t>compounds containing nitrogen, sulfur and oxygen, and a wide variety of</a:t>
            </a:r>
            <a:r>
              <a:rPr lang="en-US" altLang="zh-CN"/>
              <a:t> </a:t>
            </a:r>
            <a:r>
              <a:rPr lang="zh-CN" altLang="en-US"/>
              <a:t>other elements.</a:t>
            </a:r>
            <a:endParaRPr lang="zh-CN" altLang="en-US"/>
          </a:p>
          <a:p>
            <a:r>
              <a:rPr lang="zh-CN" altLang="en-US"/>
              <a:t>Coal, petroleum and natural gas are the main fuels used to generate electricity</a:t>
            </a:r>
            <a:r>
              <a:rPr lang="en-US" altLang="zh-CN"/>
              <a:t> </a:t>
            </a:r>
            <a:r>
              <a:rPr lang="zh-CN" altLang="en-US"/>
              <a:t>in power stations and the internal combustion engines of cars. As the global</a:t>
            </a:r>
            <a:r>
              <a:rPr lang="en-US" altLang="zh-CN"/>
              <a:t> </a:t>
            </a:r>
            <a:r>
              <a:rPr lang="zh-CN" altLang="en-US"/>
              <a:t>demand for energy increases, so does the consumption of fossil fuels. </a:t>
            </a:r>
            <a:endParaRPr lang="zh-CN" altLang="en-US"/>
          </a:p>
          <a:p>
            <a:r>
              <a:rPr lang="zh-CN" altLang="en-US"/>
              <a:t>Globally,</a:t>
            </a:r>
            <a:r>
              <a:rPr lang="en-US" altLang="zh-CN"/>
              <a:t> </a:t>
            </a:r>
            <a:r>
              <a:rPr lang="zh-CN" altLang="en-US"/>
              <a:t>governments are making plans and legislating to limit the consumption of fossil</a:t>
            </a:r>
            <a:r>
              <a:rPr lang="en-US" altLang="zh-CN"/>
              <a:t> </a:t>
            </a:r>
            <a:r>
              <a:rPr lang="zh-CN" altLang="en-US"/>
              <a:t>fuels and promote the use of renewable energy. However, the transition to clean</a:t>
            </a:r>
            <a:r>
              <a:rPr lang="en-US" altLang="zh-CN"/>
              <a:t> </a:t>
            </a:r>
            <a:r>
              <a:rPr lang="zh-CN" altLang="en-US"/>
              <a:t>energy will take many decades.</a:t>
            </a:r>
            <a:endParaRPr lang="zh-CN" altLang="en-US"/>
          </a:p>
          <a:p>
            <a:r>
              <a:rPr lang="zh-CN" altLang="en-US"/>
              <a:t>One consequence of the use of fossil fuels is the release of large quantities of</a:t>
            </a:r>
            <a:r>
              <a:rPr lang="en-US" altLang="zh-CN"/>
              <a:t> </a:t>
            </a:r>
            <a:r>
              <a:rPr lang="zh-CN" altLang="en-US"/>
              <a:t>carbon dioxide, a product of the combustion reaction, into the atmosphere.</a:t>
            </a:r>
            <a:endParaRPr lang="zh-CN" altLang="en-US"/>
          </a:p>
          <a:p>
            <a:r>
              <a:rPr lang="zh-CN" altLang="en-US" b="1">
                <a:solidFill>
                  <a:srgbClr val="FF0000"/>
                </a:solidFill>
              </a:rPr>
              <a:t>Carbon dioxide is a greenhouse gas</a:t>
            </a:r>
            <a:r>
              <a:rPr lang="zh-CN" altLang="en-US"/>
              <a:t>, which means that it traps heat energy</a:t>
            </a:r>
            <a:r>
              <a:rPr lang="en-US" altLang="zh-CN"/>
              <a:t> </a:t>
            </a:r>
            <a:r>
              <a:rPr lang="zh-CN" altLang="en-US"/>
              <a:t>inside the Earth</a:t>
            </a:r>
            <a:r>
              <a:rPr lang="en-US" altLang="zh-CN"/>
              <a:t>’</a:t>
            </a:r>
            <a:r>
              <a:rPr lang="zh-CN" altLang="en-US"/>
              <a:t>s atmosphere. This is known as the </a:t>
            </a:r>
            <a:r>
              <a:rPr lang="zh-CN" altLang="en-US" b="1">
                <a:solidFill>
                  <a:srgbClr val="FF0000"/>
                </a:solidFill>
              </a:rPr>
              <a:t>greenhouse e</a:t>
            </a:r>
            <a:r>
              <a:rPr lang="en-US" altLang="zh-CN" b="1">
                <a:solidFill>
                  <a:srgbClr val="FF0000"/>
                </a:solidFill>
              </a:rPr>
              <a:t>ff</a:t>
            </a:r>
            <a:r>
              <a:rPr lang="zh-CN" altLang="en-US" b="1">
                <a:solidFill>
                  <a:srgbClr val="FF0000"/>
                </a:solidFill>
              </a:rPr>
              <a:t>ect</a:t>
            </a:r>
            <a:r>
              <a:rPr lang="zh-CN" altLang="en-US"/>
              <a:t>.</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644525" y="631190"/>
            <a:ext cx="7179310" cy="5610225"/>
          </a:xfrm>
          <a:prstGeom prst="rect">
            <a:avLst/>
          </a:prstGeom>
          <a:noFill/>
          <a:ln w="9525">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Greenhouse Effect</a:t>
            </a:r>
            <a:endParaRPr lang="en-US" altLang="zh-CN"/>
          </a:p>
        </p:txBody>
      </p:sp>
      <p:sp>
        <p:nvSpPr>
          <p:cNvPr id="3" name="内容占位符 2"/>
          <p:cNvSpPr>
            <a:spLocks noGrp="1"/>
          </p:cNvSpPr>
          <p:nvPr>
            <p:ph idx="1"/>
          </p:nvPr>
        </p:nvSpPr>
        <p:spPr>
          <a:xfrm>
            <a:off x="498475" y="1379855"/>
            <a:ext cx="7556500" cy="4746625"/>
          </a:xfrm>
        </p:spPr>
        <p:txBody>
          <a:bodyPr>
            <a:normAutofit lnSpcReduction="10000"/>
          </a:bodyPr>
          <a:p>
            <a:r>
              <a:rPr lang="en-US" altLang="zh-CN" b="1">
                <a:solidFill>
                  <a:srgbClr val="C00000"/>
                </a:solidFill>
              </a:rPr>
              <a:t>C</a:t>
            </a:r>
            <a:r>
              <a:rPr lang="zh-CN" altLang="en-US" b="1">
                <a:solidFill>
                  <a:srgbClr val="C00000"/>
                </a:solidFill>
              </a:rPr>
              <a:t>arbon dioxide,</a:t>
            </a:r>
            <a:r>
              <a:rPr lang="en-US" altLang="zh-CN" b="1">
                <a:solidFill>
                  <a:srgbClr val="C00000"/>
                </a:solidFill>
              </a:rPr>
              <a:t> </a:t>
            </a:r>
            <a:r>
              <a:rPr lang="zh-CN" altLang="en-US" b="1">
                <a:solidFill>
                  <a:srgbClr val="C00000"/>
                </a:solidFill>
              </a:rPr>
              <a:t>CO</a:t>
            </a:r>
            <a:r>
              <a:rPr lang="zh-CN" altLang="en-US" b="1" baseline="-25000">
                <a:solidFill>
                  <a:srgbClr val="C00000"/>
                </a:solidFill>
              </a:rPr>
              <a:t>2</a:t>
            </a:r>
            <a:r>
              <a:rPr lang="zh-CN" altLang="en-US"/>
              <a:t>, constitutes approximately 0.04</a:t>
            </a:r>
            <a:r>
              <a:rPr lang="en-US" altLang="zh-CN"/>
              <a:t>%</a:t>
            </a:r>
            <a:r>
              <a:rPr lang="zh-CN" altLang="en-US"/>
              <a:t> of the atmosphere. </a:t>
            </a:r>
            <a:endParaRPr lang="zh-CN" altLang="en-US"/>
          </a:p>
          <a:p>
            <a:r>
              <a:rPr lang="zh-CN" altLang="en-US"/>
              <a:t>Despite the</a:t>
            </a:r>
            <a:r>
              <a:rPr lang="en-US" altLang="zh-CN"/>
              <a:t> </a:t>
            </a:r>
            <a:r>
              <a:rPr lang="zh-CN" altLang="en-US"/>
              <a:t>small proportion of carbon dioxide, the increase in the concentration of this</a:t>
            </a:r>
            <a:r>
              <a:rPr lang="en-US" altLang="zh-CN"/>
              <a:t> </a:t>
            </a:r>
            <a:r>
              <a:rPr lang="zh-CN" altLang="en-US"/>
              <a:t>greenhouse gas is causing signi</a:t>
            </a:r>
            <a:r>
              <a:rPr lang="en-US" altLang="zh-CN"/>
              <a:t>fi</a:t>
            </a:r>
            <a:r>
              <a:rPr lang="zh-CN" altLang="en-US"/>
              <a:t>cant damage to our environment. </a:t>
            </a:r>
            <a:endParaRPr lang="zh-CN" altLang="en-US"/>
          </a:p>
          <a:p>
            <a:r>
              <a:rPr lang="zh-CN" altLang="en-US"/>
              <a:t>A carbon</a:t>
            </a:r>
            <a:r>
              <a:rPr lang="en-US" altLang="zh-CN"/>
              <a:t> </a:t>
            </a:r>
            <a:r>
              <a:rPr lang="zh-CN" altLang="en-US"/>
              <a:t>dioxide molecule can absorb infrared radiation resulting in the vibration of bonds</a:t>
            </a:r>
            <a:r>
              <a:rPr lang="en-US" altLang="zh-CN"/>
              <a:t> </a:t>
            </a:r>
            <a:r>
              <a:rPr lang="zh-CN" altLang="en-US"/>
              <a:t>within the molecule. </a:t>
            </a:r>
            <a:endParaRPr lang="zh-CN" altLang="en-US"/>
          </a:p>
          <a:p>
            <a:r>
              <a:rPr lang="zh-CN" altLang="en-US"/>
              <a:t>A</a:t>
            </a:r>
            <a:r>
              <a:rPr lang="en-US" altLang="zh-CN"/>
              <a:t>ft</a:t>
            </a:r>
            <a:r>
              <a:rPr lang="zh-CN" altLang="en-US"/>
              <a:t>er absorbing the infrared radiation and undergoing</a:t>
            </a:r>
            <a:r>
              <a:rPr lang="en-US" altLang="zh-CN"/>
              <a:t> </a:t>
            </a:r>
            <a:r>
              <a:rPr lang="zh-CN" altLang="en-US"/>
              <a:t>vibration, the molecule will emit infrared radiation back into the atmosphere.</a:t>
            </a:r>
            <a:r>
              <a:rPr lang="en-US" altLang="zh-CN"/>
              <a:t> </a:t>
            </a:r>
            <a:endParaRPr lang="zh-CN" altLang="en-US"/>
          </a:p>
          <a:p>
            <a:r>
              <a:rPr lang="zh-CN" altLang="en-US"/>
              <a:t>Some of this radiation will be directed towards the Earth</a:t>
            </a:r>
            <a:r>
              <a:rPr lang="en-US" altLang="zh-CN"/>
              <a:t>’</a:t>
            </a:r>
            <a:r>
              <a:rPr lang="zh-CN" altLang="en-US"/>
              <a:t>s surface, which will</a:t>
            </a:r>
            <a:r>
              <a:rPr lang="en-US" altLang="zh-CN"/>
              <a:t> </a:t>
            </a:r>
            <a:r>
              <a:rPr lang="zh-CN" altLang="en-US"/>
              <a:t>increase the global temperature.</a:t>
            </a: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a:bodyPr>
          <a:p>
            <a:r>
              <a:rPr lang="zh-CN" altLang="en-US"/>
              <a:t>Other greenhouse gases include </a:t>
            </a:r>
            <a:r>
              <a:rPr lang="zh-CN" altLang="en-US" b="1">
                <a:solidFill>
                  <a:srgbClr val="FF0000"/>
                </a:solidFill>
              </a:rPr>
              <a:t>methane</a:t>
            </a:r>
            <a:r>
              <a:rPr lang="zh-CN" altLang="en-US"/>
              <a:t>, nitrous oxide, water vapour and</a:t>
            </a:r>
            <a:r>
              <a:rPr lang="en-US" altLang="zh-CN"/>
              <a:t> fl</a:t>
            </a:r>
            <a:r>
              <a:rPr lang="zh-CN" altLang="en-US"/>
              <a:t>uorinated substances such as hydro</a:t>
            </a:r>
            <a:r>
              <a:rPr lang="en-US" altLang="zh-CN"/>
              <a:t>fl</a:t>
            </a:r>
            <a:r>
              <a:rPr lang="zh-CN" altLang="en-US"/>
              <a:t>uorocarbons.</a:t>
            </a:r>
            <a:endParaRPr lang="zh-CN" altLang="en-US"/>
          </a:p>
          <a:p>
            <a:r>
              <a:rPr lang="zh-CN" altLang="en-US"/>
              <a:t>As a result of the greenhouse e</a:t>
            </a:r>
            <a:r>
              <a:rPr lang="en-US" altLang="zh-CN"/>
              <a:t>ff</a:t>
            </a:r>
            <a:r>
              <a:rPr lang="zh-CN" altLang="en-US"/>
              <a:t>ect, average temperatures around the world are</a:t>
            </a:r>
            <a:r>
              <a:rPr lang="en-US" altLang="zh-CN"/>
              <a:t> </a:t>
            </a:r>
            <a:r>
              <a:rPr lang="zh-CN" altLang="en-US"/>
              <a:t>increasing, which is known as </a:t>
            </a:r>
            <a:r>
              <a:rPr lang="zh-CN" altLang="en-US" b="1">
                <a:solidFill>
                  <a:srgbClr val="FF0000"/>
                </a:solidFill>
              </a:rPr>
              <a:t>global warming</a:t>
            </a:r>
            <a:r>
              <a:rPr lang="zh-CN" altLang="en-US"/>
              <a:t>. </a:t>
            </a:r>
            <a:endParaRPr lang="zh-CN" altLang="en-US"/>
          </a:p>
          <a:p>
            <a:r>
              <a:rPr lang="zh-CN" altLang="en-US"/>
              <a:t>There is widespread agreement</a:t>
            </a:r>
            <a:r>
              <a:rPr lang="en-US" altLang="zh-CN"/>
              <a:t> </a:t>
            </a:r>
            <a:r>
              <a:rPr lang="zh-CN" altLang="en-US"/>
              <a:t>in the scienti</a:t>
            </a:r>
            <a:r>
              <a:rPr lang="en-US" altLang="zh-CN"/>
              <a:t>fi</a:t>
            </a:r>
            <a:r>
              <a:rPr lang="zh-CN" altLang="en-US"/>
              <a:t>c community that the main cause of global warming is the increase</a:t>
            </a:r>
            <a:r>
              <a:rPr lang="en-US" altLang="zh-CN"/>
              <a:t> </a:t>
            </a:r>
            <a:r>
              <a:rPr lang="zh-CN" altLang="en-US"/>
              <a:t>in the levels of greenhouse gases: in particular, carbon dioxide, and to a</a:t>
            </a:r>
            <a:r>
              <a:rPr lang="en-US" altLang="zh-CN"/>
              <a:t> </a:t>
            </a:r>
            <a:r>
              <a:rPr lang="zh-CN" altLang="en-US"/>
              <a:t>lesser extent, methane.</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p:nvPr/>
        </p:nvGrpSpPr>
        <p:grpSpPr bwMode="auto">
          <a:xfrm>
            <a:off x="557213" y="1874838"/>
            <a:ext cx="5497512" cy="4360862"/>
            <a:chOff x="351" y="1181"/>
            <a:chExt cx="3463" cy="2747"/>
          </a:xfrm>
        </p:grpSpPr>
        <p:sp>
          <p:nvSpPr>
            <p:cNvPr id="22531" name="Line 3"/>
            <p:cNvSpPr>
              <a:spLocks noChangeShapeType="1"/>
            </p:cNvSpPr>
            <p:nvPr/>
          </p:nvSpPr>
          <p:spPr bwMode="auto">
            <a:xfrm flipV="1">
              <a:off x="723" y="1181"/>
              <a:ext cx="0" cy="226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2" name="Line 4"/>
            <p:cNvSpPr>
              <a:spLocks noChangeShapeType="1"/>
            </p:cNvSpPr>
            <p:nvPr/>
          </p:nvSpPr>
          <p:spPr bwMode="auto">
            <a:xfrm>
              <a:off x="714" y="3445"/>
              <a:ext cx="301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3" name="Text Box 5"/>
            <p:cNvSpPr txBox="1">
              <a:spLocks noChangeArrowheads="1"/>
            </p:cNvSpPr>
            <p:nvPr/>
          </p:nvSpPr>
          <p:spPr bwMode="auto">
            <a:xfrm rot="-5400000">
              <a:off x="-43" y="2255"/>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Energy / kJ</a:t>
              </a:r>
              <a:endParaRPr lang="en-GB">
                <a:latin typeface="Arial" panose="020B0604020202020204" pitchFamily="34" charset="0"/>
              </a:endParaRPr>
            </a:p>
          </p:txBody>
        </p:sp>
        <p:sp>
          <p:nvSpPr>
            <p:cNvPr id="22534" name="Text Box 6"/>
            <p:cNvSpPr txBox="1">
              <a:spLocks noChangeArrowheads="1"/>
            </p:cNvSpPr>
            <p:nvPr/>
          </p:nvSpPr>
          <p:spPr bwMode="auto">
            <a:xfrm>
              <a:off x="1979" y="3640"/>
              <a:ext cx="18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Progress of reaction</a:t>
              </a:r>
              <a:endParaRPr lang="en-GB">
                <a:latin typeface="Arial" panose="020B0604020202020204" pitchFamily="34" charset="0"/>
              </a:endParaRPr>
            </a:p>
          </p:txBody>
        </p:sp>
        <p:sp>
          <p:nvSpPr>
            <p:cNvPr id="22535" name="Line 7"/>
            <p:cNvSpPr>
              <a:spLocks noChangeShapeType="1"/>
            </p:cNvSpPr>
            <p:nvPr/>
          </p:nvSpPr>
          <p:spPr bwMode="auto">
            <a:xfrm>
              <a:off x="987" y="1744"/>
              <a:ext cx="899"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6" name="Line 8"/>
            <p:cNvSpPr>
              <a:spLocks noChangeShapeType="1"/>
            </p:cNvSpPr>
            <p:nvPr/>
          </p:nvSpPr>
          <p:spPr bwMode="auto">
            <a:xfrm>
              <a:off x="1777" y="2900"/>
              <a:ext cx="113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7" name="Line 9"/>
            <p:cNvSpPr>
              <a:spLocks noChangeShapeType="1"/>
            </p:cNvSpPr>
            <p:nvPr/>
          </p:nvSpPr>
          <p:spPr bwMode="auto">
            <a:xfrm>
              <a:off x="1786" y="1745"/>
              <a:ext cx="0" cy="1155"/>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38" name="Text Box 10"/>
            <p:cNvSpPr txBox="1">
              <a:spLocks noChangeArrowheads="1"/>
            </p:cNvSpPr>
            <p:nvPr/>
          </p:nvSpPr>
          <p:spPr bwMode="auto">
            <a:xfrm>
              <a:off x="892" y="1457"/>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reactants</a:t>
              </a:r>
              <a:endParaRPr lang="en-GB">
                <a:latin typeface="Arial" panose="020B0604020202020204" pitchFamily="34" charset="0"/>
              </a:endParaRPr>
            </a:p>
          </p:txBody>
        </p:sp>
        <p:sp>
          <p:nvSpPr>
            <p:cNvPr id="22539" name="Text Box 11"/>
            <p:cNvSpPr txBox="1">
              <a:spLocks noChangeArrowheads="1"/>
            </p:cNvSpPr>
            <p:nvPr/>
          </p:nvSpPr>
          <p:spPr bwMode="auto">
            <a:xfrm>
              <a:off x="1834" y="2921"/>
              <a:ext cx="8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products</a:t>
              </a:r>
              <a:endParaRPr lang="en-GB">
                <a:latin typeface="Arial" panose="020B0604020202020204" pitchFamily="34" charset="0"/>
              </a:endParaRPr>
            </a:p>
          </p:txBody>
        </p:sp>
        <p:sp>
          <p:nvSpPr>
            <p:cNvPr id="22540" name="Rectangle 12"/>
            <p:cNvSpPr>
              <a:spLocks noChangeArrowheads="1"/>
            </p:cNvSpPr>
            <p:nvPr/>
          </p:nvSpPr>
          <p:spPr bwMode="auto">
            <a:xfrm>
              <a:off x="1856" y="2154"/>
              <a:ext cx="13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800">
                  <a:latin typeface="Arial" panose="020B0604020202020204" pitchFamily="34" charset="0"/>
                  <a:sym typeface="Symbol" panose="05050102010706020507" charset="0"/>
                </a:rPr>
                <a:t>H=negative</a:t>
              </a:r>
              <a:endParaRPr lang="en-GB" sz="2800">
                <a:latin typeface="Arial" panose="020B0604020202020204" pitchFamily="34" charset="0"/>
                <a:sym typeface="Symbol" panose="05050102010706020507" charset="0"/>
              </a:endParaRPr>
            </a:p>
          </p:txBody>
        </p:sp>
      </p:grpSp>
      <p:sp>
        <p:nvSpPr>
          <p:cNvPr id="22541" name="Text Box 13"/>
          <p:cNvSpPr txBox="1">
            <a:spLocks noChangeArrowheads="1"/>
          </p:cNvSpPr>
          <p:nvPr/>
        </p:nvSpPr>
        <p:spPr bwMode="auto">
          <a:xfrm>
            <a:off x="341313" y="366713"/>
            <a:ext cx="5461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3200" u="sng">
                <a:solidFill>
                  <a:srgbClr val="0000FF"/>
                </a:solidFill>
                <a:latin typeface="Arial" panose="020B0604020202020204" pitchFamily="34" charset="0"/>
              </a:rPr>
              <a:t>Energy Level Diagram for an </a:t>
            </a:r>
            <a:endParaRPr lang="en-GB" sz="3200" u="sng">
              <a:solidFill>
                <a:srgbClr val="0000FF"/>
              </a:solidFill>
              <a:latin typeface="Arial" panose="020B0604020202020204" pitchFamily="34" charset="0"/>
            </a:endParaRPr>
          </a:p>
          <a:p>
            <a:r>
              <a:rPr lang="en-GB" sz="3200" u="sng">
                <a:solidFill>
                  <a:srgbClr val="0000FF"/>
                </a:solidFill>
                <a:latin typeface="Arial" panose="020B0604020202020204" pitchFamily="34" charset="0"/>
              </a:rPr>
              <a:t>Exothermic Reaction 2.</a:t>
            </a:r>
            <a:endParaRPr lang="en-GB" sz="3200" u="sng">
              <a:solidFill>
                <a:srgbClr val="0000FF"/>
              </a:solidFill>
              <a:latin typeface="Arial" panose="020B0604020202020204" pitchFamily="34" charset="0"/>
            </a:endParaRPr>
          </a:p>
        </p:txBody>
      </p:sp>
      <p:grpSp>
        <p:nvGrpSpPr>
          <p:cNvPr id="22542" name="Group 14"/>
          <p:cNvGrpSpPr/>
          <p:nvPr/>
        </p:nvGrpSpPr>
        <p:grpSpPr bwMode="auto">
          <a:xfrm>
            <a:off x="4092575" y="1517650"/>
            <a:ext cx="3990975" cy="1757363"/>
            <a:chOff x="2161" y="938"/>
            <a:chExt cx="2514" cy="1107"/>
          </a:xfrm>
        </p:grpSpPr>
        <p:sp>
          <p:nvSpPr>
            <p:cNvPr id="22543" name="Line 15"/>
            <p:cNvSpPr>
              <a:spLocks noChangeShapeType="1"/>
            </p:cNvSpPr>
            <p:nvPr/>
          </p:nvSpPr>
          <p:spPr bwMode="auto">
            <a:xfrm flipH="1">
              <a:off x="2161" y="1135"/>
              <a:ext cx="1293" cy="91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44" name="Text Box 16"/>
            <p:cNvSpPr txBox="1">
              <a:spLocks noChangeArrowheads="1"/>
            </p:cNvSpPr>
            <p:nvPr/>
          </p:nvSpPr>
          <p:spPr bwMode="auto">
            <a:xfrm>
              <a:off x="3442" y="938"/>
              <a:ext cx="1233" cy="793"/>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800">
                  <a:solidFill>
                    <a:schemeClr val="accent2"/>
                  </a:solidFill>
                  <a:latin typeface="Arial" panose="020B0604020202020204" pitchFamily="34" charset="0"/>
                  <a:sym typeface="Symbol" panose="05050102010706020507" charset="0"/>
                </a:rPr>
                <a:t>H</a:t>
              </a:r>
              <a:r>
                <a:rPr lang="en-GB">
                  <a:solidFill>
                    <a:schemeClr val="accent2"/>
                  </a:solidFill>
                  <a:latin typeface="Arial" panose="020B0604020202020204" pitchFamily="34" charset="0"/>
                </a:rPr>
                <a:t> is how</a:t>
              </a:r>
              <a:endParaRPr lang="en-GB">
                <a:solidFill>
                  <a:schemeClr val="accent2"/>
                </a:solidFill>
                <a:latin typeface="Arial" panose="020B0604020202020204" pitchFamily="34" charset="0"/>
              </a:endParaRPr>
            </a:p>
            <a:p>
              <a:r>
                <a:rPr lang="en-GB">
                  <a:solidFill>
                    <a:schemeClr val="accent2"/>
                  </a:solidFill>
                  <a:latin typeface="Arial" panose="020B0604020202020204" pitchFamily="34" charset="0"/>
                </a:rPr>
                <a:t>much energy</a:t>
              </a:r>
              <a:endParaRPr lang="en-GB">
                <a:solidFill>
                  <a:schemeClr val="accent2"/>
                </a:solidFill>
                <a:latin typeface="Arial" panose="020B0604020202020204" pitchFamily="34" charset="0"/>
              </a:endParaRPr>
            </a:p>
            <a:p>
              <a:r>
                <a:rPr lang="en-GB">
                  <a:solidFill>
                    <a:schemeClr val="accent2"/>
                  </a:solidFill>
                  <a:latin typeface="Arial" panose="020B0604020202020204" pitchFamily="34" charset="0"/>
                </a:rPr>
                <a:t>is given out</a:t>
              </a:r>
              <a:endParaRPr lang="en-GB">
                <a:solidFill>
                  <a:schemeClr val="accent2"/>
                </a:solidFill>
                <a:latin typeface="Arial" panose="020B0604020202020204" pitchFamily="34" charset="0"/>
              </a:endParaRPr>
            </a:p>
          </p:txBody>
        </p:sp>
      </p:grpSp>
      <p:grpSp>
        <p:nvGrpSpPr>
          <p:cNvPr id="22545" name="Group 17"/>
          <p:cNvGrpSpPr/>
          <p:nvPr/>
        </p:nvGrpSpPr>
        <p:grpSpPr bwMode="auto">
          <a:xfrm>
            <a:off x="5078413" y="3200400"/>
            <a:ext cx="3632200" cy="1989138"/>
            <a:chOff x="3363" y="1953"/>
            <a:chExt cx="2288" cy="1253"/>
          </a:xfrm>
        </p:grpSpPr>
        <p:sp>
          <p:nvSpPr>
            <p:cNvPr id="22546" name="Line 18"/>
            <p:cNvSpPr>
              <a:spLocks noChangeShapeType="1"/>
            </p:cNvSpPr>
            <p:nvPr/>
          </p:nvSpPr>
          <p:spPr bwMode="auto">
            <a:xfrm flipH="1" flipV="1">
              <a:off x="3363" y="2391"/>
              <a:ext cx="601" cy="12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547" name="Text Box 19"/>
            <p:cNvSpPr txBox="1">
              <a:spLocks noChangeArrowheads="1"/>
            </p:cNvSpPr>
            <p:nvPr/>
          </p:nvSpPr>
          <p:spPr bwMode="auto">
            <a:xfrm>
              <a:off x="3955" y="1953"/>
              <a:ext cx="1696" cy="1253"/>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sz="2800">
                  <a:solidFill>
                    <a:schemeClr val="accent2"/>
                  </a:solidFill>
                  <a:latin typeface="Arial" panose="020B0604020202020204" pitchFamily="34" charset="0"/>
                  <a:sym typeface="Symbol" panose="05050102010706020507" charset="0"/>
                </a:rPr>
                <a:t>H</a:t>
              </a:r>
              <a:r>
                <a:rPr lang="en-GB">
                  <a:solidFill>
                    <a:schemeClr val="accent2"/>
                  </a:solidFill>
                  <a:latin typeface="Arial" panose="020B0604020202020204" pitchFamily="34" charset="0"/>
                </a:rPr>
                <a:t> is negative</a:t>
              </a:r>
              <a:endParaRPr lang="en-GB">
                <a:solidFill>
                  <a:schemeClr val="accent2"/>
                </a:solidFill>
                <a:latin typeface="Arial" panose="020B0604020202020204" pitchFamily="34" charset="0"/>
              </a:endParaRPr>
            </a:p>
            <a:p>
              <a:r>
                <a:rPr lang="en-GB">
                  <a:solidFill>
                    <a:schemeClr val="accent2"/>
                  </a:solidFill>
                  <a:latin typeface="Arial" panose="020B0604020202020204" pitchFamily="34" charset="0"/>
                </a:rPr>
                <a:t>because the products have less energy than the reactants.</a:t>
              </a:r>
              <a:endParaRPr lang="en-GB">
                <a:solidFill>
                  <a:schemeClr val="accent2"/>
                </a:solidFill>
                <a:latin typeface="Arial" panose="020B0604020202020204" pitchFamily="34" charset="0"/>
              </a:endParaRPr>
            </a:p>
          </p:txBody>
        </p:sp>
      </p:grpSp>
      <p:sp>
        <p:nvSpPr>
          <p:cNvPr id="22548" name="Text Box 20"/>
          <p:cNvSpPr txBox="1">
            <a:spLocks noChangeArrowheads="1"/>
          </p:cNvSpPr>
          <p:nvPr/>
        </p:nvSpPr>
        <p:spPr bwMode="auto">
          <a:xfrm>
            <a:off x="341312" y="366713"/>
            <a:ext cx="7443787" cy="10668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200" dirty="0">
                <a:solidFill>
                  <a:schemeClr val="bg1"/>
                </a:solidFill>
                <a:latin typeface="Arial" panose="020B0604020202020204" pitchFamily="34" charset="0"/>
              </a:rPr>
              <a:t>Energy Level Diagram for an </a:t>
            </a:r>
            <a:endParaRPr lang="en-GB" sz="3200" dirty="0">
              <a:solidFill>
                <a:schemeClr val="bg1"/>
              </a:solidFill>
              <a:latin typeface="Arial" panose="020B0604020202020204" pitchFamily="34" charset="0"/>
            </a:endParaRPr>
          </a:p>
          <a:p>
            <a:pPr algn="ctr"/>
            <a:r>
              <a:rPr lang="en-GB" sz="3200" dirty="0">
                <a:solidFill>
                  <a:schemeClr val="bg1"/>
                </a:solidFill>
                <a:latin typeface="Arial" panose="020B0604020202020204" pitchFamily="34" charset="0"/>
              </a:rPr>
              <a:t>Exothermic Reaction</a:t>
            </a:r>
            <a:endParaRPr lang="en-GB" sz="3200" dirty="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dissolve">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542"/>
                                        </p:tgtEl>
                                        <p:attrNameLst>
                                          <p:attrName>style.visibility</p:attrName>
                                        </p:attrNameLst>
                                      </p:cBhvr>
                                      <p:to>
                                        <p:strVal val="visible"/>
                                      </p:to>
                                    </p:set>
                                    <p:animEffect transition="in" filter="dissolve">
                                      <p:cBhvr>
                                        <p:cTn id="12" dur="500"/>
                                        <p:tgtEl>
                                          <p:spTgt spid="225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545"/>
                                        </p:tgtEl>
                                        <p:attrNameLst>
                                          <p:attrName>style.visibility</p:attrName>
                                        </p:attrNameLst>
                                      </p:cBhvr>
                                      <p:to>
                                        <p:strVal val="visible"/>
                                      </p:to>
                                    </p:set>
                                    <p:animEffect transition="in" filter="dissolve">
                                      <p:cBhvr>
                                        <p:cTn id="17" dur="5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1265555" y="184785"/>
            <a:ext cx="6156960" cy="3070860"/>
          </a:xfrm>
          <a:prstGeom prst="rect">
            <a:avLst/>
          </a:prstGeom>
          <a:noFill/>
          <a:ln w="9525">
            <a:noFill/>
          </a:ln>
        </p:spPr>
      </p:pic>
      <p:pic>
        <p:nvPicPr>
          <p:cNvPr id="103" name="图片 102"/>
          <p:cNvPicPr/>
          <p:nvPr>
            <p:custDataLst>
              <p:tags r:id="rId2"/>
            </p:custDataLst>
          </p:nvPr>
        </p:nvPicPr>
        <p:blipFill>
          <a:blip r:embed="rId3"/>
          <a:stretch>
            <a:fillRect/>
          </a:stretch>
        </p:blipFill>
        <p:spPr>
          <a:xfrm>
            <a:off x="1265555" y="3253105"/>
            <a:ext cx="6156325" cy="3289300"/>
          </a:xfrm>
          <a:prstGeom prst="rect">
            <a:avLst/>
          </a:prstGeom>
          <a:noFill/>
          <a:ln w="9525">
            <a:noFill/>
          </a:ln>
        </p:spPr>
      </p:pic>
      <p:sp>
        <p:nvSpPr>
          <p:cNvPr id="4" name="文本框 3"/>
          <p:cNvSpPr txBox="1"/>
          <p:nvPr/>
        </p:nvSpPr>
        <p:spPr>
          <a:xfrm>
            <a:off x="459105" y="2676525"/>
            <a:ext cx="3048000" cy="368300"/>
          </a:xfrm>
          <a:prstGeom prst="rect">
            <a:avLst/>
          </a:prstGeom>
          <a:noFill/>
        </p:spPr>
        <p:txBody>
          <a:bodyPr wrap="square" rtlCol="0">
            <a:spAutoFit/>
          </a:bodyPr>
          <a:p>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98475" y="222885"/>
            <a:ext cx="7556500" cy="702945"/>
          </a:xfrm>
        </p:spPr>
        <p:txBody>
          <a:bodyPr/>
          <a:p>
            <a:r>
              <a:rPr lang="en-US" altLang="zh-CN"/>
              <a:t>Specific energy</a:t>
            </a:r>
            <a:endParaRPr lang="en-US" altLang="zh-CN"/>
          </a:p>
        </p:txBody>
      </p:sp>
      <p:sp>
        <p:nvSpPr>
          <p:cNvPr id="3" name="内容占位符 2"/>
          <p:cNvSpPr>
            <a:spLocks noGrp="1"/>
          </p:cNvSpPr>
          <p:nvPr>
            <p:ph idx="1"/>
          </p:nvPr>
        </p:nvSpPr>
        <p:spPr>
          <a:xfrm>
            <a:off x="209550" y="940435"/>
            <a:ext cx="7992745" cy="5696585"/>
          </a:xfrm>
        </p:spPr>
        <p:txBody>
          <a:bodyPr>
            <a:normAutofit fontScale="70000"/>
          </a:bodyPr>
          <a:p>
            <a:r>
              <a:rPr lang="zh-CN" altLang="en-US"/>
              <a:t>Many di</a:t>
            </a:r>
            <a:r>
              <a:rPr lang="en-US" altLang="zh-CN"/>
              <a:t>ff</a:t>
            </a:r>
            <a:r>
              <a:rPr lang="zh-CN" altLang="en-US"/>
              <a:t>erent sources of fuels are used in everyday life. The choice of fuels</a:t>
            </a:r>
            <a:r>
              <a:rPr lang="en-US" altLang="zh-CN"/>
              <a:t> </a:t>
            </a:r>
            <a:r>
              <a:rPr lang="zh-CN" altLang="en-US"/>
              <a:t>depends on the economic development of nations and the natural resources</a:t>
            </a:r>
            <a:r>
              <a:rPr lang="en-US" altLang="zh-CN"/>
              <a:t> </a:t>
            </a:r>
            <a:r>
              <a:rPr lang="zh-CN" altLang="en-US"/>
              <a:t>available. </a:t>
            </a:r>
            <a:endParaRPr lang="zh-CN" altLang="en-US"/>
          </a:p>
          <a:p>
            <a:r>
              <a:rPr lang="zh-CN" altLang="en-US"/>
              <a:t>Each fuel has a di</a:t>
            </a:r>
            <a:r>
              <a:rPr lang="en-US" altLang="zh-CN"/>
              <a:t>ff</a:t>
            </a:r>
            <a:r>
              <a:rPr lang="zh-CN" altLang="en-US"/>
              <a:t>erent </a:t>
            </a:r>
            <a:r>
              <a:rPr lang="zh-CN" altLang="en-US" b="1">
                <a:solidFill>
                  <a:srgbClr val="FF0000"/>
                </a:solidFill>
              </a:rPr>
              <a:t>speci</a:t>
            </a:r>
            <a:r>
              <a:rPr lang="en-US" altLang="zh-CN" b="1">
                <a:solidFill>
                  <a:srgbClr val="FF0000"/>
                </a:solidFill>
              </a:rPr>
              <a:t>fi</a:t>
            </a:r>
            <a:r>
              <a:rPr lang="zh-CN" altLang="en-US" b="1">
                <a:solidFill>
                  <a:srgbClr val="FF0000"/>
                </a:solidFill>
              </a:rPr>
              <a:t>c energy</a:t>
            </a:r>
            <a:r>
              <a:rPr lang="zh-CN" altLang="en-US"/>
              <a:t>: </a:t>
            </a:r>
            <a:r>
              <a:rPr lang="en-US" altLang="zh-CN"/>
              <a:t> </a:t>
            </a:r>
            <a:r>
              <a:rPr lang="zh-CN" altLang="en-US" b="1">
                <a:solidFill>
                  <a:srgbClr val="FF0000"/>
                </a:solidFill>
              </a:rPr>
              <a:t>the amount of heat energy</a:t>
            </a:r>
            <a:r>
              <a:rPr lang="en-US" altLang="zh-CN" b="1">
                <a:solidFill>
                  <a:srgbClr val="FF0000"/>
                </a:solidFill>
              </a:rPr>
              <a:t> </a:t>
            </a:r>
            <a:r>
              <a:rPr lang="zh-CN" altLang="en-US" b="1">
                <a:solidFill>
                  <a:srgbClr val="FF0000"/>
                </a:solidFill>
              </a:rPr>
              <a:t>released per mass of the fuel</a:t>
            </a:r>
            <a:r>
              <a:rPr lang="zh-CN" altLang="en-US"/>
              <a:t>. </a:t>
            </a:r>
            <a:endParaRPr lang="zh-CN" altLang="en-US"/>
          </a:p>
          <a:p>
            <a:endParaRPr lang="zh-CN" altLang="en-US"/>
          </a:p>
          <a:p>
            <a:r>
              <a:rPr lang="zh-CN" altLang="en-US"/>
              <a:t>Wood, a traditional means of generating energy for</a:t>
            </a:r>
            <a:r>
              <a:rPr lang="en-US" altLang="zh-CN"/>
              <a:t> </a:t>
            </a:r>
            <a:r>
              <a:rPr lang="zh-CN" altLang="en-US"/>
              <a:t>cooking and heating, has the lowest speci</a:t>
            </a:r>
            <a:r>
              <a:rPr lang="en-US" altLang="zh-CN"/>
              <a:t>fi</a:t>
            </a:r>
            <a:r>
              <a:rPr lang="zh-CN" altLang="en-US"/>
              <a:t>c energy of all comm</a:t>
            </a:r>
            <a:r>
              <a:rPr lang="en-US" altLang="zh-CN"/>
              <a:t>on fuels.</a:t>
            </a:r>
            <a:endParaRPr lang="en-US" altLang="zh-CN"/>
          </a:p>
          <a:p>
            <a:r>
              <a:rPr lang="en-US" altLang="zh-CN"/>
              <a:t>Common fuels vary in composition. The chain length of hydrocarbons present in these fuels also varies. </a:t>
            </a:r>
            <a:endParaRPr lang="en-US" altLang="zh-CN"/>
          </a:p>
          <a:p>
            <a:r>
              <a:rPr lang="en-US" altLang="zh-CN"/>
              <a:t>In general, </a:t>
            </a:r>
            <a:r>
              <a:rPr lang="en-US" altLang="zh-CN" b="1">
                <a:solidFill>
                  <a:srgbClr val="FF0000"/>
                </a:solidFill>
              </a:rPr>
              <a:t>the longer the hydrocarbon chain, the greater the tendency of the fuel to undergo incomplete combustion</a:t>
            </a:r>
            <a:r>
              <a:rPr lang="en-US" altLang="zh-CN"/>
              <a:t>. </a:t>
            </a:r>
            <a:endParaRPr lang="en-US" altLang="zh-CN"/>
          </a:p>
          <a:p>
            <a:r>
              <a:rPr lang="en-US" altLang="zh-CN"/>
              <a:t>As discussed, incomplete combustion results in the release of poisonous carbon monoxide and/or elemental carbon (soot). But it also produces a </a:t>
            </a:r>
            <a:r>
              <a:rPr lang="en-US" altLang="zh-CN" b="1">
                <a:solidFill>
                  <a:srgbClr val="FF0000"/>
                </a:solidFill>
              </a:rPr>
              <a:t>smaller amount of heat energy per unit mass of the fuel</a:t>
            </a:r>
            <a:r>
              <a:rPr lang="en-US" altLang="zh-CN"/>
              <a:t> when compared to the complete combustion of the same hydrocarbon. </a:t>
            </a:r>
            <a:endParaRPr lang="en-US" altLang="zh-CN"/>
          </a:p>
          <a:p>
            <a:r>
              <a:rPr lang="en-US" altLang="zh-CN"/>
              <a:t>Larger hydrocarbons have a reduced volatility due to stronger London (dispersion) forces (LDFs). This affects the way the hydrocarbon molecules interact with the oxygen molecules and the type of combustion that occurs.</a:t>
            </a:r>
            <a:endParaRPr lang="en-US" altLang="zh-CN"/>
          </a:p>
        </p:txBody>
      </p:sp>
      <p:pic>
        <p:nvPicPr>
          <p:cNvPr id="4" name="图片 3"/>
          <p:cNvPicPr>
            <a:picLocks noChangeAspect="1"/>
          </p:cNvPicPr>
          <p:nvPr/>
        </p:nvPicPr>
        <p:blipFill>
          <a:blip r:embed="rId1"/>
          <a:stretch>
            <a:fillRect/>
          </a:stretch>
        </p:blipFill>
        <p:spPr>
          <a:xfrm>
            <a:off x="1795780" y="1948815"/>
            <a:ext cx="4373245" cy="73279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04190" y="819150"/>
            <a:ext cx="7556500" cy="260985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Biofuels</a:t>
            </a:r>
            <a:endParaRPr lang="en-US" altLang="zh-CN"/>
          </a:p>
        </p:txBody>
      </p:sp>
      <p:sp>
        <p:nvSpPr>
          <p:cNvPr id="3" name="内容占位符 2"/>
          <p:cNvSpPr>
            <a:spLocks noGrp="1"/>
          </p:cNvSpPr>
          <p:nvPr>
            <p:ph idx="1"/>
          </p:nvPr>
        </p:nvSpPr>
        <p:spPr>
          <a:xfrm>
            <a:off x="498475" y="1243965"/>
            <a:ext cx="7556500" cy="5483860"/>
          </a:xfrm>
        </p:spPr>
        <p:txBody>
          <a:bodyPr>
            <a:normAutofit fontScale="85000" lnSpcReduction="10000"/>
          </a:bodyPr>
          <a:p>
            <a:r>
              <a:rPr lang="zh-CN" altLang="en-US" b="1">
                <a:solidFill>
                  <a:srgbClr val="FF0000"/>
                </a:solidFill>
              </a:rPr>
              <a:t>Biofuels</a:t>
            </a:r>
            <a:r>
              <a:rPr lang="zh-CN" altLang="en-US"/>
              <a:t> are </a:t>
            </a:r>
            <a:r>
              <a:rPr lang="zh-CN" altLang="en-US" b="1">
                <a:solidFill>
                  <a:srgbClr val="FF0000"/>
                </a:solidFill>
              </a:rPr>
              <a:t>renewable resources</a:t>
            </a:r>
            <a:r>
              <a:rPr lang="zh-CN" altLang="en-US"/>
              <a:t>, produced from organic compounds, which</a:t>
            </a:r>
            <a:r>
              <a:rPr lang="en-US" altLang="zh-CN"/>
              <a:t> </a:t>
            </a:r>
            <a:r>
              <a:rPr lang="zh-CN" altLang="en-US"/>
              <a:t>in turn are generated from carbon dioxide during biological processes. </a:t>
            </a:r>
            <a:endParaRPr lang="zh-CN" altLang="en-US"/>
          </a:p>
          <a:p>
            <a:r>
              <a:rPr lang="zh-CN" altLang="en-US"/>
              <a:t>The</a:t>
            </a:r>
            <a:r>
              <a:rPr lang="en-US" altLang="zh-CN"/>
              <a:t> </a:t>
            </a:r>
            <a:r>
              <a:rPr lang="zh-CN" altLang="en-US"/>
              <a:t>production of organic compounds from carbon dioxide is known as </a:t>
            </a:r>
            <a:r>
              <a:rPr lang="zh-CN" altLang="en-US" b="1">
                <a:solidFill>
                  <a:srgbClr val="FF0000"/>
                </a:solidFill>
              </a:rPr>
              <a:t>biological</a:t>
            </a:r>
            <a:r>
              <a:rPr lang="en-US" altLang="zh-CN" b="1">
                <a:solidFill>
                  <a:srgbClr val="FF0000"/>
                </a:solidFill>
              </a:rPr>
              <a:t> </a:t>
            </a:r>
            <a:r>
              <a:rPr lang="zh-CN" altLang="en-US" b="1">
                <a:solidFill>
                  <a:srgbClr val="FF0000"/>
                </a:solidFill>
              </a:rPr>
              <a:t>carbon </a:t>
            </a:r>
            <a:r>
              <a:rPr lang="en-US" altLang="zh-CN" b="1">
                <a:solidFill>
                  <a:srgbClr val="FF0000"/>
                </a:solidFill>
              </a:rPr>
              <a:t>fi</a:t>
            </a:r>
            <a:r>
              <a:rPr lang="zh-CN" altLang="en-US" b="1">
                <a:solidFill>
                  <a:srgbClr val="FF0000"/>
                </a:solidFill>
              </a:rPr>
              <a:t>xation</a:t>
            </a:r>
            <a:r>
              <a:rPr lang="zh-CN" altLang="en-US"/>
              <a:t>. </a:t>
            </a:r>
            <a:endParaRPr lang="zh-CN" altLang="en-US"/>
          </a:p>
          <a:p>
            <a:r>
              <a:rPr lang="zh-CN" altLang="en-US"/>
              <a:t>For example, green plants use </a:t>
            </a:r>
            <a:r>
              <a:rPr lang="zh-CN" altLang="en-US" b="1">
                <a:solidFill>
                  <a:srgbClr val="FF0000"/>
                </a:solidFill>
              </a:rPr>
              <a:t>photosynthesis</a:t>
            </a:r>
            <a:r>
              <a:rPr lang="zh-CN" altLang="en-US"/>
              <a:t> to absorb</a:t>
            </a:r>
            <a:r>
              <a:rPr lang="en-US" altLang="zh-CN"/>
              <a:t> </a:t>
            </a:r>
            <a:r>
              <a:rPr lang="zh-CN" altLang="en-US"/>
              <a:t>carbon dioxide from the atmosphere and transform it into glucose, which can be</a:t>
            </a:r>
            <a:r>
              <a:rPr lang="en-US" altLang="zh-CN"/>
              <a:t> </a:t>
            </a:r>
            <a:r>
              <a:rPr lang="zh-CN" altLang="en-US"/>
              <a:t>converted into </a:t>
            </a:r>
            <a:r>
              <a:rPr lang="zh-CN" altLang="en-US" b="1">
                <a:solidFill>
                  <a:srgbClr val="FF0000"/>
                </a:solidFill>
              </a:rPr>
              <a:t>ethanol</a:t>
            </a:r>
            <a:r>
              <a:rPr lang="zh-CN" altLang="en-US"/>
              <a:t>, a biofuel, by </a:t>
            </a:r>
            <a:r>
              <a:rPr lang="zh-CN" altLang="en-US" b="1">
                <a:solidFill>
                  <a:srgbClr val="FF0000"/>
                </a:solidFill>
              </a:rPr>
              <a:t>fermentation</a:t>
            </a:r>
            <a:r>
              <a:rPr lang="zh-CN" altLang="en-US"/>
              <a:t>.</a:t>
            </a:r>
            <a:endParaRPr lang="zh-CN" altLang="en-US"/>
          </a:p>
          <a:p>
            <a:r>
              <a:rPr lang="zh-CN" altLang="en-US"/>
              <a:t>In the process of photosynthesis, radiant energy in the form of sunlight is</a:t>
            </a:r>
            <a:r>
              <a:rPr lang="en-US" altLang="zh-CN"/>
              <a:t> </a:t>
            </a:r>
            <a:r>
              <a:rPr lang="zh-CN" altLang="en-US"/>
              <a:t>converted by plants into chemical energy. Plants contain chlorophyll molecules,</a:t>
            </a:r>
            <a:r>
              <a:rPr lang="en-US" altLang="zh-CN"/>
              <a:t> </a:t>
            </a:r>
            <a:r>
              <a:rPr lang="zh-CN" altLang="en-US"/>
              <a:t>which are capable of absorbing light energy. This light energy is used for</a:t>
            </a:r>
            <a:r>
              <a:rPr lang="en-US" altLang="zh-CN"/>
              <a:t> </a:t>
            </a:r>
            <a:r>
              <a:rPr lang="zh-CN" altLang="en-US"/>
              <a:t>photosynthesis, a complex series of reactions that results in the conversion of</a:t>
            </a:r>
            <a:r>
              <a:rPr lang="en-US" altLang="zh-CN"/>
              <a:t> </a:t>
            </a:r>
            <a:r>
              <a:rPr lang="zh-CN" altLang="en-US"/>
              <a:t>carbon dioxide and water into glucose, C</a:t>
            </a:r>
            <a:r>
              <a:rPr lang="zh-CN" altLang="en-US" baseline="-25000"/>
              <a:t>6</a:t>
            </a:r>
            <a:r>
              <a:rPr lang="zh-CN" altLang="en-US"/>
              <a:t>H</a:t>
            </a:r>
            <a:r>
              <a:rPr lang="zh-CN" altLang="en-US" baseline="-25000"/>
              <a:t>12</a:t>
            </a:r>
            <a:r>
              <a:rPr lang="zh-CN" altLang="en-US"/>
              <a:t>O</a:t>
            </a:r>
            <a:r>
              <a:rPr lang="zh-CN" altLang="en-US" baseline="-25000"/>
              <a:t>6</a:t>
            </a:r>
            <a:r>
              <a:rPr lang="zh-CN" altLang="en-US"/>
              <a:t>, and oxygen:</a:t>
            </a:r>
            <a:endParaRPr lang="zh-CN" altLang="en-US"/>
          </a:p>
          <a:p>
            <a:r>
              <a:rPr lang="zh-CN" altLang="en-US" b="1">
                <a:solidFill>
                  <a:srgbClr val="FF0000"/>
                </a:solidFill>
              </a:rPr>
              <a:t>6</a:t>
            </a:r>
            <a:r>
              <a:rPr lang="en-US" altLang="zh-CN" b="1">
                <a:solidFill>
                  <a:srgbClr val="FF0000"/>
                </a:solidFill>
              </a:rPr>
              <a:t> </a:t>
            </a:r>
            <a:r>
              <a:rPr lang="zh-CN" altLang="en-US" b="1">
                <a:solidFill>
                  <a:srgbClr val="FF0000"/>
                </a:solidFill>
              </a:rPr>
              <a:t>CO</a:t>
            </a:r>
            <a:r>
              <a:rPr lang="zh-CN" altLang="en-US" b="1" baseline="-25000">
                <a:solidFill>
                  <a:srgbClr val="FF0000"/>
                </a:solidFill>
              </a:rPr>
              <a:t>2</a:t>
            </a:r>
            <a:r>
              <a:rPr lang="zh-CN" altLang="en-US" b="1">
                <a:solidFill>
                  <a:srgbClr val="FF0000"/>
                </a:solidFill>
              </a:rPr>
              <a:t>(g) + 6</a:t>
            </a:r>
            <a:r>
              <a:rPr lang="en-US" altLang="zh-CN" b="1">
                <a:solidFill>
                  <a:srgbClr val="FF0000"/>
                </a:solidFill>
              </a:rPr>
              <a:t> </a:t>
            </a:r>
            <a:r>
              <a:rPr lang="zh-CN" altLang="en-US" b="1">
                <a:solidFill>
                  <a:srgbClr val="FF0000"/>
                </a:solidFill>
              </a:rPr>
              <a:t>H</a:t>
            </a:r>
            <a:r>
              <a:rPr lang="zh-CN" altLang="en-US" b="1" baseline="-25000">
                <a:solidFill>
                  <a:srgbClr val="FF0000"/>
                </a:solidFill>
              </a:rPr>
              <a:t>2</a:t>
            </a:r>
            <a:r>
              <a:rPr lang="zh-CN" altLang="en-US" b="1">
                <a:solidFill>
                  <a:srgbClr val="FF0000"/>
                </a:solidFill>
              </a:rPr>
              <a:t>O(l) → C</a:t>
            </a:r>
            <a:r>
              <a:rPr lang="zh-CN" altLang="en-US" b="1" baseline="-25000">
                <a:solidFill>
                  <a:srgbClr val="FF0000"/>
                </a:solidFill>
              </a:rPr>
              <a:t>6</a:t>
            </a:r>
            <a:r>
              <a:rPr lang="zh-CN" altLang="en-US" b="1">
                <a:solidFill>
                  <a:srgbClr val="FF0000"/>
                </a:solidFill>
              </a:rPr>
              <a:t>H</a:t>
            </a:r>
            <a:r>
              <a:rPr lang="zh-CN" altLang="en-US" b="1" baseline="-25000">
                <a:solidFill>
                  <a:srgbClr val="FF0000"/>
                </a:solidFill>
              </a:rPr>
              <a:t>12</a:t>
            </a:r>
            <a:r>
              <a:rPr lang="zh-CN" altLang="en-US" b="1">
                <a:solidFill>
                  <a:srgbClr val="FF0000"/>
                </a:solidFill>
              </a:rPr>
              <a:t>O</a:t>
            </a:r>
            <a:r>
              <a:rPr lang="zh-CN" altLang="en-US" b="1" baseline="-25000">
                <a:solidFill>
                  <a:srgbClr val="FF0000"/>
                </a:solidFill>
              </a:rPr>
              <a:t>6</a:t>
            </a:r>
            <a:r>
              <a:rPr lang="zh-CN" altLang="en-US" b="1">
                <a:solidFill>
                  <a:srgbClr val="FF0000"/>
                </a:solidFill>
              </a:rPr>
              <a:t>(aq) + 6</a:t>
            </a:r>
            <a:r>
              <a:rPr lang="en-US" altLang="zh-CN" b="1">
                <a:solidFill>
                  <a:srgbClr val="FF0000"/>
                </a:solidFill>
              </a:rPr>
              <a:t> </a:t>
            </a:r>
            <a:r>
              <a:rPr lang="zh-CN" altLang="en-US" b="1">
                <a:solidFill>
                  <a:srgbClr val="FF0000"/>
                </a:solidFill>
              </a:rPr>
              <a:t>O</a:t>
            </a:r>
            <a:r>
              <a:rPr lang="zh-CN" altLang="en-US" b="1" baseline="-25000">
                <a:solidFill>
                  <a:srgbClr val="FF0000"/>
                </a:solidFill>
              </a:rPr>
              <a:t>2</a:t>
            </a:r>
            <a:r>
              <a:rPr lang="zh-CN" altLang="en-US" b="1">
                <a:solidFill>
                  <a:srgbClr val="FF0000"/>
                </a:solidFill>
              </a:rPr>
              <a:t>(g)</a:t>
            </a:r>
            <a:endParaRPr lang="zh-CN" altLang="en-US" b="1">
              <a:solidFill>
                <a:srgbClr val="FF0000"/>
              </a:solidFill>
            </a:endParaRPr>
          </a:p>
          <a:p>
            <a:r>
              <a:rPr lang="zh-CN" altLang="en-US"/>
              <a:t>Glucose stores chemical energy in its bonds. Photosynthesis is an example of</a:t>
            </a:r>
            <a:r>
              <a:rPr lang="en-US" altLang="zh-CN"/>
              <a:t> </a:t>
            </a:r>
            <a:r>
              <a:rPr lang="zh-CN" altLang="en-US"/>
              <a:t>biological </a:t>
            </a:r>
            <a:r>
              <a:rPr lang="en-US" altLang="zh-CN"/>
              <a:t>fi</a:t>
            </a:r>
            <a:r>
              <a:rPr lang="zh-CN" altLang="en-US"/>
              <a:t>xation of carbon</a:t>
            </a:r>
            <a:r>
              <a:rPr lang="en-US" altLang="zh-CN"/>
              <a:t>.</a:t>
            </a:r>
            <a:endParaRPr lang="en-US" altLang="zh-C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98475" y="483870"/>
            <a:ext cx="7556500" cy="640080"/>
          </a:xfrm>
        </p:spPr>
        <p:txBody>
          <a:bodyPr/>
          <a:p>
            <a:r>
              <a:rPr lang="en-US" altLang="zh-CN"/>
              <a:t>Fermentation</a:t>
            </a:r>
            <a:endParaRPr lang="en-US" altLang="zh-CN"/>
          </a:p>
        </p:txBody>
      </p:sp>
      <p:sp>
        <p:nvSpPr>
          <p:cNvPr id="3" name="内容占位符 2"/>
          <p:cNvSpPr>
            <a:spLocks noGrp="1"/>
          </p:cNvSpPr>
          <p:nvPr>
            <p:ph idx="1"/>
          </p:nvPr>
        </p:nvSpPr>
        <p:spPr>
          <a:xfrm>
            <a:off x="498475" y="1137920"/>
            <a:ext cx="7556500" cy="4988560"/>
          </a:xfrm>
        </p:spPr>
        <p:txBody>
          <a:bodyPr>
            <a:normAutofit lnSpcReduction="10000"/>
          </a:bodyPr>
          <a:p>
            <a:r>
              <a:rPr lang="zh-CN" altLang="en-US"/>
              <a:t>The fermentation of glucose produces ethanol,C</a:t>
            </a:r>
            <a:r>
              <a:rPr lang="zh-CN" altLang="en-US" baseline="-25000"/>
              <a:t>2</a:t>
            </a:r>
            <a:r>
              <a:rPr lang="zh-CN" altLang="en-US"/>
              <a:t>H</a:t>
            </a:r>
            <a:r>
              <a:rPr lang="zh-CN" altLang="en-US" baseline="-25000"/>
              <a:t>5</a:t>
            </a:r>
            <a:r>
              <a:rPr lang="zh-CN" altLang="en-US"/>
              <a:t>OH, a biofuel:</a:t>
            </a:r>
            <a:endParaRPr lang="zh-CN" altLang="en-US"/>
          </a:p>
          <a:p>
            <a:r>
              <a:rPr lang="zh-CN" altLang="en-US" b="1">
                <a:solidFill>
                  <a:srgbClr val="FF0000"/>
                </a:solidFill>
              </a:rPr>
              <a:t>C</a:t>
            </a:r>
            <a:r>
              <a:rPr lang="zh-CN" altLang="en-US" b="1" baseline="-25000">
                <a:solidFill>
                  <a:srgbClr val="FF0000"/>
                </a:solidFill>
              </a:rPr>
              <a:t>6</a:t>
            </a:r>
            <a:r>
              <a:rPr lang="zh-CN" altLang="en-US" b="1">
                <a:solidFill>
                  <a:srgbClr val="FF0000"/>
                </a:solidFill>
              </a:rPr>
              <a:t>H</a:t>
            </a:r>
            <a:r>
              <a:rPr lang="zh-CN" altLang="en-US" b="1" baseline="-25000">
                <a:solidFill>
                  <a:srgbClr val="FF0000"/>
                </a:solidFill>
              </a:rPr>
              <a:t>12</a:t>
            </a:r>
            <a:r>
              <a:rPr lang="zh-CN" altLang="en-US" b="1">
                <a:solidFill>
                  <a:srgbClr val="FF0000"/>
                </a:solidFill>
              </a:rPr>
              <a:t>O</a:t>
            </a:r>
            <a:r>
              <a:rPr lang="zh-CN" altLang="en-US" b="1" baseline="-25000">
                <a:solidFill>
                  <a:srgbClr val="FF0000"/>
                </a:solidFill>
              </a:rPr>
              <a:t>6</a:t>
            </a:r>
            <a:r>
              <a:rPr lang="zh-CN" altLang="en-US" b="1">
                <a:solidFill>
                  <a:srgbClr val="FF0000"/>
                </a:solidFill>
              </a:rPr>
              <a:t>(aq) → 2</a:t>
            </a:r>
            <a:r>
              <a:rPr lang="en-US" altLang="zh-CN" b="1">
                <a:solidFill>
                  <a:srgbClr val="FF0000"/>
                </a:solidFill>
              </a:rPr>
              <a:t> </a:t>
            </a:r>
            <a:r>
              <a:rPr lang="zh-CN" altLang="en-US" b="1">
                <a:solidFill>
                  <a:srgbClr val="FF0000"/>
                </a:solidFill>
              </a:rPr>
              <a:t>C</a:t>
            </a:r>
            <a:r>
              <a:rPr lang="zh-CN" altLang="en-US" b="1" baseline="-25000">
                <a:solidFill>
                  <a:srgbClr val="FF0000"/>
                </a:solidFill>
              </a:rPr>
              <a:t>2</a:t>
            </a:r>
            <a:r>
              <a:rPr lang="zh-CN" altLang="en-US" b="1">
                <a:solidFill>
                  <a:srgbClr val="FF0000"/>
                </a:solidFill>
              </a:rPr>
              <a:t>H</a:t>
            </a:r>
            <a:r>
              <a:rPr lang="zh-CN" altLang="en-US" b="1" baseline="-25000">
                <a:solidFill>
                  <a:srgbClr val="FF0000"/>
                </a:solidFill>
              </a:rPr>
              <a:t>5</a:t>
            </a:r>
            <a:r>
              <a:rPr lang="zh-CN" altLang="en-US" b="1">
                <a:solidFill>
                  <a:srgbClr val="FF0000"/>
                </a:solidFill>
              </a:rPr>
              <a:t>OH(aq) + 2</a:t>
            </a:r>
            <a:r>
              <a:rPr lang="en-US" altLang="zh-CN" b="1">
                <a:solidFill>
                  <a:srgbClr val="FF0000"/>
                </a:solidFill>
              </a:rPr>
              <a:t> </a:t>
            </a:r>
            <a:r>
              <a:rPr lang="zh-CN" altLang="en-US" b="1">
                <a:solidFill>
                  <a:srgbClr val="FF0000"/>
                </a:solidFill>
              </a:rPr>
              <a:t>CO</a:t>
            </a:r>
            <a:r>
              <a:rPr lang="zh-CN" altLang="en-US" b="1" baseline="-25000">
                <a:solidFill>
                  <a:srgbClr val="FF0000"/>
                </a:solidFill>
              </a:rPr>
              <a:t>2</a:t>
            </a:r>
            <a:r>
              <a:rPr lang="zh-CN" altLang="en-US" b="1">
                <a:solidFill>
                  <a:srgbClr val="FF0000"/>
                </a:solidFill>
              </a:rPr>
              <a:t>(g)</a:t>
            </a:r>
            <a:endParaRPr lang="zh-CN" altLang="en-US" b="1">
              <a:solidFill>
                <a:srgbClr val="FF0000"/>
              </a:solidFill>
            </a:endParaRPr>
          </a:p>
          <a:p>
            <a:r>
              <a:rPr lang="zh-CN" altLang="en-US"/>
              <a:t>Carbon dioxide, a greenhouse gas, is also produced in the fermentation process.</a:t>
            </a:r>
            <a:endParaRPr lang="zh-CN" altLang="en-US"/>
          </a:p>
          <a:p>
            <a:r>
              <a:rPr lang="zh-CN" altLang="en-US"/>
              <a:t>However, this is o</a:t>
            </a:r>
            <a:r>
              <a:rPr lang="en-US" altLang="zh-CN"/>
              <a:t>ff</a:t>
            </a:r>
            <a:r>
              <a:rPr lang="zh-CN" altLang="en-US"/>
              <a:t>set by the absorption of a greater amount of carbon dioxide in</a:t>
            </a:r>
            <a:r>
              <a:rPr lang="en-US" altLang="zh-CN"/>
              <a:t> </a:t>
            </a:r>
            <a:r>
              <a:rPr lang="zh-CN" altLang="en-US"/>
              <a:t>the process of photosynthesis.</a:t>
            </a:r>
            <a:endParaRPr lang="zh-CN" altLang="en-US"/>
          </a:p>
          <a:p>
            <a:r>
              <a:rPr lang="zh-CN" altLang="en-US"/>
              <a:t>The industrial production of biofuels in many countries has economic and</a:t>
            </a:r>
            <a:r>
              <a:rPr lang="en-US" altLang="zh-CN"/>
              <a:t> </a:t>
            </a:r>
            <a:r>
              <a:rPr lang="zh-CN" altLang="en-US"/>
              <a:t>environmental implications. Brazil has undertaken large-scale production of</a:t>
            </a:r>
            <a:r>
              <a:rPr lang="en-US" altLang="zh-CN"/>
              <a:t> </a:t>
            </a:r>
            <a:r>
              <a:rPr lang="zh-CN" altLang="en-US"/>
              <a:t>ethanol from sugarcane for decades. </a:t>
            </a:r>
            <a:endParaRPr lang="zh-CN" altLang="en-US"/>
          </a:p>
          <a:p>
            <a:r>
              <a:rPr lang="zh-CN" altLang="en-US"/>
              <a:t>An increased demand for renewable</a:t>
            </a:r>
            <a:r>
              <a:rPr lang="en-US" altLang="zh-CN"/>
              <a:t> </a:t>
            </a:r>
            <a:r>
              <a:rPr lang="zh-CN" altLang="en-US"/>
              <a:t>biofuels has both advantages and disadvantages.</a:t>
            </a: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Advantages &amp; disadvantages of biofuels</a:t>
            </a:r>
            <a:endParaRPr lang="en-US" altLang="zh-CN"/>
          </a:p>
        </p:txBody>
      </p:sp>
      <p:pic>
        <p:nvPicPr>
          <p:cNvPr id="5" name="内容占位符 4"/>
          <p:cNvPicPr>
            <a:picLocks noChangeAspect="1"/>
          </p:cNvPicPr>
          <p:nvPr>
            <p:ph idx="1"/>
          </p:nvPr>
        </p:nvPicPr>
        <p:blipFill>
          <a:blip r:embed="rId1"/>
          <a:stretch>
            <a:fillRect/>
          </a:stretch>
        </p:blipFill>
        <p:spPr>
          <a:xfrm>
            <a:off x="558800" y="1731645"/>
            <a:ext cx="7537450" cy="491426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700" y="558801"/>
            <a:ext cx="7023100" cy="863600"/>
          </a:xfrm>
        </p:spPr>
        <p:txBody>
          <a:bodyPr>
            <a:normAutofit/>
          </a:bodyPr>
          <a:lstStyle/>
          <a:p>
            <a:r>
              <a:rPr lang="en-US" altLang="zh-CN" dirty="0"/>
              <a:t>8.4 Energy Cycles (Higher Level)</a:t>
            </a:r>
            <a:endParaRPr lang="zh-CN" altLang="en-US" dirty="0"/>
          </a:p>
        </p:txBody>
      </p:sp>
      <p:pic>
        <p:nvPicPr>
          <p:cNvPr id="3" name="图片 2"/>
          <p:cNvPicPr>
            <a:picLocks noChangeAspect="1"/>
          </p:cNvPicPr>
          <p:nvPr/>
        </p:nvPicPr>
        <p:blipFill>
          <a:blip r:embed="rId1"/>
          <a:stretch>
            <a:fillRect/>
          </a:stretch>
        </p:blipFill>
        <p:spPr>
          <a:xfrm>
            <a:off x="641985" y="1529715"/>
            <a:ext cx="8166100" cy="481965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86435" y="605790"/>
            <a:ext cx="8166100" cy="1993900"/>
          </a:xfrm>
          <a:prstGeom prst="rect">
            <a:avLst/>
          </a:prstGeom>
        </p:spPr>
      </p:pic>
      <p:pic>
        <p:nvPicPr>
          <p:cNvPr id="6" name="图片 5"/>
          <p:cNvPicPr>
            <a:picLocks noChangeAspect="1"/>
          </p:cNvPicPr>
          <p:nvPr/>
        </p:nvPicPr>
        <p:blipFill>
          <a:blip r:embed="rId2"/>
          <a:stretch>
            <a:fillRect/>
          </a:stretch>
        </p:blipFill>
        <p:spPr>
          <a:xfrm>
            <a:off x="686435" y="2564765"/>
            <a:ext cx="8166100" cy="11557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Standard Enthalpy Change of Reaction</a:t>
            </a:r>
            <a:endParaRPr lang="zh-CN" altLang="en-US" dirty="0"/>
          </a:p>
        </p:txBody>
      </p:sp>
      <p:sp>
        <p:nvSpPr>
          <p:cNvPr id="3" name="内容占位符 2"/>
          <p:cNvSpPr>
            <a:spLocks noGrp="1"/>
          </p:cNvSpPr>
          <p:nvPr>
            <p:ph idx="1"/>
          </p:nvPr>
        </p:nvSpPr>
        <p:spPr>
          <a:xfrm>
            <a:off x="498474" y="1981200"/>
            <a:ext cx="7845426" cy="4144963"/>
          </a:xfrm>
        </p:spPr>
        <p:txBody>
          <a:bodyPr>
            <a:normAutofit/>
          </a:bodyPr>
          <a:lstStyle/>
          <a:p>
            <a:r>
              <a:rPr lang="en-US" altLang="zh-CN" sz="2800" dirty="0"/>
              <a:t>The enthalpy change of a reaction depends on the physical state of the reactants and the products and the conditions under which the reaction occurs. </a:t>
            </a:r>
            <a:endParaRPr lang="en-US" altLang="zh-CN" sz="2800" dirty="0"/>
          </a:p>
          <a:p>
            <a:r>
              <a:rPr lang="en-US" altLang="zh-CN" sz="2800" dirty="0"/>
              <a:t>For this reason, </a:t>
            </a:r>
            <a:r>
              <a:rPr lang="en-US" altLang="zh-CN" sz="2800" b="1" dirty="0">
                <a:solidFill>
                  <a:srgbClr val="FF0000"/>
                </a:solidFill>
              </a:rPr>
              <a:t>standard enthalpy changes, ΔH</a:t>
            </a:r>
            <a:r>
              <a:rPr lang="en-US" altLang="el-GR" sz="2800" b="1" strike="sngStrike" baseline="30000" dirty="0">
                <a:solidFill>
                  <a:srgbClr val="FF0000"/>
                </a:solidFill>
              </a:rPr>
              <a:t>o</a:t>
            </a:r>
            <a:r>
              <a:rPr lang="en-US" altLang="zh-CN" sz="2800" dirty="0"/>
              <a:t>,which are measured under </a:t>
            </a:r>
            <a:r>
              <a:rPr lang="en-US" altLang="zh-CN" sz="2800" b="1" dirty="0">
                <a:solidFill>
                  <a:srgbClr val="FF0000"/>
                </a:solidFill>
              </a:rPr>
              <a:t>standard conditions of 298 K (25 </a:t>
            </a:r>
            <a:r>
              <a:rPr lang="en-US" altLang="zh-CN" sz="28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b="1" dirty="0">
                <a:solidFill>
                  <a:srgbClr val="FF0000"/>
                </a:solidFill>
              </a:rPr>
              <a:t>C) and 100 kPa</a:t>
            </a:r>
            <a:r>
              <a:rPr lang="en-US" altLang="zh-CN" sz="2800" dirty="0"/>
              <a:t>, are generally tabulated.</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402814"/>
            <a:ext cx="7556313" cy="1116106"/>
          </a:xfrm>
        </p:spPr>
        <p:txBody>
          <a:bodyPr/>
          <a:lstStyle/>
          <a:p>
            <a:r>
              <a:rPr lang="en-US" altLang="zh-CN" dirty="0"/>
              <a:t>Standard Enthalpy Change of Formation</a:t>
            </a:r>
            <a:endParaRPr lang="zh-CN" altLang="en-US" dirty="0"/>
          </a:p>
        </p:txBody>
      </p:sp>
      <p:sp>
        <p:nvSpPr>
          <p:cNvPr id="3" name="内容占位符 2"/>
          <p:cNvSpPr>
            <a:spLocks noGrp="1"/>
          </p:cNvSpPr>
          <p:nvPr>
            <p:ph idx="1"/>
          </p:nvPr>
        </p:nvSpPr>
        <p:spPr>
          <a:xfrm>
            <a:off x="203200" y="1593215"/>
            <a:ext cx="8686800" cy="4533265"/>
          </a:xfrm>
        </p:spPr>
        <p:txBody>
          <a:bodyPr>
            <a:noAutofit/>
          </a:bodyPr>
          <a:lstStyle/>
          <a:p>
            <a:r>
              <a:rPr lang="en-US" altLang="zh-CN" b="1" dirty="0">
                <a:solidFill>
                  <a:srgbClr val="FF0000"/>
                </a:solidFill>
              </a:rPr>
              <a:t>The standard enthalpy change of formation, </a:t>
            </a:r>
            <a:r>
              <a:rPr lang="en-US" altLang="zh-CN" b="1" dirty="0" err="1">
                <a:solidFill>
                  <a:srgbClr val="FF0000"/>
                </a:solidFill>
              </a:rPr>
              <a:t>ΔH</a:t>
            </a:r>
            <a:r>
              <a:rPr lang="en-US" altLang="zh-CN" b="1" baseline="-25000" dirty="0" err="1">
                <a:solidFill>
                  <a:srgbClr val="FF0000"/>
                </a:solidFill>
              </a:rPr>
              <a:t>f</a:t>
            </a:r>
            <a:r>
              <a:rPr lang="en-US" altLang="el-GR" b="1" strike="sngStrike" baseline="30000" dirty="0">
                <a:solidFill>
                  <a:srgbClr val="FF0000"/>
                </a:solidFill>
              </a:rPr>
              <a:t>o</a:t>
            </a:r>
            <a:r>
              <a:rPr lang="en-US" altLang="zh-CN" b="1" dirty="0">
                <a:solidFill>
                  <a:srgbClr val="FF0000"/>
                </a:solidFill>
              </a:rPr>
              <a:t> , of a substance is the enthalpy change that occurs when ONE MOLE of the substance is formed from its elements in their standard states. </a:t>
            </a:r>
            <a:endParaRPr lang="en-US" altLang="zh-CN" b="1" dirty="0">
              <a:solidFill>
                <a:srgbClr val="FF0000"/>
              </a:solidFill>
            </a:endParaRPr>
          </a:p>
          <a:p>
            <a:r>
              <a:rPr lang="en-US" altLang="zh-CN" b="1" dirty="0">
                <a:solidFill>
                  <a:srgbClr val="FF0000"/>
                </a:solidFill>
              </a:rPr>
              <a:t>These standard measurements are taken at a temperature of 298 K (25 </a:t>
            </a:r>
            <a:r>
              <a:rPr lang="en-US" altLang="zh-CN"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b="1" dirty="0">
                <a:solidFill>
                  <a:srgbClr val="FF0000"/>
                </a:solidFill>
              </a:rPr>
              <a:t>C) and a pressure of 100 kPa. </a:t>
            </a:r>
            <a:endParaRPr lang="en-US" altLang="zh-CN" b="1" dirty="0">
              <a:solidFill>
                <a:srgbClr val="FF0000"/>
              </a:solidFill>
            </a:endParaRPr>
          </a:p>
          <a:p>
            <a:r>
              <a:rPr lang="en-US" altLang="zh-CN" b="1" dirty="0">
                <a:solidFill>
                  <a:srgbClr val="FF0000"/>
                </a:solidFill>
              </a:rPr>
              <a:t>The enthalpy change of formation of one of allotropes of each element is 0 since they form themselves. E.g. graphite, O</a:t>
            </a:r>
            <a:r>
              <a:rPr lang="en-US" altLang="zh-CN" b="1" baseline="-25000" dirty="0">
                <a:solidFill>
                  <a:srgbClr val="FF0000"/>
                </a:solidFill>
              </a:rPr>
              <a:t>2</a:t>
            </a:r>
            <a:r>
              <a:rPr lang="en-US" altLang="zh-CN" b="1" dirty="0">
                <a:solidFill>
                  <a:srgbClr val="FF0000"/>
                </a:solidFill>
              </a:rPr>
              <a:t>.</a:t>
            </a:r>
            <a:endParaRPr lang="en-US" altLang="zh-CN" b="1" dirty="0">
              <a:solidFill>
                <a:srgbClr val="FF0000"/>
              </a:solidFill>
            </a:endParaRPr>
          </a:p>
          <a:p>
            <a:r>
              <a:rPr lang="en-US" altLang="zh-CN" b="1" dirty="0">
                <a:solidFill>
                  <a:srgbClr val="FF0000"/>
                </a:solidFill>
              </a:rPr>
              <a:t>Other allotropes of the same element would not have a </a:t>
            </a:r>
            <a:r>
              <a:rPr lang="en-US" altLang="zh-CN" b="1" dirty="0" err="1">
                <a:solidFill>
                  <a:srgbClr val="FF0000"/>
                </a:solidFill>
                <a:sym typeface="+mn-ea"/>
              </a:rPr>
              <a:t>ΔH</a:t>
            </a:r>
            <a:r>
              <a:rPr lang="en-US" altLang="zh-CN" b="1" baseline="-25000" dirty="0" err="1">
                <a:solidFill>
                  <a:srgbClr val="FF0000"/>
                </a:solidFill>
                <a:sym typeface="+mn-ea"/>
              </a:rPr>
              <a:t>f</a:t>
            </a:r>
            <a:r>
              <a:rPr lang="en-US" altLang="el-GR" b="1" strike="sngStrike" baseline="30000" dirty="0">
                <a:solidFill>
                  <a:srgbClr val="FF0000"/>
                </a:solidFill>
                <a:sym typeface="+mn-ea"/>
              </a:rPr>
              <a:t>o</a:t>
            </a:r>
            <a:r>
              <a:rPr lang="en-US" altLang="el-GR" b="1" dirty="0">
                <a:solidFill>
                  <a:srgbClr val="FF0000"/>
                </a:solidFill>
                <a:sym typeface="+mn-ea"/>
              </a:rPr>
              <a:t>of 0. E.g. diamond, O</a:t>
            </a:r>
            <a:r>
              <a:rPr lang="en-US" altLang="el-GR" b="1" baseline="-25000" dirty="0">
                <a:solidFill>
                  <a:srgbClr val="FF0000"/>
                </a:solidFill>
                <a:sym typeface="+mn-ea"/>
              </a:rPr>
              <a:t>3</a:t>
            </a:r>
            <a:r>
              <a:rPr lang="en-US" altLang="el-GR" b="1" dirty="0">
                <a:solidFill>
                  <a:srgbClr val="FF0000"/>
                </a:solidFill>
                <a:sym typeface="+mn-ea"/>
              </a:rPr>
              <a:t>.</a:t>
            </a:r>
            <a:endParaRPr lang="en-US" altLang="zh-CN" b="1" dirty="0">
              <a:solidFill>
                <a:srgbClr val="FF0000"/>
              </a:solidFill>
            </a:endParaRPr>
          </a:p>
          <a:p>
            <a:r>
              <a:rPr lang="en-US" altLang="zh-CN" dirty="0"/>
              <a:t>They are important as they:</a:t>
            </a:r>
            <a:endParaRPr lang="en-US" altLang="zh-CN" dirty="0"/>
          </a:p>
          <a:p>
            <a:pPr lvl="1"/>
            <a:r>
              <a:rPr lang="en-US" altLang="zh-CN" dirty="0"/>
              <a:t>give a measure of the stability of a substance relative to its elements</a:t>
            </a:r>
            <a:endParaRPr lang="en-US" altLang="zh-CN" dirty="0"/>
          </a:p>
          <a:p>
            <a:pPr lvl="1"/>
            <a:r>
              <a:rPr lang="en-US" altLang="zh-CN" dirty="0"/>
              <a:t>can be used to calculate the enthalpy changes of all reactions, either hypothetical or real.</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397375" y="3525838"/>
            <a:ext cx="3948113" cy="2887662"/>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 name="Text Box 3"/>
          <p:cNvSpPr txBox="1">
            <a:spLocks noChangeArrowheads="1"/>
          </p:cNvSpPr>
          <p:nvPr/>
        </p:nvSpPr>
        <p:spPr bwMode="auto">
          <a:xfrm>
            <a:off x="657225" y="1304925"/>
            <a:ext cx="3725545" cy="1076325"/>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GB">
                <a:latin typeface="Arial" panose="020B0604020202020204" pitchFamily="34" charset="0"/>
              </a:rPr>
              <a:t>Exothermic reactions give out energy.  There is a </a:t>
            </a:r>
            <a:r>
              <a:rPr lang="en-US" altLang="en-GB">
                <a:latin typeface="Arial" panose="020B0604020202020204" pitchFamily="34" charset="0"/>
              </a:rPr>
              <a:t>t</a:t>
            </a:r>
            <a:r>
              <a:rPr lang="en-GB">
                <a:latin typeface="Arial" panose="020B0604020202020204" pitchFamily="34" charset="0"/>
              </a:rPr>
              <a:t>emperature rise and </a:t>
            </a:r>
            <a:r>
              <a:rPr lang="en-GB" sz="2800">
                <a:latin typeface="Arial" panose="020B0604020202020204" pitchFamily="34" charset="0"/>
                <a:sym typeface="Symbol" panose="05050102010706020507" charset="0"/>
              </a:rPr>
              <a:t>H is negative.</a:t>
            </a:r>
            <a:r>
              <a:rPr lang="en-GB">
                <a:latin typeface="Arial" panose="020B0604020202020204" pitchFamily="34" charset="0"/>
              </a:rPr>
              <a:t> </a:t>
            </a:r>
            <a:endParaRPr lang="en-GB">
              <a:latin typeface="Arial" panose="020B0604020202020204" pitchFamily="34" charset="0"/>
            </a:endParaRPr>
          </a:p>
        </p:txBody>
      </p:sp>
      <p:sp>
        <p:nvSpPr>
          <p:cNvPr id="23556" name="Text Box 4"/>
          <p:cNvSpPr txBox="1">
            <a:spLocks noChangeArrowheads="1"/>
          </p:cNvSpPr>
          <p:nvPr/>
        </p:nvSpPr>
        <p:spPr bwMode="auto">
          <a:xfrm>
            <a:off x="628650" y="366713"/>
            <a:ext cx="5981700" cy="57943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GB" sz="3200">
                <a:solidFill>
                  <a:schemeClr val="bg1"/>
                </a:solidFill>
                <a:latin typeface="Arial" panose="020B0604020202020204" pitchFamily="34" charset="0"/>
              </a:rPr>
              <a:t>Exothermic Reaction - Definition</a:t>
            </a:r>
            <a:endParaRPr lang="en-GB" sz="3200">
              <a:solidFill>
                <a:schemeClr val="bg1"/>
              </a:solidFill>
              <a:latin typeface="Arial" panose="020B0604020202020204" pitchFamily="34" charset="0"/>
            </a:endParaRPr>
          </a:p>
        </p:txBody>
      </p:sp>
      <p:sp>
        <p:nvSpPr>
          <p:cNvPr id="23557" name="Line 5"/>
          <p:cNvSpPr>
            <a:spLocks noChangeShapeType="1"/>
          </p:cNvSpPr>
          <p:nvPr/>
        </p:nvSpPr>
        <p:spPr bwMode="auto">
          <a:xfrm flipV="1">
            <a:off x="6016625" y="3989388"/>
            <a:ext cx="1588" cy="1411287"/>
          </a:xfrm>
          <a:prstGeom prst="line">
            <a:avLst/>
          </a:prstGeom>
          <a:noFill/>
          <a:ln w="762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3558" name="Group 6"/>
          <p:cNvGrpSpPr/>
          <p:nvPr/>
        </p:nvGrpSpPr>
        <p:grpSpPr bwMode="auto">
          <a:xfrm>
            <a:off x="4589463" y="3605213"/>
            <a:ext cx="3536950" cy="2654300"/>
            <a:chOff x="2891" y="2271"/>
            <a:chExt cx="2228" cy="1672"/>
          </a:xfrm>
        </p:grpSpPr>
        <p:sp>
          <p:nvSpPr>
            <p:cNvPr id="23559" name="Text Box 7"/>
            <p:cNvSpPr txBox="1">
              <a:spLocks noChangeArrowheads="1"/>
            </p:cNvSpPr>
            <p:nvPr/>
          </p:nvSpPr>
          <p:spPr bwMode="auto">
            <a:xfrm>
              <a:off x="4451" y="3276"/>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solidFill>
                    <a:srgbClr val="0000FF"/>
                  </a:solidFill>
                  <a:latin typeface="Arial" panose="020B0604020202020204" pitchFamily="34" charset="0"/>
                </a:rPr>
                <a:t>products</a:t>
              </a:r>
              <a:endParaRPr lang="en-GB" sz="1800">
                <a:latin typeface="Arial" panose="020B0604020202020204" pitchFamily="34" charset="0"/>
              </a:endParaRPr>
            </a:p>
          </p:txBody>
        </p:sp>
        <p:grpSp>
          <p:nvGrpSpPr>
            <p:cNvPr id="23560" name="Group 8"/>
            <p:cNvGrpSpPr/>
            <p:nvPr/>
          </p:nvGrpSpPr>
          <p:grpSpPr bwMode="auto">
            <a:xfrm>
              <a:off x="2891" y="2271"/>
              <a:ext cx="2045" cy="1672"/>
              <a:chOff x="2868" y="633"/>
              <a:chExt cx="2235" cy="1867"/>
            </a:xfrm>
          </p:grpSpPr>
          <p:sp>
            <p:nvSpPr>
              <p:cNvPr id="23561" name="Line 9"/>
              <p:cNvSpPr>
                <a:spLocks noChangeShapeType="1"/>
              </p:cNvSpPr>
              <p:nvPr/>
            </p:nvSpPr>
            <p:spPr bwMode="auto">
              <a:xfrm flipV="1">
                <a:off x="3071" y="633"/>
                <a:ext cx="0" cy="151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2" name="Line 10"/>
              <p:cNvSpPr>
                <a:spLocks noChangeShapeType="1"/>
              </p:cNvSpPr>
              <p:nvPr/>
            </p:nvSpPr>
            <p:spPr bwMode="auto">
              <a:xfrm>
                <a:off x="3065" y="2148"/>
                <a:ext cx="203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3" name="Text Box 11"/>
              <p:cNvSpPr txBox="1">
                <a:spLocks noChangeArrowheads="1"/>
              </p:cNvSpPr>
              <p:nvPr/>
            </p:nvSpPr>
            <p:spPr bwMode="auto">
              <a:xfrm rot="-5400000">
                <a:off x="2500" y="1186"/>
                <a:ext cx="9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Energy / kJ)</a:t>
                </a:r>
                <a:endParaRPr lang="en-GB" sz="1800">
                  <a:latin typeface="Arial" panose="020B0604020202020204" pitchFamily="34" charset="0"/>
                </a:endParaRPr>
              </a:p>
            </p:txBody>
          </p:sp>
          <p:sp>
            <p:nvSpPr>
              <p:cNvPr id="23564" name="Text Box 12"/>
              <p:cNvSpPr txBox="1">
                <a:spLocks noChangeArrowheads="1"/>
              </p:cNvSpPr>
              <p:nvPr/>
            </p:nvSpPr>
            <p:spPr bwMode="auto">
              <a:xfrm>
                <a:off x="3358" y="2242"/>
                <a:ext cx="1534"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Progress of reaction</a:t>
                </a:r>
                <a:endParaRPr lang="en-GB" sz="1800">
                  <a:latin typeface="Arial" panose="020B0604020202020204" pitchFamily="34" charset="0"/>
                </a:endParaRPr>
              </a:p>
            </p:txBody>
          </p:sp>
        </p:grpSp>
        <p:sp>
          <p:nvSpPr>
            <p:cNvPr id="23565" name="Line 13"/>
            <p:cNvSpPr>
              <a:spLocks noChangeShapeType="1"/>
            </p:cNvSpPr>
            <p:nvPr/>
          </p:nvSpPr>
          <p:spPr bwMode="auto">
            <a:xfrm>
              <a:off x="3781" y="3404"/>
              <a:ext cx="6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6" name="Line 14"/>
            <p:cNvSpPr>
              <a:spLocks noChangeShapeType="1"/>
            </p:cNvSpPr>
            <p:nvPr/>
          </p:nvSpPr>
          <p:spPr bwMode="auto">
            <a:xfrm>
              <a:off x="3106" y="2474"/>
              <a:ext cx="70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7" name="Text Box 15"/>
            <p:cNvSpPr txBox="1">
              <a:spLocks noChangeArrowheads="1"/>
            </p:cNvSpPr>
            <p:nvPr/>
          </p:nvSpPr>
          <p:spPr bwMode="auto">
            <a:xfrm>
              <a:off x="3837" y="2347"/>
              <a:ext cx="7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solidFill>
                    <a:srgbClr val="0000FF"/>
                  </a:solidFill>
                  <a:latin typeface="Arial" panose="020B0604020202020204" pitchFamily="34" charset="0"/>
                </a:rPr>
                <a:t>reactants</a:t>
              </a:r>
              <a:endParaRPr lang="en-GB" sz="1800">
                <a:latin typeface="Arial" panose="020B0604020202020204" pitchFamily="34" charset="0"/>
              </a:endParaRPr>
            </a:p>
          </p:txBody>
        </p:sp>
      </p:grpSp>
      <p:sp>
        <p:nvSpPr>
          <p:cNvPr id="23568" name="Rectangle 16"/>
          <p:cNvSpPr>
            <a:spLocks noChangeArrowheads="1"/>
          </p:cNvSpPr>
          <p:nvPr/>
        </p:nvSpPr>
        <p:spPr bwMode="auto">
          <a:xfrm>
            <a:off x="6591300" y="4456113"/>
            <a:ext cx="1679575" cy="51911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sym typeface="Symbol" panose="05050102010706020507" charset="0"/>
              </a:rPr>
              <a:t>H</a:t>
            </a:r>
            <a:r>
              <a:rPr lang="en-GB" sz="2800">
                <a:latin typeface="Arial" panose="020B0604020202020204" pitchFamily="34" charset="0"/>
                <a:sym typeface="Symbol" panose="05050102010706020507" charset="0"/>
              </a:rPr>
              <a:t> </a:t>
            </a:r>
            <a:r>
              <a:rPr lang="en-GB" sz="1800">
                <a:latin typeface="Arial" panose="020B0604020202020204" pitchFamily="34" charset="0"/>
                <a:sym typeface="Symbol" panose="05050102010706020507" charset="0"/>
              </a:rPr>
              <a:t>is negative</a:t>
            </a:r>
            <a:endParaRPr lang="en-GB" sz="1800">
              <a:latin typeface="Arial" panose="020B0604020202020204" pitchFamily="34" charset="0"/>
              <a:sym typeface="Symbol" panose="05050102010706020507"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8475" y="1005840"/>
            <a:ext cx="7556500" cy="5120640"/>
          </a:xfrm>
        </p:spPr>
        <p:txBody>
          <a:bodyPr/>
          <a:p>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dirty="0">
                <a:solidFill>
                  <a:schemeClr val="tx1"/>
                </a:solidFill>
                <a:sym typeface="+mn-ea"/>
              </a:rPr>
              <a:t> </a:t>
            </a:r>
            <a:r>
              <a:rPr lang="en-US" altLang="zh-CN"/>
              <a:t>of NaOH:  </a:t>
            </a:r>
            <a:endParaRPr lang="en-US" altLang="zh-CN"/>
          </a:p>
          <a:p>
            <a:r>
              <a:rPr lang="en-US" altLang="zh-CN"/>
              <a:t>Na(s) + 1/2 O</a:t>
            </a:r>
            <a:r>
              <a:rPr lang="en-US" altLang="zh-CN" baseline="-25000"/>
              <a:t>2</a:t>
            </a:r>
            <a:r>
              <a:rPr lang="en-US" altLang="zh-CN"/>
              <a:t>(g) + 1/2 H</a:t>
            </a:r>
            <a:r>
              <a:rPr lang="en-US" altLang="zh-CN" baseline="-25000"/>
              <a:t>2</a:t>
            </a:r>
            <a:r>
              <a:rPr lang="en-US" altLang="zh-CN"/>
              <a:t>(g) → NaOH(s)</a:t>
            </a:r>
            <a:endParaRPr lang="en-US" altLang="zh-CN"/>
          </a:p>
          <a:p>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dirty="0">
                <a:solidFill>
                  <a:schemeClr val="tx1"/>
                </a:solidFill>
                <a:sym typeface="+mn-ea"/>
              </a:rPr>
              <a:t> </a:t>
            </a:r>
            <a:r>
              <a:rPr lang="en-US" altLang="zh-CN">
                <a:sym typeface="+mn-ea"/>
              </a:rPr>
              <a:t>of C</a:t>
            </a:r>
            <a:r>
              <a:rPr lang="en-US" altLang="zh-CN" baseline="-25000">
                <a:sym typeface="+mn-ea"/>
              </a:rPr>
              <a:t>2</a:t>
            </a:r>
            <a:r>
              <a:rPr lang="en-US" altLang="zh-CN">
                <a:sym typeface="+mn-ea"/>
              </a:rPr>
              <a:t>H</a:t>
            </a:r>
            <a:r>
              <a:rPr lang="en-US" altLang="zh-CN" baseline="-25000">
                <a:sym typeface="+mn-ea"/>
              </a:rPr>
              <a:t>5</a:t>
            </a:r>
            <a:r>
              <a:rPr lang="en-US" altLang="zh-CN">
                <a:sym typeface="+mn-ea"/>
              </a:rPr>
              <a:t>OH: </a:t>
            </a:r>
            <a:endParaRPr lang="en-US" altLang="zh-CN">
              <a:sym typeface="+mn-ea"/>
            </a:endParaRPr>
          </a:p>
          <a:p>
            <a:r>
              <a:rPr lang="en-US" altLang="zh-CN">
                <a:sym typeface="+mn-ea"/>
              </a:rPr>
              <a:t>2 C(graphite) + 3 H</a:t>
            </a:r>
            <a:r>
              <a:rPr lang="en-US" altLang="zh-CN" baseline="-25000">
                <a:sym typeface="+mn-ea"/>
              </a:rPr>
              <a:t>2</a:t>
            </a:r>
            <a:r>
              <a:rPr lang="en-US" altLang="zh-CN">
                <a:sym typeface="+mn-ea"/>
              </a:rPr>
              <a:t>(g) + 1/2 O</a:t>
            </a:r>
            <a:r>
              <a:rPr lang="en-US" altLang="zh-CN" baseline="-25000">
                <a:sym typeface="+mn-ea"/>
              </a:rPr>
              <a:t>2</a:t>
            </a:r>
            <a:r>
              <a:rPr lang="en-US" altLang="zh-CN">
                <a:sym typeface="+mn-ea"/>
              </a:rPr>
              <a:t>(g) → C</a:t>
            </a:r>
            <a:r>
              <a:rPr lang="en-US" altLang="zh-CN" baseline="-25000">
                <a:sym typeface="+mn-ea"/>
              </a:rPr>
              <a:t>2</a:t>
            </a:r>
            <a:r>
              <a:rPr lang="en-US" altLang="zh-CN">
                <a:sym typeface="+mn-ea"/>
              </a:rPr>
              <a:t>H</a:t>
            </a:r>
            <a:r>
              <a:rPr lang="en-US" altLang="zh-CN" baseline="-25000">
                <a:sym typeface="+mn-ea"/>
              </a:rPr>
              <a:t>5</a:t>
            </a:r>
            <a:r>
              <a:rPr lang="en-US" altLang="zh-CN">
                <a:sym typeface="+mn-ea"/>
              </a:rPr>
              <a:t>OH(l)</a:t>
            </a:r>
            <a:endParaRPr lang="en-US" altLang="zh-CN">
              <a:sym typeface="+mn-ea"/>
            </a:endParaRPr>
          </a:p>
          <a:p>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dirty="0">
                <a:solidFill>
                  <a:schemeClr val="tx1"/>
                </a:solidFill>
                <a:sym typeface="+mn-ea"/>
              </a:rPr>
              <a:t> </a:t>
            </a:r>
            <a:r>
              <a:rPr lang="en-US" altLang="zh-CN">
                <a:sym typeface="+mn-ea"/>
              </a:rPr>
              <a:t>of Ca</a:t>
            </a:r>
            <a:r>
              <a:rPr lang="en-US" altLang="zh-CN" baseline="-25000">
                <a:sym typeface="+mn-ea"/>
              </a:rPr>
              <a:t>3</a:t>
            </a:r>
            <a:r>
              <a:rPr lang="en-US" altLang="zh-CN">
                <a:sym typeface="+mn-ea"/>
              </a:rPr>
              <a:t>(PO</a:t>
            </a:r>
            <a:r>
              <a:rPr lang="en-US" altLang="zh-CN" baseline="-25000">
                <a:sym typeface="+mn-ea"/>
              </a:rPr>
              <a:t>4</a:t>
            </a:r>
            <a:r>
              <a:rPr lang="en-US" altLang="zh-CN">
                <a:sym typeface="+mn-ea"/>
              </a:rPr>
              <a:t>)</a:t>
            </a:r>
            <a:r>
              <a:rPr lang="en-US" altLang="zh-CN" baseline="-25000">
                <a:sym typeface="+mn-ea"/>
              </a:rPr>
              <a:t>2</a:t>
            </a:r>
            <a:r>
              <a:rPr lang="en-US" altLang="zh-CN">
                <a:sym typeface="+mn-ea"/>
              </a:rPr>
              <a:t>: </a:t>
            </a:r>
            <a:endParaRPr lang="en-US" altLang="zh-CN">
              <a:sym typeface="+mn-ea"/>
            </a:endParaRPr>
          </a:p>
          <a:p>
            <a:r>
              <a:rPr lang="en-US" altLang="zh-CN">
                <a:sym typeface="+mn-ea"/>
              </a:rPr>
              <a:t>3 Ca(s) + 1/2 P</a:t>
            </a:r>
            <a:r>
              <a:rPr lang="en-US" altLang="zh-CN" baseline="-25000">
                <a:sym typeface="+mn-ea"/>
              </a:rPr>
              <a:t>4</a:t>
            </a:r>
            <a:r>
              <a:rPr lang="en-US" altLang="zh-CN">
                <a:sym typeface="+mn-ea"/>
              </a:rPr>
              <a:t>(s) + 4 O</a:t>
            </a:r>
            <a:r>
              <a:rPr lang="en-US" altLang="zh-CN" baseline="-25000">
                <a:sym typeface="+mn-ea"/>
              </a:rPr>
              <a:t>2</a:t>
            </a:r>
            <a:r>
              <a:rPr lang="en-US" altLang="zh-CN">
                <a:sym typeface="+mn-ea"/>
              </a:rPr>
              <a:t>(g) → Ca</a:t>
            </a:r>
            <a:r>
              <a:rPr lang="en-US" altLang="zh-CN" baseline="-25000">
                <a:sym typeface="+mn-ea"/>
              </a:rPr>
              <a:t>3</a:t>
            </a:r>
            <a:r>
              <a:rPr lang="en-US" altLang="zh-CN">
                <a:sym typeface="+mn-ea"/>
              </a:rPr>
              <a:t>(PO</a:t>
            </a:r>
            <a:r>
              <a:rPr lang="en-US" altLang="zh-CN" baseline="-25000">
                <a:sym typeface="+mn-ea"/>
              </a:rPr>
              <a:t>4</a:t>
            </a:r>
            <a:r>
              <a:rPr lang="en-US" altLang="zh-CN">
                <a:sym typeface="+mn-ea"/>
              </a:rPr>
              <a:t>)</a:t>
            </a:r>
            <a:r>
              <a:rPr lang="en-US" altLang="zh-CN" baseline="-25000">
                <a:sym typeface="+mn-ea"/>
              </a:rPr>
              <a:t>2</a:t>
            </a:r>
            <a:r>
              <a:rPr lang="en-US" altLang="zh-CN">
                <a:sym typeface="+mn-ea"/>
              </a:rPr>
              <a:t>(s)</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8099" y="1531901"/>
            <a:ext cx="9144001" cy="394865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Using standard enthalpy changes of formation</a:t>
            </a:r>
            <a:endParaRPr lang="zh-CN" altLang="en-US" dirty="0"/>
          </a:p>
        </p:txBody>
      </p:sp>
      <p:sp>
        <p:nvSpPr>
          <p:cNvPr id="3" name="内容占位符 2"/>
          <p:cNvSpPr>
            <a:spLocks noGrp="1"/>
          </p:cNvSpPr>
          <p:nvPr>
            <p:ph idx="1"/>
          </p:nvPr>
        </p:nvSpPr>
        <p:spPr/>
        <p:txBody>
          <a:bodyPr/>
          <a:lstStyle/>
          <a:p>
            <a:r>
              <a:rPr lang="en-US" altLang="zh-CN" dirty="0"/>
              <a:t>Standard enthalpy changes of formation can be used to calculate the standard enthalpy change of any reaction.</a:t>
            </a:r>
            <a:endParaRPr lang="en-US" altLang="zh-CN" dirty="0"/>
          </a:p>
          <a:p>
            <a:endParaRPr lang="zh-CN" altLang="en-US" dirty="0"/>
          </a:p>
        </p:txBody>
      </p:sp>
      <p:pic>
        <p:nvPicPr>
          <p:cNvPr id="4" name="图片 3"/>
          <p:cNvPicPr>
            <a:picLocks noChangeAspect="1"/>
          </p:cNvPicPr>
          <p:nvPr/>
        </p:nvPicPr>
        <p:blipFill>
          <a:blip r:embed="rId1">
            <a:lum bright="-20000" contrast="40000"/>
          </a:blip>
          <a:stretch>
            <a:fillRect/>
          </a:stretch>
        </p:blipFill>
        <p:spPr>
          <a:xfrm>
            <a:off x="665134" y="3372397"/>
            <a:ext cx="7389653" cy="27537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98475" y="1981200"/>
            <a:ext cx="8395970" cy="4145280"/>
          </a:xfrm>
        </p:spPr>
        <p:txBody>
          <a:bodyPr/>
          <a:p>
            <a:r>
              <a:rPr lang="en-US" altLang="zh-CN">
                <a:solidFill>
                  <a:schemeClr val="tx1"/>
                </a:solidFill>
              </a:rPr>
              <a:t>CaO(s) + H</a:t>
            </a:r>
            <a:r>
              <a:rPr lang="en-US" altLang="zh-CN" baseline="-25000">
                <a:solidFill>
                  <a:schemeClr val="tx1"/>
                </a:solidFill>
              </a:rPr>
              <a:t>2</a:t>
            </a:r>
            <a:r>
              <a:rPr lang="en-US" altLang="zh-CN">
                <a:solidFill>
                  <a:schemeClr val="tx1"/>
                </a:solidFill>
              </a:rPr>
              <a:t>O(l) + 2 CO</a:t>
            </a:r>
            <a:r>
              <a:rPr lang="en-US" altLang="zh-CN" baseline="-25000">
                <a:solidFill>
                  <a:schemeClr val="tx1"/>
                </a:solidFill>
              </a:rPr>
              <a:t>2</a:t>
            </a:r>
            <a:r>
              <a:rPr lang="en-US" altLang="zh-CN">
                <a:solidFill>
                  <a:schemeClr val="tx1"/>
                </a:solidFill>
              </a:rPr>
              <a:t>(g) → Ca(HCO</a:t>
            </a:r>
            <a:r>
              <a:rPr lang="en-US" altLang="zh-CN" baseline="-25000">
                <a:solidFill>
                  <a:schemeClr val="tx1"/>
                </a:solidFill>
              </a:rPr>
              <a:t>3</a:t>
            </a:r>
            <a:r>
              <a:rPr lang="en-US" altLang="zh-CN">
                <a:solidFill>
                  <a:schemeClr val="tx1"/>
                </a:solidFill>
              </a:rPr>
              <a:t>)</a:t>
            </a:r>
            <a:r>
              <a:rPr lang="en-US" altLang="zh-CN" baseline="-25000">
                <a:solidFill>
                  <a:schemeClr val="tx1"/>
                </a:solidFill>
              </a:rPr>
              <a:t>2</a:t>
            </a:r>
            <a:r>
              <a:rPr lang="en-US" altLang="zh-CN">
                <a:solidFill>
                  <a:schemeClr val="tx1"/>
                </a:solidFill>
              </a:rPr>
              <a:t>(s)			</a:t>
            </a:r>
            <a:r>
              <a:rPr lang="en-US" altLang="zh-CN" dirty="0" err="1">
                <a:solidFill>
                  <a:schemeClr val="tx1"/>
                </a:solidFill>
                <a:sym typeface="+mn-ea"/>
              </a:rPr>
              <a:t>ΔH</a:t>
            </a:r>
            <a:r>
              <a:rPr lang="en-US" altLang="zh-CN" baseline="-25000" dirty="0" err="1">
                <a:solidFill>
                  <a:schemeClr val="tx1"/>
                </a:solidFill>
                <a:sym typeface="+mn-ea"/>
              </a:rPr>
              <a:t>r</a:t>
            </a:r>
            <a:r>
              <a:rPr lang="en-US" altLang="el-GR" strike="sngStrike" baseline="30000" dirty="0">
                <a:solidFill>
                  <a:schemeClr val="tx1"/>
                </a:solidFill>
                <a:sym typeface="+mn-ea"/>
              </a:rPr>
              <a:t>o</a:t>
            </a:r>
            <a:r>
              <a:rPr lang="en-US" altLang="zh-CN">
                <a:solidFill>
                  <a:schemeClr val="tx1"/>
                </a:solidFill>
                <a:sym typeface="+mn-ea"/>
              </a:rPr>
              <a:t> </a:t>
            </a:r>
            <a:endParaRPr lang="en-US" altLang="zh-CN">
              <a:solidFill>
                <a:schemeClr val="tx1"/>
              </a:solidFill>
              <a:sym typeface="+mn-ea"/>
            </a:endParaRPr>
          </a:p>
          <a:p>
            <a:r>
              <a:rPr lang="en-US" altLang="zh-CN">
                <a:solidFill>
                  <a:schemeClr val="tx1"/>
                </a:solidFill>
              </a:rPr>
              <a:t>Ca(s) + 1/2 O</a:t>
            </a:r>
            <a:r>
              <a:rPr lang="en-US" altLang="zh-CN" baseline="-25000">
                <a:solidFill>
                  <a:schemeClr val="tx1"/>
                </a:solidFill>
              </a:rPr>
              <a:t>2</a:t>
            </a:r>
            <a:r>
              <a:rPr lang="en-US" altLang="zh-CN">
                <a:solidFill>
                  <a:schemeClr val="tx1"/>
                </a:solidFill>
              </a:rPr>
              <a:t>(g) → CaO(s)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baseline="-25000" dirty="0">
                <a:solidFill>
                  <a:schemeClr val="tx1"/>
                </a:solidFill>
                <a:sym typeface="+mn-ea"/>
              </a:rPr>
              <a:t>CaO</a:t>
            </a:r>
            <a:endParaRPr lang="en-US" altLang="el-GR" dirty="0">
              <a:solidFill>
                <a:schemeClr val="tx1"/>
              </a:solidFill>
              <a:sym typeface="+mn-ea"/>
            </a:endParaRPr>
          </a:p>
          <a:p>
            <a:r>
              <a:rPr lang="en-US" altLang="zh-CN">
                <a:solidFill>
                  <a:schemeClr val="tx1"/>
                </a:solidFill>
              </a:rPr>
              <a:t>H</a:t>
            </a:r>
            <a:r>
              <a:rPr lang="en-US" altLang="zh-CN" baseline="-25000">
                <a:solidFill>
                  <a:schemeClr val="tx1"/>
                </a:solidFill>
              </a:rPr>
              <a:t>2</a:t>
            </a:r>
            <a:r>
              <a:rPr lang="en-US" altLang="zh-CN">
                <a:solidFill>
                  <a:schemeClr val="tx1"/>
                </a:solidFill>
              </a:rPr>
              <a:t>(g) + 1/2 O</a:t>
            </a:r>
            <a:r>
              <a:rPr lang="en-US" altLang="zh-CN" baseline="-25000">
                <a:solidFill>
                  <a:schemeClr val="tx1"/>
                </a:solidFill>
              </a:rPr>
              <a:t>2</a:t>
            </a:r>
            <a:r>
              <a:rPr lang="en-US" altLang="zh-CN">
                <a:solidFill>
                  <a:schemeClr val="tx1"/>
                </a:solidFill>
              </a:rPr>
              <a:t>(g) → H</a:t>
            </a:r>
            <a:r>
              <a:rPr lang="en-US" altLang="zh-CN" baseline="-25000">
                <a:solidFill>
                  <a:schemeClr val="tx1"/>
                </a:solidFill>
              </a:rPr>
              <a:t>2</a:t>
            </a:r>
            <a:r>
              <a:rPr lang="en-US" altLang="zh-CN">
                <a:solidFill>
                  <a:schemeClr val="tx1"/>
                </a:solidFill>
              </a:rPr>
              <a:t>O(l)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baseline="-25000" dirty="0">
                <a:solidFill>
                  <a:schemeClr val="tx1"/>
                </a:solidFill>
                <a:sym typeface="+mn-ea"/>
              </a:rPr>
              <a:t>H2O</a:t>
            </a:r>
            <a:endParaRPr lang="en-US" altLang="el-GR" dirty="0">
              <a:solidFill>
                <a:schemeClr val="tx1"/>
              </a:solidFill>
              <a:sym typeface="+mn-ea"/>
            </a:endParaRPr>
          </a:p>
          <a:p>
            <a:r>
              <a:rPr lang="en-US" altLang="el-GR" dirty="0">
                <a:solidFill>
                  <a:schemeClr val="tx1"/>
                </a:solidFill>
                <a:sym typeface="+mn-ea"/>
              </a:rPr>
              <a:t>C(graphite) + O</a:t>
            </a:r>
            <a:r>
              <a:rPr lang="en-US" altLang="el-GR" baseline="-25000" dirty="0">
                <a:solidFill>
                  <a:schemeClr val="tx1"/>
                </a:solidFill>
                <a:sym typeface="+mn-ea"/>
              </a:rPr>
              <a:t>2</a:t>
            </a:r>
            <a:r>
              <a:rPr lang="en-US" altLang="el-GR" dirty="0">
                <a:solidFill>
                  <a:schemeClr val="tx1"/>
                </a:solidFill>
                <a:sym typeface="+mn-ea"/>
              </a:rPr>
              <a:t>(g) → CO</a:t>
            </a:r>
            <a:r>
              <a:rPr lang="en-US" altLang="el-GR" baseline="-25000" dirty="0">
                <a:solidFill>
                  <a:schemeClr val="tx1"/>
                </a:solidFill>
                <a:sym typeface="+mn-ea"/>
              </a:rPr>
              <a:t>2</a:t>
            </a:r>
            <a:r>
              <a:rPr lang="en-US" altLang="el-GR" dirty="0">
                <a:solidFill>
                  <a:schemeClr val="tx1"/>
                </a:solidFill>
                <a:sym typeface="+mn-ea"/>
              </a:rPr>
              <a:t>(g)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zh-CN" baseline="-25000">
                <a:solidFill>
                  <a:schemeClr val="tx1"/>
                </a:solidFill>
                <a:sym typeface="+mn-ea"/>
              </a:rPr>
              <a:t>CO2</a:t>
            </a:r>
            <a:endParaRPr lang="en-US" altLang="zh-CN">
              <a:solidFill>
                <a:schemeClr val="tx1"/>
              </a:solidFill>
              <a:sym typeface="+mn-ea"/>
            </a:endParaRPr>
          </a:p>
          <a:p>
            <a:r>
              <a:rPr lang="en-US" altLang="zh-CN" dirty="0">
                <a:solidFill>
                  <a:schemeClr val="tx1"/>
                </a:solidFill>
                <a:sym typeface="+mn-ea"/>
              </a:rPr>
              <a:t>Ca(s) + H</a:t>
            </a:r>
            <a:r>
              <a:rPr lang="en-US" altLang="zh-CN" baseline="-25000" dirty="0">
                <a:solidFill>
                  <a:schemeClr val="tx1"/>
                </a:solidFill>
                <a:sym typeface="+mn-ea"/>
              </a:rPr>
              <a:t>2</a:t>
            </a:r>
            <a:r>
              <a:rPr lang="en-US" altLang="zh-CN" dirty="0">
                <a:solidFill>
                  <a:schemeClr val="tx1"/>
                </a:solidFill>
                <a:sym typeface="+mn-ea"/>
              </a:rPr>
              <a:t>(g) + 2 C(graphite) + 3 O</a:t>
            </a:r>
            <a:r>
              <a:rPr lang="en-US" altLang="zh-CN" baseline="-25000" dirty="0">
                <a:solidFill>
                  <a:schemeClr val="tx1"/>
                </a:solidFill>
                <a:sym typeface="+mn-ea"/>
              </a:rPr>
              <a:t>2</a:t>
            </a:r>
            <a:r>
              <a:rPr lang="en-US" altLang="zh-CN" dirty="0">
                <a:solidFill>
                  <a:schemeClr val="tx1"/>
                </a:solidFill>
                <a:sym typeface="+mn-ea"/>
              </a:rPr>
              <a:t>(g) → Ca(HCO</a:t>
            </a:r>
            <a:r>
              <a:rPr lang="en-US" altLang="zh-CN" baseline="-25000" dirty="0">
                <a:solidFill>
                  <a:schemeClr val="tx1"/>
                </a:solidFill>
                <a:sym typeface="+mn-ea"/>
              </a:rPr>
              <a:t>3</a:t>
            </a:r>
            <a:r>
              <a:rPr lang="en-US" altLang="zh-CN" dirty="0">
                <a:solidFill>
                  <a:schemeClr val="tx1"/>
                </a:solidFill>
                <a:sym typeface="+mn-ea"/>
              </a:rPr>
              <a:t>)</a:t>
            </a:r>
            <a:r>
              <a:rPr lang="en-US" altLang="zh-CN" baseline="-25000" dirty="0">
                <a:solidFill>
                  <a:schemeClr val="tx1"/>
                </a:solidFill>
                <a:sym typeface="+mn-ea"/>
              </a:rPr>
              <a:t>2</a:t>
            </a:r>
            <a:r>
              <a:rPr lang="en-US" altLang="zh-CN" dirty="0">
                <a:solidFill>
                  <a:schemeClr val="tx1"/>
                </a:solidFill>
                <a:sym typeface="+mn-ea"/>
              </a:rPr>
              <a:t>(s)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zh-CN" baseline="-25000">
                <a:solidFill>
                  <a:schemeClr val="tx1"/>
                </a:solidFill>
                <a:sym typeface="+mn-ea"/>
              </a:rPr>
              <a:t>Ca(HCO3)2</a:t>
            </a:r>
            <a:endParaRPr lang="en-US" altLang="zh-CN" dirty="0">
              <a:solidFill>
                <a:schemeClr val="tx1"/>
              </a:solidFill>
              <a:sym typeface="+mn-ea"/>
            </a:endParaRPr>
          </a:p>
          <a:p>
            <a:endParaRPr lang="en-US" altLang="zh-CN" dirty="0">
              <a:solidFill>
                <a:schemeClr val="tx1"/>
              </a:solidFill>
              <a:sym typeface="+mn-ea"/>
            </a:endParaRPr>
          </a:p>
          <a:p>
            <a:r>
              <a:rPr lang="en-US" altLang="zh-CN" dirty="0" err="1">
                <a:solidFill>
                  <a:schemeClr val="tx1"/>
                </a:solidFill>
                <a:sym typeface="+mn-ea"/>
              </a:rPr>
              <a:t>ΔH</a:t>
            </a:r>
            <a:r>
              <a:rPr lang="en-US" altLang="zh-CN" baseline="-25000" dirty="0" err="1">
                <a:solidFill>
                  <a:schemeClr val="tx1"/>
                </a:solidFill>
                <a:sym typeface="+mn-ea"/>
              </a:rPr>
              <a:t>r</a:t>
            </a:r>
            <a:r>
              <a:rPr lang="en-US" altLang="el-GR" strike="sngStrike" baseline="30000" dirty="0">
                <a:solidFill>
                  <a:schemeClr val="tx1"/>
                </a:solidFill>
                <a:sym typeface="+mn-ea"/>
              </a:rPr>
              <a:t>o</a:t>
            </a:r>
            <a:r>
              <a:rPr lang="en-US" altLang="zh-CN">
                <a:solidFill>
                  <a:schemeClr val="tx1"/>
                </a:solidFill>
                <a:sym typeface="+mn-ea"/>
              </a:rPr>
              <a:t> =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zh-CN" baseline="-25000">
                <a:solidFill>
                  <a:schemeClr val="tx1"/>
                </a:solidFill>
                <a:sym typeface="+mn-ea"/>
              </a:rPr>
              <a:t>Ca(HCO3)2</a:t>
            </a:r>
            <a:r>
              <a:rPr lang="en-US" altLang="zh-CN">
                <a:solidFill>
                  <a:schemeClr val="tx1"/>
                </a:solidFill>
                <a:sym typeface="+mn-ea"/>
              </a:rPr>
              <a:t> -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baseline="-25000" dirty="0">
                <a:solidFill>
                  <a:schemeClr val="tx1"/>
                </a:solidFill>
                <a:sym typeface="+mn-ea"/>
              </a:rPr>
              <a:t>CaO</a:t>
            </a:r>
            <a:r>
              <a:rPr lang="en-US" altLang="el-GR" dirty="0">
                <a:solidFill>
                  <a:schemeClr val="tx1"/>
                </a:solidFill>
                <a:sym typeface="+mn-ea"/>
              </a:rPr>
              <a:t> +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el-GR" baseline="-25000" dirty="0">
                <a:solidFill>
                  <a:schemeClr val="tx1"/>
                </a:solidFill>
                <a:sym typeface="+mn-ea"/>
              </a:rPr>
              <a:t>H2O</a:t>
            </a:r>
            <a:r>
              <a:rPr lang="en-US" altLang="el-GR" dirty="0">
                <a:solidFill>
                  <a:schemeClr val="tx1"/>
                </a:solidFill>
                <a:sym typeface="+mn-ea"/>
              </a:rPr>
              <a:t> + 2 </a:t>
            </a:r>
            <a:r>
              <a:rPr lang="zh-CN" altLang="en-US" dirty="0">
                <a:solidFill>
                  <a:schemeClr val="tx1"/>
                </a:solidFill>
                <a:latin typeface="Times New Roman" panose="02020603050405020304" pitchFamily="18" charset="0"/>
                <a:sym typeface="+mn-ea"/>
              </a:rPr>
              <a:t>×</a:t>
            </a:r>
            <a:r>
              <a:rPr lang="en-US" altLang="zh-CN" dirty="0">
                <a:solidFill>
                  <a:schemeClr val="tx1"/>
                </a:solidFill>
                <a:sym typeface="+mn-ea"/>
              </a:rPr>
              <a:t> </a:t>
            </a:r>
            <a:r>
              <a:rPr lang="en-US" altLang="zh-CN" dirty="0" err="1">
                <a:solidFill>
                  <a:schemeClr val="tx1"/>
                </a:solidFill>
                <a:sym typeface="+mn-ea"/>
              </a:rPr>
              <a:t>ΔH</a:t>
            </a:r>
            <a:r>
              <a:rPr lang="en-US" altLang="zh-CN" baseline="-25000" dirty="0" err="1">
                <a:solidFill>
                  <a:schemeClr val="tx1"/>
                </a:solidFill>
                <a:sym typeface="+mn-ea"/>
              </a:rPr>
              <a:t>f</a:t>
            </a:r>
            <a:r>
              <a:rPr lang="en-US" altLang="el-GR" strike="sngStrike" baseline="30000" dirty="0">
                <a:solidFill>
                  <a:schemeClr val="tx1"/>
                </a:solidFill>
                <a:sym typeface="+mn-ea"/>
              </a:rPr>
              <a:t>o</a:t>
            </a:r>
            <a:r>
              <a:rPr lang="en-US" altLang="zh-CN" baseline="-25000">
                <a:solidFill>
                  <a:schemeClr val="tx1"/>
                </a:solidFill>
                <a:sym typeface="+mn-ea"/>
              </a:rPr>
              <a:t>CO2</a:t>
            </a:r>
            <a:r>
              <a:rPr lang="en-US" altLang="zh-CN">
                <a:solidFill>
                  <a:schemeClr val="tx1"/>
                </a:solidFill>
                <a:sym typeface="+mn-ea"/>
              </a:rPr>
              <a:t>)</a:t>
            </a:r>
            <a:endParaRPr lang="en-US" altLang="zh-CN" dirty="0">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 y="1082128"/>
            <a:ext cx="9144000" cy="23915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320087" y="1942734"/>
            <a:ext cx="6503825" cy="2972532"/>
          </a:xfrm>
          <a:prstGeom prst="rect">
            <a:avLst/>
          </a:prstGeom>
        </p:spPr>
      </p:pic>
      <p:sp>
        <p:nvSpPr>
          <p:cNvPr id="3" name="文本框 2"/>
          <p:cNvSpPr txBox="1"/>
          <p:nvPr/>
        </p:nvSpPr>
        <p:spPr>
          <a:xfrm>
            <a:off x="546099" y="596900"/>
            <a:ext cx="3098800" cy="523220"/>
          </a:xfrm>
          <a:prstGeom prst="rect">
            <a:avLst/>
          </a:prstGeom>
          <a:noFill/>
        </p:spPr>
        <p:txBody>
          <a:bodyPr wrap="square" rtlCol="0">
            <a:spAutoFit/>
          </a:bodyPr>
          <a:lstStyle/>
          <a:p>
            <a:r>
              <a:rPr lang="en-US" altLang="zh-CN" sz="2800" dirty="0"/>
              <a:t>Practice 1:</a:t>
            </a:r>
            <a:endParaRPr lang="zh-CN" altLang="en-US" sz="28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27681" y="647246"/>
            <a:ext cx="8383837" cy="3683907"/>
          </a:xfrm>
          <a:prstGeom prst="rect">
            <a:avLst/>
          </a:prstGeom>
        </p:spPr>
      </p:pic>
      <p:pic>
        <p:nvPicPr>
          <p:cNvPr id="3" name="图片 2"/>
          <p:cNvPicPr>
            <a:picLocks noChangeAspect="1"/>
          </p:cNvPicPr>
          <p:nvPr/>
        </p:nvPicPr>
        <p:blipFill>
          <a:blip r:embed="rId2">
            <a:lum bright="-20000" contrast="40000"/>
          </a:blip>
          <a:stretch>
            <a:fillRect/>
          </a:stretch>
        </p:blipFill>
        <p:spPr>
          <a:xfrm>
            <a:off x="227681" y="4444853"/>
            <a:ext cx="6148147" cy="1194094"/>
          </a:xfrm>
          <a:prstGeom prst="rect">
            <a:avLst/>
          </a:prstGeom>
        </p:spPr>
      </p:pic>
      <p:sp>
        <p:nvSpPr>
          <p:cNvPr id="4" name="文本框 3"/>
          <p:cNvSpPr txBox="1"/>
          <p:nvPr/>
        </p:nvSpPr>
        <p:spPr>
          <a:xfrm>
            <a:off x="2656093" y="2347259"/>
            <a:ext cx="241300" cy="369332"/>
          </a:xfrm>
          <a:prstGeom prst="rect">
            <a:avLst/>
          </a:prstGeom>
          <a:solidFill>
            <a:schemeClr val="accent6">
              <a:lumMod val="20000"/>
              <a:lumOff val="80000"/>
            </a:schemeClr>
          </a:solidFill>
        </p:spPr>
        <p:txBody>
          <a:bodyPr wrap="square" rtlCol="0">
            <a:spAutoFit/>
          </a:bodyPr>
          <a:lstStyle/>
          <a:p>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54920" y="1739774"/>
            <a:ext cx="8444765" cy="1384425"/>
          </a:xfrm>
          <a:prstGeom prst="rect">
            <a:avLst/>
          </a:prstGeom>
        </p:spPr>
      </p:pic>
      <p:sp>
        <p:nvSpPr>
          <p:cNvPr id="3" name="文本框 2"/>
          <p:cNvSpPr txBox="1"/>
          <p:nvPr/>
        </p:nvSpPr>
        <p:spPr>
          <a:xfrm>
            <a:off x="546099" y="596900"/>
            <a:ext cx="3098800" cy="523220"/>
          </a:xfrm>
          <a:prstGeom prst="rect">
            <a:avLst/>
          </a:prstGeom>
          <a:noFill/>
        </p:spPr>
        <p:txBody>
          <a:bodyPr wrap="square" rtlCol="0">
            <a:spAutoFit/>
          </a:bodyPr>
          <a:lstStyle/>
          <a:p>
            <a:r>
              <a:rPr lang="en-US" altLang="zh-CN" sz="2800" dirty="0"/>
              <a:t>Practice 3:</a:t>
            </a:r>
            <a:endParaRPr lang="zh-CN" altLang="en-US" sz="28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083266" y="767782"/>
            <a:ext cx="6820134" cy="5290118"/>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396382" y="469575"/>
            <a:ext cx="5640036" cy="2642250"/>
          </a:xfrm>
          <a:prstGeom prst="rect">
            <a:avLst/>
          </a:prstGeom>
        </p:spPr>
      </p:pic>
      <p:pic>
        <p:nvPicPr>
          <p:cNvPr id="3" name="图片 2"/>
          <p:cNvPicPr>
            <a:picLocks noChangeAspect="1"/>
          </p:cNvPicPr>
          <p:nvPr/>
        </p:nvPicPr>
        <p:blipFill>
          <a:blip r:embed="rId2">
            <a:lum bright="-20000" contrast="40000"/>
          </a:blip>
          <a:stretch>
            <a:fillRect/>
          </a:stretch>
        </p:blipFill>
        <p:spPr>
          <a:xfrm>
            <a:off x="1091515" y="3231829"/>
            <a:ext cx="6538554" cy="27244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bwMode="auto">
          <a:xfrm>
            <a:off x="381000" y="1066800"/>
            <a:ext cx="8540750" cy="3113088"/>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609600" indent="-609600">
              <a:spcBef>
                <a:spcPct val="0"/>
              </a:spcBef>
              <a:buFontTx/>
              <a:buNone/>
            </a:pPr>
            <a:r>
              <a:rPr lang="en-GB" sz="3000">
                <a:latin typeface="Arial" panose="020B0604020202020204" pitchFamily="34" charset="0"/>
              </a:rPr>
              <a:t>Say whether these processes are exothermic.</a:t>
            </a:r>
            <a:endParaRPr lang="en-GB" sz="3000">
              <a:latin typeface="Arial" panose="020B0604020202020204" pitchFamily="34" charset="0"/>
            </a:endParaRPr>
          </a:p>
          <a:p>
            <a:pPr marL="609600" indent="-609600">
              <a:spcBef>
                <a:spcPct val="0"/>
              </a:spcBef>
              <a:buFontTx/>
              <a:buAutoNum type="arabicPeriod"/>
            </a:pPr>
            <a:r>
              <a:rPr lang="en-GB">
                <a:latin typeface="Arial" panose="020B0604020202020204" pitchFamily="34" charset="0"/>
              </a:rPr>
              <a:t>Charcoal burning</a:t>
            </a:r>
            <a:endParaRPr lang="en-GB">
              <a:latin typeface="Arial" panose="020B0604020202020204" pitchFamily="34" charset="0"/>
            </a:endParaRPr>
          </a:p>
          <a:p>
            <a:pPr marL="609600" indent="-609600">
              <a:spcBef>
                <a:spcPct val="0"/>
              </a:spcBef>
              <a:buFontTx/>
              <a:buAutoNum type="arabicPeriod"/>
            </a:pPr>
            <a:r>
              <a:rPr lang="en-GB">
                <a:latin typeface="Arial" panose="020B0604020202020204" pitchFamily="34" charset="0"/>
              </a:rPr>
              <a:t>A candle burning.</a:t>
            </a:r>
            <a:endParaRPr lang="en-GB">
              <a:latin typeface="Arial" panose="020B0604020202020204" pitchFamily="34" charset="0"/>
            </a:endParaRPr>
          </a:p>
          <a:p>
            <a:pPr marL="609600" indent="-609600">
              <a:spcBef>
                <a:spcPct val="0"/>
              </a:spcBef>
              <a:buFontTx/>
              <a:buAutoNum type="arabicPeriod"/>
            </a:pPr>
            <a:r>
              <a:rPr lang="en-GB">
                <a:latin typeface="Arial" panose="020B0604020202020204" pitchFamily="34" charset="0"/>
              </a:rPr>
              <a:t>A kettle boiling</a:t>
            </a:r>
            <a:endParaRPr lang="en-GB">
              <a:latin typeface="Arial" panose="020B0604020202020204" pitchFamily="34" charset="0"/>
            </a:endParaRPr>
          </a:p>
          <a:p>
            <a:pPr marL="609600" indent="-609600">
              <a:spcBef>
                <a:spcPct val="0"/>
              </a:spcBef>
              <a:buFontTx/>
              <a:buAutoNum type="arabicPeriod"/>
            </a:pPr>
            <a:r>
              <a:rPr lang="en-GB">
                <a:latin typeface="Arial" panose="020B0604020202020204" pitchFamily="34" charset="0"/>
              </a:rPr>
              <a:t>Ice melting</a:t>
            </a:r>
            <a:endParaRPr lang="en-GB">
              <a:latin typeface="Arial" panose="020B0604020202020204" pitchFamily="34" charset="0"/>
            </a:endParaRPr>
          </a:p>
          <a:p>
            <a:pPr marL="609600" indent="-609600">
              <a:spcBef>
                <a:spcPct val="0"/>
              </a:spcBef>
              <a:buFontTx/>
              <a:buAutoNum type="arabicPeriod"/>
            </a:pPr>
            <a:r>
              <a:rPr lang="en-GB">
                <a:latin typeface="Arial" panose="020B0604020202020204" pitchFamily="34" charset="0"/>
              </a:rPr>
              <a:t>A firework exploding</a:t>
            </a:r>
            <a:endParaRPr lang="en-GB">
              <a:latin typeface="Arial" panose="020B0604020202020204" pitchFamily="34" charset="0"/>
            </a:endParaRPr>
          </a:p>
        </p:txBody>
      </p:sp>
      <p:sp>
        <p:nvSpPr>
          <p:cNvPr id="17412" name="Text Box 4"/>
          <p:cNvSpPr txBox="1">
            <a:spLocks noChangeArrowheads="1"/>
          </p:cNvSpPr>
          <p:nvPr/>
        </p:nvSpPr>
        <p:spPr bwMode="auto">
          <a:xfrm>
            <a:off x="5238750" y="1614488"/>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yes</a:t>
            </a:r>
            <a:endParaRPr lang="en-GB" sz="2000">
              <a:latin typeface="Arial" panose="020B0604020202020204" pitchFamily="34" charset="0"/>
            </a:endParaRPr>
          </a:p>
        </p:txBody>
      </p:sp>
      <p:sp>
        <p:nvSpPr>
          <p:cNvPr id="17413" name="Text Box 5"/>
          <p:cNvSpPr txBox="1">
            <a:spLocks noChangeArrowheads="1"/>
          </p:cNvSpPr>
          <p:nvPr/>
        </p:nvSpPr>
        <p:spPr bwMode="auto">
          <a:xfrm>
            <a:off x="7046913" y="9413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en-GB" sz="2000">
              <a:latin typeface="Arial" panose="020B0604020202020204" pitchFamily="34" charset="0"/>
            </a:endParaRPr>
          </a:p>
        </p:txBody>
      </p:sp>
      <p:sp>
        <p:nvSpPr>
          <p:cNvPr id="17414" name="Text Box 6"/>
          <p:cNvSpPr txBox="1">
            <a:spLocks noChangeArrowheads="1"/>
          </p:cNvSpPr>
          <p:nvPr/>
        </p:nvSpPr>
        <p:spPr bwMode="auto">
          <a:xfrm>
            <a:off x="7199313" y="10937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en-GB" sz="2000">
              <a:latin typeface="Arial" panose="020B0604020202020204" pitchFamily="34" charset="0"/>
            </a:endParaRPr>
          </a:p>
        </p:txBody>
      </p:sp>
      <p:sp>
        <p:nvSpPr>
          <p:cNvPr id="17415" name="Text Box 7"/>
          <p:cNvSpPr txBox="1">
            <a:spLocks noChangeArrowheads="1"/>
          </p:cNvSpPr>
          <p:nvPr/>
        </p:nvSpPr>
        <p:spPr bwMode="auto">
          <a:xfrm>
            <a:off x="5229225" y="2085975"/>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yes</a:t>
            </a:r>
            <a:endParaRPr lang="en-GB" sz="2000">
              <a:latin typeface="Arial" panose="020B0604020202020204" pitchFamily="34" charset="0"/>
            </a:endParaRPr>
          </a:p>
        </p:txBody>
      </p:sp>
      <p:sp>
        <p:nvSpPr>
          <p:cNvPr id="17416" name="Text Box 8"/>
          <p:cNvSpPr txBox="1">
            <a:spLocks noChangeArrowheads="1"/>
          </p:cNvSpPr>
          <p:nvPr/>
        </p:nvSpPr>
        <p:spPr bwMode="auto">
          <a:xfrm>
            <a:off x="5251450" y="3616325"/>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yes</a:t>
            </a:r>
            <a:endParaRPr lang="en-GB" sz="2000">
              <a:latin typeface="Arial" panose="020B0604020202020204" pitchFamily="34" charset="0"/>
            </a:endParaRPr>
          </a:p>
        </p:txBody>
      </p:sp>
      <p:sp>
        <p:nvSpPr>
          <p:cNvPr id="17417" name="Text Box 9"/>
          <p:cNvSpPr txBox="1">
            <a:spLocks noChangeArrowheads="1"/>
          </p:cNvSpPr>
          <p:nvPr/>
        </p:nvSpPr>
        <p:spPr bwMode="auto">
          <a:xfrm>
            <a:off x="5245100" y="2609850"/>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no</a:t>
            </a:r>
            <a:endParaRPr lang="en-GB" sz="2000">
              <a:latin typeface="Arial" panose="020B0604020202020204" pitchFamily="34" charset="0"/>
            </a:endParaRPr>
          </a:p>
        </p:txBody>
      </p:sp>
      <p:sp>
        <p:nvSpPr>
          <p:cNvPr id="17418" name="Text Box 10"/>
          <p:cNvSpPr txBox="1">
            <a:spLocks noChangeArrowheads="1"/>
          </p:cNvSpPr>
          <p:nvPr/>
        </p:nvSpPr>
        <p:spPr bwMode="auto">
          <a:xfrm>
            <a:off x="5251450" y="3109913"/>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no</a:t>
            </a:r>
            <a:endParaRPr lang="en-GB" sz="2000">
              <a:latin typeface="Arial" panose="020B0604020202020204" pitchFamily="34" charset="0"/>
            </a:endParaRPr>
          </a:p>
        </p:txBody>
      </p:sp>
      <p:sp>
        <p:nvSpPr>
          <p:cNvPr id="17419" name="Text Box 11"/>
          <p:cNvSpPr txBox="1">
            <a:spLocks noChangeArrowheads="1"/>
          </p:cNvSpPr>
          <p:nvPr/>
        </p:nvSpPr>
        <p:spPr bwMode="auto">
          <a:xfrm>
            <a:off x="1204913" y="4603750"/>
            <a:ext cx="6313487" cy="8540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You have to put heat </a:t>
            </a:r>
            <a:r>
              <a:rPr lang="en-GB" sz="2000" i="1" u="sng">
                <a:effectLst>
                  <a:outerShdw blurRad="38100" dist="38100" dir="2700000" algn="tl">
                    <a:srgbClr val="FFFFFF"/>
                  </a:outerShdw>
                </a:effectLst>
                <a:latin typeface="Arial" panose="020B0604020202020204" pitchFamily="34" charset="0"/>
              </a:rPr>
              <a:t>in</a:t>
            </a:r>
            <a:r>
              <a:rPr lang="en-GB" sz="2000">
                <a:latin typeface="Arial" panose="020B0604020202020204" pitchFamily="34" charset="0"/>
              </a:rPr>
              <a:t> for boiling and melting.</a:t>
            </a:r>
            <a:endParaRPr lang="en-GB" sz="2000">
              <a:latin typeface="Arial" panose="020B0604020202020204" pitchFamily="34" charset="0"/>
            </a:endParaRPr>
          </a:p>
          <a:p>
            <a:pPr algn="ctr">
              <a:spcBef>
                <a:spcPct val="50000"/>
              </a:spcBef>
            </a:pPr>
            <a:r>
              <a:rPr lang="en-GB" sz="2000">
                <a:latin typeface="Arial" panose="020B0604020202020204" pitchFamily="34" charset="0"/>
              </a:rPr>
              <a:t>You get heat </a:t>
            </a:r>
            <a:r>
              <a:rPr lang="en-GB" sz="2000" i="1" u="sng">
                <a:effectLst>
                  <a:outerShdw blurRad="38100" dist="38100" dir="2700000" algn="tl">
                    <a:srgbClr val="FFFFFF"/>
                  </a:outerShdw>
                </a:effectLst>
                <a:latin typeface="Arial" panose="020B0604020202020204" pitchFamily="34" charset="0"/>
              </a:rPr>
              <a:t>out</a:t>
            </a:r>
            <a:r>
              <a:rPr lang="en-GB" sz="2000">
                <a:latin typeface="Arial" panose="020B0604020202020204" pitchFamily="34" charset="0"/>
              </a:rPr>
              <a:t> from all the other processes</a:t>
            </a:r>
            <a:endParaRPr lang="en-GB" sz="2000">
              <a:latin typeface="Arial" panose="020B0604020202020204" pitchFamily="34" charset="0"/>
            </a:endParaRPr>
          </a:p>
        </p:txBody>
      </p:sp>
      <p:sp>
        <p:nvSpPr>
          <p:cNvPr id="17420" name="Text Box 12"/>
          <p:cNvSpPr txBox="1">
            <a:spLocks noChangeArrowheads="1"/>
          </p:cNvSpPr>
          <p:nvPr/>
        </p:nvSpPr>
        <p:spPr bwMode="auto">
          <a:xfrm>
            <a:off x="0" y="-1588"/>
            <a:ext cx="1149350" cy="457201"/>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solidFill>
                  <a:schemeClr val="bg1"/>
                </a:solidFill>
                <a:latin typeface="Arial" panose="020B0604020202020204" pitchFamily="34" charset="0"/>
              </a:rPr>
              <a:t>Activity</a:t>
            </a:r>
            <a:endParaRPr lang="en-GB">
              <a:solidFill>
                <a:schemeClr val="bg1"/>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dissolve">
                                      <p:cBhvr>
                                        <p:cTn id="7" dur="500"/>
                                        <p:tgtEl>
                                          <p:spTgt spid="174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415"/>
                                        </p:tgtEl>
                                        <p:attrNameLst>
                                          <p:attrName>style.visibility</p:attrName>
                                        </p:attrNameLst>
                                      </p:cBhvr>
                                      <p:to>
                                        <p:strVal val="visible"/>
                                      </p:to>
                                    </p:set>
                                    <p:animEffect transition="in" filter="dissolve">
                                      <p:cBhvr>
                                        <p:cTn id="12" dur="500"/>
                                        <p:tgtEl>
                                          <p:spTgt spid="174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417"/>
                                        </p:tgtEl>
                                        <p:attrNameLst>
                                          <p:attrName>style.visibility</p:attrName>
                                        </p:attrNameLst>
                                      </p:cBhvr>
                                      <p:to>
                                        <p:strVal val="visible"/>
                                      </p:to>
                                    </p:set>
                                    <p:animEffect transition="in" filter="dissolve">
                                      <p:cBhvr>
                                        <p:cTn id="17" dur="500"/>
                                        <p:tgtEl>
                                          <p:spTgt spid="174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418"/>
                                        </p:tgtEl>
                                        <p:attrNameLst>
                                          <p:attrName>style.visibility</p:attrName>
                                        </p:attrNameLst>
                                      </p:cBhvr>
                                      <p:to>
                                        <p:strVal val="visible"/>
                                      </p:to>
                                    </p:set>
                                    <p:animEffect transition="in" filter="dissolve">
                                      <p:cBhvr>
                                        <p:cTn id="22" dur="500"/>
                                        <p:tgtEl>
                                          <p:spTgt spid="174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416"/>
                                        </p:tgtEl>
                                        <p:attrNameLst>
                                          <p:attrName>style.visibility</p:attrName>
                                        </p:attrNameLst>
                                      </p:cBhvr>
                                      <p:to>
                                        <p:strVal val="visible"/>
                                      </p:to>
                                    </p:set>
                                    <p:animEffect transition="in" filter="dissolve">
                                      <p:cBhvr>
                                        <p:cTn id="27" dur="500"/>
                                        <p:tgtEl>
                                          <p:spTgt spid="17416"/>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7419"/>
                                        </p:tgtEl>
                                        <p:attrNameLst>
                                          <p:attrName>style.visibility</p:attrName>
                                        </p:attrNameLst>
                                      </p:cBhvr>
                                      <p:to>
                                        <p:strVal val="visible"/>
                                      </p:to>
                                    </p:set>
                                    <p:animEffect transition="in" filter="dissolve">
                                      <p:cBhvr>
                                        <p:cTn id="31" dur="500"/>
                                        <p:tgtEl>
                                          <p:spTgt spid="17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autoUpdateAnimBg="0"/>
      <p:bldP spid="17415" grpId="0" animBg="1" autoUpdateAnimBg="0"/>
      <p:bldP spid="17416" grpId="0" animBg="1" autoUpdateAnimBg="0"/>
      <p:bldP spid="17417" grpId="0" animBg="1" autoUpdateAnimBg="0"/>
      <p:bldP spid="17418" grpId="0" animBg="1" autoUpdateAnimBg="0"/>
      <p:bldP spid="17419"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Standard Enthalpy Change of Combustion</a:t>
            </a:r>
            <a:endParaRPr lang="zh-CN" altLang="en-US" dirty="0"/>
          </a:p>
        </p:txBody>
      </p:sp>
      <p:sp>
        <p:nvSpPr>
          <p:cNvPr id="3" name="内容占位符 2"/>
          <p:cNvSpPr>
            <a:spLocks noGrp="1"/>
          </p:cNvSpPr>
          <p:nvPr>
            <p:ph idx="1"/>
          </p:nvPr>
        </p:nvSpPr>
        <p:spPr>
          <a:xfrm>
            <a:off x="498475" y="1981200"/>
            <a:ext cx="7845425" cy="2247265"/>
          </a:xfrm>
        </p:spPr>
        <p:txBody>
          <a:bodyPr>
            <a:normAutofit/>
          </a:bodyPr>
          <a:lstStyle/>
          <a:p>
            <a:pPr lvl="0">
              <a:buClr>
                <a:srgbClr val="663366"/>
              </a:buClr>
            </a:pPr>
            <a:r>
              <a:rPr lang="en-US" altLang="zh-CN" sz="2400" b="1" dirty="0">
                <a:solidFill>
                  <a:srgbClr val="FF0000"/>
                </a:solidFill>
                <a:latin typeface="Times New Roman" panose="02020603050405020304" pitchFamily="18" charset="0"/>
                <a:cs typeface="Times New Roman" panose="02020603050405020304" pitchFamily="18" charset="0"/>
              </a:rPr>
              <a:t>The standard enthalpy change of combustion, </a:t>
            </a:r>
            <a:r>
              <a:rPr lang="en-US" altLang="zh-CN" sz="2400" b="1" dirty="0" err="1">
                <a:solidFill>
                  <a:srgbClr val="FF0000"/>
                </a:solidFill>
                <a:latin typeface="Times New Roman" panose="02020603050405020304" pitchFamily="18" charset="0"/>
                <a:cs typeface="Times New Roman" panose="02020603050405020304" pitchFamily="18" charset="0"/>
              </a:rPr>
              <a:t>ΔH</a:t>
            </a:r>
            <a:r>
              <a:rPr lang="en-US" altLang="zh-CN" sz="2400" b="1" baseline="-25000" dirty="0" err="1">
                <a:solidFill>
                  <a:srgbClr val="FF0000"/>
                </a:solidFill>
                <a:latin typeface="Times New Roman" panose="02020603050405020304" pitchFamily="18" charset="0"/>
                <a:cs typeface="Times New Roman" panose="02020603050405020304" pitchFamily="18" charset="0"/>
              </a:rPr>
              <a:t>c</a:t>
            </a:r>
            <a:r>
              <a:rPr lang="en-US" altLang="el-GR" sz="2400" b="1" strike="sngStrike" baseline="30000" dirty="0">
                <a:solidFill>
                  <a:srgbClr val="FF0000"/>
                </a:solidFill>
                <a:latin typeface="Times New Roman" panose="02020603050405020304" pitchFamily="18" charset="0"/>
                <a:cs typeface="Times New Roman" panose="02020603050405020304" pitchFamily="18" charset="0"/>
              </a:rPr>
              <a:t>o</a:t>
            </a:r>
            <a:r>
              <a:rPr lang="en-US" altLang="zh-CN" sz="2400" b="1" dirty="0">
                <a:solidFill>
                  <a:srgbClr val="FF0000"/>
                </a:solidFill>
                <a:latin typeface="Times New Roman" panose="02020603050405020304" pitchFamily="18" charset="0"/>
                <a:cs typeface="Times New Roman" panose="02020603050405020304" pitchFamily="18" charset="0"/>
              </a:rPr>
              <a:t> , of a substance is the enthalpy change for the complete combustion of ONE MOLE of a substance in its standard state in excess oxygen under standard conditions (298 K, 100 kPa).</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927100" y="393021"/>
            <a:ext cx="6934879" cy="6167662"/>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850221" y="1904874"/>
            <a:ext cx="7437682" cy="1219325"/>
          </a:xfrm>
          <a:prstGeom prst="rect">
            <a:avLst/>
          </a:prstGeom>
        </p:spPr>
      </p:pic>
      <p:pic>
        <p:nvPicPr>
          <p:cNvPr id="3" name="图片 2"/>
          <p:cNvPicPr>
            <a:picLocks noChangeAspect="1"/>
          </p:cNvPicPr>
          <p:nvPr/>
        </p:nvPicPr>
        <p:blipFill rotWithShape="1">
          <a:blip r:embed="rId2">
            <a:lum bright="-20000" contrast="40000"/>
          </a:blip>
          <a:srcRect t="20399"/>
          <a:stretch>
            <a:fillRect/>
          </a:stretch>
        </p:blipFill>
        <p:spPr>
          <a:xfrm>
            <a:off x="1262380" y="4163060"/>
            <a:ext cx="6612890" cy="1551940"/>
          </a:xfrm>
          <a:prstGeom prst="rect">
            <a:avLst/>
          </a:prstGeom>
        </p:spPr>
      </p:pic>
      <p:sp>
        <p:nvSpPr>
          <p:cNvPr id="4" name="文本框 3"/>
          <p:cNvSpPr txBox="1"/>
          <p:nvPr/>
        </p:nvSpPr>
        <p:spPr>
          <a:xfrm>
            <a:off x="546099" y="596900"/>
            <a:ext cx="3098800" cy="523220"/>
          </a:xfrm>
          <a:prstGeom prst="rect">
            <a:avLst/>
          </a:prstGeom>
          <a:noFill/>
        </p:spPr>
        <p:txBody>
          <a:bodyPr wrap="square" rtlCol="0">
            <a:spAutoFit/>
          </a:bodyPr>
          <a:lstStyle/>
          <a:p>
            <a:r>
              <a:rPr lang="en-US" altLang="zh-CN" sz="2800" dirty="0"/>
              <a:t>Practice 4:</a:t>
            </a:r>
            <a:endParaRPr lang="zh-CN" altLang="en-US" sz="2800" dirty="0"/>
          </a:p>
        </p:txBody>
      </p:sp>
      <p:sp>
        <p:nvSpPr>
          <p:cNvPr id="5" name="文本框 4"/>
          <p:cNvSpPr txBox="1"/>
          <p:nvPr/>
        </p:nvSpPr>
        <p:spPr>
          <a:xfrm>
            <a:off x="2959100" y="4320045"/>
            <a:ext cx="254000" cy="290529"/>
          </a:xfrm>
          <a:prstGeom prst="rect">
            <a:avLst/>
          </a:prstGeom>
          <a:solidFill>
            <a:srgbClr val="FFFFFF"/>
          </a:solidFill>
        </p:spPr>
        <p:txBody>
          <a:bodyPr wrap="square" rtlCol="0">
            <a:spAutoFit/>
          </a:bodyPr>
          <a:lstStyle/>
          <a:p>
            <a:pPr>
              <a:lnSpc>
                <a:spcPts val="1500"/>
              </a:lnSpc>
            </a:pPr>
            <a:r>
              <a:rPr lang="en-US" altLang="zh-CN" dirty="0"/>
              <a:t>c</a:t>
            </a:r>
            <a:endParaRPr lang="zh-CN" altLang="en-US" dirty="0"/>
          </a:p>
        </p:txBody>
      </p:sp>
      <p:sp>
        <p:nvSpPr>
          <p:cNvPr id="6" name="文本框 5"/>
          <p:cNvSpPr txBox="1"/>
          <p:nvPr/>
        </p:nvSpPr>
        <p:spPr>
          <a:xfrm>
            <a:off x="5379871" y="4327180"/>
            <a:ext cx="254000" cy="290529"/>
          </a:xfrm>
          <a:prstGeom prst="rect">
            <a:avLst/>
          </a:prstGeom>
          <a:solidFill>
            <a:srgbClr val="FFFFFF"/>
          </a:solidFill>
        </p:spPr>
        <p:txBody>
          <a:bodyPr wrap="square" rtlCol="0">
            <a:spAutoFit/>
          </a:bodyPr>
          <a:lstStyle/>
          <a:p>
            <a:pPr>
              <a:lnSpc>
                <a:spcPts val="1500"/>
              </a:lnSpc>
            </a:pPr>
            <a:r>
              <a:rPr lang="en-US" altLang="zh-CN" dirty="0"/>
              <a:t>c</a:t>
            </a:r>
            <a:endParaRPr lang="zh-CN" altLang="en-US" dirty="0"/>
          </a:p>
        </p:txBody>
      </p:sp>
      <p:pic>
        <p:nvPicPr>
          <p:cNvPr id="7" name="图片 6"/>
          <p:cNvPicPr>
            <a:picLocks noChangeAspect="1"/>
          </p:cNvPicPr>
          <p:nvPr/>
        </p:nvPicPr>
        <p:blipFill rotWithShape="1">
          <a:blip r:embed="rId2">
            <a:lum bright="-20000" contrast="40000"/>
          </a:blip>
          <a:srcRect b="80122"/>
          <a:stretch>
            <a:fillRect/>
          </a:stretch>
        </p:blipFill>
        <p:spPr>
          <a:xfrm>
            <a:off x="1110152" y="3244654"/>
            <a:ext cx="6613020" cy="3875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47699" y="1441327"/>
            <a:ext cx="8263331" cy="880544"/>
          </a:xfrm>
          <a:prstGeom prst="rect">
            <a:avLst/>
          </a:prstGeom>
        </p:spPr>
      </p:pic>
      <p:sp>
        <p:nvSpPr>
          <p:cNvPr id="3" name="文本框 2"/>
          <p:cNvSpPr txBox="1"/>
          <p:nvPr/>
        </p:nvSpPr>
        <p:spPr>
          <a:xfrm>
            <a:off x="546099" y="596900"/>
            <a:ext cx="3098800" cy="523220"/>
          </a:xfrm>
          <a:prstGeom prst="rect">
            <a:avLst/>
          </a:prstGeom>
          <a:noFill/>
        </p:spPr>
        <p:txBody>
          <a:bodyPr wrap="square" rtlCol="0">
            <a:spAutoFit/>
          </a:bodyPr>
          <a:lstStyle/>
          <a:p>
            <a:r>
              <a:rPr lang="en-US" altLang="zh-CN" sz="2800" dirty="0"/>
              <a:t>Practice 5:</a:t>
            </a:r>
            <a:endParaRPr lang="zh-CN" altLang="en-US" sz="2800" dirty="0"/>
          </a:p>
        </p:txBody>
      </p:sp>
      <p:pic>
        <p:nvPicPr>
          <p:cNvPr id="4" name="图片 3"/>
          <p:cNvPicPr>
            <a:picLocks noChangeAspect="1"/>
          </p:cNvPicPr>
          <p:nvPr/>
        </p:nvPicPr>
        <p:blipFill>
          <a:blip r:embed="rId2">
            <a:lum bright="-20000" contrast="40000"/>
          </a:blip>
          <a:stretch>
            <a:fillRect/>
          </a:stretch>
        </p:blipFill>
        <p:spPr>
          <a:xfrm>
            <a:off x="1203512" y="2361117"/>
            <a:ext cx="6340962" cy="41793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964514" y="1027968"/>
            <a:ext cx="6970720" cy="3315432"/>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104171" y="1016001"/>
            <a:ext cx="7202308" cy="4235898"/>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72415" y="811530"/>
            <a:ext cx="8405495" cy="523430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485140" y="285115"/>
            <a:ext cx="7753350" cy="1943100"/>
          </a:xfrm>
          <a:prstGeom prst="rect">
            <a:avLst/>
          </a:prstGeom>
        </p:spPr>
      </p:pic>
      <p:pic>
        <p:nvPicPr>
          <p:cNvPr id="7" name="图片 6"/>
          <p:cNvPicPr>
            <a:picLocks noChangeAspect="1"/>
          </p:cNvPicPr>
          <p:nvPr/>
        </p:nvPicPr>
        <p:blipFill>
          <a:blip r:embed="rId2"/>
          <a:stretch>
            <a:fillRect/>
          </a:stretch>
        </p:blipFill>
        <p:spPr>
          <a:xfrm>
            <a:off x="485140" y="2228215"/>
            <a:ext cx="7753350" cy="2038350"/>
          </a:xfrm>
          <a:prstGeom prst="rect">
            <a:avLst/>
          </a:prstGeom>
        </p:spPr>
      </p:pic>
      <p:pic>
        <p:nvPicPr>
          <p:cNvPr id="8" name="图片 7"/>
          <p:cNvPicPr>
            <a:picLocks noChangeAspect="1"/>
          </p:cNvPicPr>
          <p:nvPr/>
        </p:nvPicPr>
        <p:blipFill>
          <a:blip r:embed="rId3"/>
          <a:stretch>
            <a:fillRect/>
          </a:stretch>
        </p:blipFill>
        <p:spPr>
          <a:xfrm>
            <a:off x="485140" y="4266565"/>
            <a:ext cx="7747000" cy="197485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53085" y="281940"/>
            <a:ext cx="7766050" cy="608965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ionization energies and electron affinities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01600" y="2151603"/>
            <a:ext cx="9042400" cy="4002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5"/>
          <p:cNvGrpSpPr/>
          <p:nvPr/>
        </p:nvGrpSpPr>
        <p:grpSpPr bwMode="auto">
          <a:xfrm>
            <a:off x="5228382" y="1929482"/>
            <a:ext cx="2208213" cy="3960027"/>
            <a:chOff x="3907" y="1619"/>
            <a:chExt cx="1391" cy="2341"/>
          </a:xfrm>
        </p:grpSpPr>
        <p:sp>
          <p:nvSpPr>
            <p:cNvPr id="71" name="Rectangle 6"/>
            <p:cNvSpPr>
              <a:spLocks noChangeArrowheads="1"/>
            </p:cNvSpPr>
            <p:nvPr/>
          </p:nvSpPr>
          <p:spPr bwMode="auto">
            <a:xfrm>
              <a:off x="3907" y="1619"/>
              <a:ext cx="1391" cy="2341"/>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7"/>
            <p:cNvSpPr>
              <a:spLocks noChangeShapeType="1"/>
            </p:cNvSpPr>
            <p:nvPr/>
          </p:nvSpPr>
          <p:spPr bwMode="auto">
            <a:xfrm flipH="1">
              <a:off x="4422" y="2077"/>
              <a:ext cx="0" cy="149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8"/>
            <p:cNvSpPr>
              <a:spLocks noChangeShapeType="1"/>
            </p:cNvSpPr>
            <p:nvPr/>
          </p:nvSpPr>
          <p:spPr bwMode="auto">
            <a:xfrm flipV="1">
              <a:off x="4929" y="1967"/>
              <a:ext cx="73" cy="1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9"/>
            <p:cNvSpPr>
              <a:spLocks noChangeShapeType="1"/>
            </p:cNvSpPr>
            <p:nvPr/>
          </p:nvSpPr>
          <p:spPr bwMode="auto">
            <a:xfrm flipH="1" flipV="1">
              <a:off x="4333" y="1978"/>
              <a:ext cx="91" cy="10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Oval 10"/>
            <p:cNvSpPr>
              <a:spLocks noChangeArrowheads="1"/>
            </p:cNvSpPr>
            <p:nvPr/>
          </p:nvSpPr>
          <p:spPr bwMode="auto">
            <a:xfrm>
              <a:off x="4422" y="3318"/>
              <a:ext cx="509" cy="494"/>
            </a:xfrm>
            <a:prstGeom prst="ellipse">
              <a:avLst/>
            </a:prstGeom>
            <a:solidFill>
              <a:schemeClr val="hlink"/>
            </a:solidFill>
            <a:ln w="2857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Rectangle 11"/>
            <p:cNvSpPr>
              <a:spLocks noChangeArrowheads="1"/>
            </p:cNvSpPr>
            <p:nvPr/>
          </p:nvSpPr>
          <p:spPr bwMode="auto">
            <a:xfrm>
              <a:off x="4428" y="3092"/>
              <a:ext cx="496" cy="48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Rectangle 12"/>
            <p:cNvSpPr>
              <a:spLocks noChangeArrowheads="1"/>
            </p:cNvSpPr>
            <p:nvPr/>
          </p:nvSpPr>
          <p:spPr bwMode="auto">
            <a:xfrm>
              <a:off x="4453" y="3552"/>
              <a:ext cx="486" cy="5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 name="Line 13"/>
            <p:cNvSpPr>
              <a:spLocks noChangeShapeType="1"/>
            </p:cNvSpPr>
            <p:nvPr/>
          </p:nvSpPr>
          <p:spPr bwMode="auto">
            <a:xfrm flipH="1">
              <a:off x="4932" y="2072"/>
              <a:ext cx="0" cy="149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Line 14"/>
            <p:cNvSpPr>
              <a:spLocks noChangeShapeType="1"/>
            </p:cNvSpPr>
            <p:nvPr/>
          </p:nvSpPr>
          <p:spPr bwMode="auto">
            <a:xfrm>
              <a:off x="4430" y="3061"/>
              <a:ext cx="25" cy="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Line 15"/>
            <p:cNvSpPr>
              <a:spLocks noChangeShapeType="1"/>
            </p:cNvSpPr>
            <p:nvPr/>
          </p:nvSpPr>
          <p:spPr bwMode="auto">
            <a:xfrm>
              <a:off x="4457" y="3093"/>
              <a:ext cx="44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 name="Line 16"/>
            <p:cNvSpPr>
              <a:spLocks noChangeShapeType="1"/>
            </p:cNvSpPr>
            <p:nvPr/>
          </p:nvSpPr>
          <p:spPr bwMode="auto">
            <a:xfrm flipV="1">
              <a:off x="4904" y="3063"/>
              <a:ext cx="21" cy="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82" name="Group 17"/>
            <p:cNvGrpSpPr/>
            <p:nvPr/>
          </p:nvGrpSpPr>
          <p:grpSpPr bwMode="auto">
            <a:xfrm>
              <a:off x="4762" y="1673"/>
              <a:ext cx="128" cy="1993"/>
              <a:chOff x="1170" y="1655"/>
              <a:chExt cx="128" cy="1993"/>
            </a:xfrm>
          </p:grpSpPr>
          <p:grpSp>
            <p:nvGrpSpPr>
              <p:cNvPr id="83" name="Group 18"/>
              <p:cNvGrpSpPr/>
              <p:nvPr/>
            </p:nvGrpSpPr>
            <p:grpSpPr bwMode="auto">
              <a:xfrm>
                <a:off x="1170" y="1655"/>
                <a:ext cx="128" cy="1993"/>
                <a:chOff x="5193" y="914"/>
                <a:chExt cx="128" cy="3026"/>
              </a:xfrm>
            </p:grpSpPr>
            <p:sp>
              <p:nvSpPr>
                <p:cNvPr id="85" name="Oval 19"/>
                <p:cNvSpPr>
                  <a:spLocks noChangeArrowheads="1"/>
                </p:cNvSpPr>
                <p:nvPr/>
              </p:nvSpPr>
              <p:spPr bwMode="auto">
                <a:xfrm>
                  <a:off x="5193" y="3556"/>
                  <a:ext cx="128" cy="384"/>
                </a:xfrm>
                <a:prstGeom prst="ellipse">
                  <a:avLst/>
                </a:prstGeom>
                <a:solidFill>
                  <a:srgbClr val="FF33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Rectangle 20"/>
                <p:cNvSpPr>
                  <a:spLocks noChangeArrowheads="1"/>
                </p:cNvSpPr>
                <p:nvPr/>
              </p:nvSpPr>
              <p:spPr bwMode="auto">
                <a:xfrm>
                  <a:off x="5220" y="914"/>
                  <a:ext cx="64" cy="266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4" name="Rectangle 21"/>
              <p:cNvSpPr>
                <a:spLocks noChangeArrowheads="1"/>
              </p:cNvSpPr>
              <p:nvPr/>
            </p:nvSpPr>
            <p:spPr bwMode="auto">
              <a:xfrm>
                <a:off x="1205" y="2599"/>
                <a:ext cx="56" cy="813"/>
              </a:xfrm>
              <a:prstGeom prst="rect">
                <a:avLst/>
              </a:prstGeom>
              <a:solidFill>
                <a:srgbClr val="FF33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26626" name="Group 2"/>
          <p:cNvGrpSpPr/>
          <p:nvPr/>
        </p:nvGrpSpPr>
        <p:grpSpPr bwMode="auto">
          <a:xfrm>
            <a:off x="427038" y="1972310"/>
            <a:ext cx="2208212" cy="4035425"/>
            <a:chOff x="3387" y="1374"/>
            <a:chExt cx="1391" cy="2542"/>
          </a:xfrm>
        </p:grpSpPr>
        <p:sp>
          <p:nvSpPr>
            <p:cNvPr id="26627" name="Rectangle 3"/>
            <p:cNvSpPr>
              <a:spLocks noChangeArrowheads="1"/>
            </p:cNvSpPr>
            <p:nvPr/>
          </p:nvSpPr>
          <p:spPr bwMode="auto">
            <a:xfrm>
              <a:off x="3387" y="1374"/>
              <a:ext cx="1391" cy="2542"/>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Line 4"/>
            <p:cNvSpPr>
              <a:spLocks noChangeShapeType="1"/>
            </p:cNvSpPr>
            <p:nvPr/>
          </p:nvSpPr>
          <p:spPr bwMode="auto">
            <a:xfrm flipH="1">
              <a:off x="3829" y="1753"/>
              <a:ext cx="0" cy="16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9" name="Line 5"/>
            <p:cNvSpPr>
              <a:spLocks noChangeShapeType="1"/>
            </p:cNvSpPr>
            <p:nvPr/>
          </p:nvSpPr>
          <p:spPr bwMode="auto">
            <a:xfrm flipV="1">
              <a:off x="4336" y="1633"/>
              <a:ext cx="73" cy="11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0" name="Line 6"/>
            <p:cNvSpPr>
              <a:spLocks noChangeShapeType="1"/>
            </p:cNvSpPr>
            <p:nvPr/>
          </p:nvSpPr>
          <p:spPr bwMode="auto">
            <a:xfrm flipH="1" flipV="1">
              <a:off x="3740" y="1646"/>
              <a:ext cx="91" cy="10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Oval 7"/>
            <p:cNvSpPr>
              <a:spLocks noChangeArrowheads="1"/>
            </p:cNvSpPr>
            <p:nvPr/>
          </p:nvSpPr>
          <p:spPr bwMode="auto">
            <a:xfrm>
              <a:off x="3829" y="3100"/>
              <a:ext cx="509" cy="537"/>
            </a:xfrm>
            <a:prstGeom prst="ellipse">
              <a:avLst/>
            </a:prstGeom>
            <a:solidFill>
              <a:schemeClr val="hlink"/>
            </a:solidFill>
            <a:ln w="2857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Rectangle 8"/>
            <p:cNvSpPr>
              <a:spLocks noChangeArrowheads="1"/>
            </p:cNvSpPr>
            <p:nvPr/>
          </p:nvSpPr>
          <p:spPr bwMode="auto">
            <a:xfrm>
              <a:off x="3835" y="2855"/>
              <a:ext cx="496" cy="52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3" name="Freeform 9"/>
            <p:cNvSpPr/>
            <p:nvPr/>
          </p:nvSpPr>
          <p:spPr bwMode="auto">
            <a:xfrm>
              <a:off x="3892" y="3511"/>
              <a:ext cx="364" cy="126"/>
            </a:xfrm>
            <a:custGeom>
              <a:avLst/>
              <a:gdLst>
                <a:gd name="T0" fmla="*/ 5 w 364"/>
                <a:gd name="T1" fmla="*/ 24 h 126"/>
                <a:gd name="T2" fmla="*/ 56 w 364"/>
                <a:gd name="T3" fmla="*/ 15 h 126"/>
                <a:gd name="T4" fmla="*/ 79 w 364"/>
                <a:gd name="T5" fmla="*/ 9 h 126"/>
                <a:gd name="T6" fmla="*/ 97 w 364"/>
                <a:gd name="T7" fmla="*/ 12 h 126"/>
                <a:gd name="T8" fmla="*/ 124 w 364"/>
                <a:gd name="T9" fmla="*/ 0 h 126"/>
                <a:gd name="T10" fmla="*/ 197 w 364"/>
                <a:gd name="T11" fmla="*/ 10 h 126"/>
                <a:gd name="T12" fmla="*/ 263 w 364"/>
                <a:gd name="T13" fmla="*/ 19 h 126"/>
                <a:gd name="T14" fmla="*/ 283 w 364"/>
                <a:gd name="T15" fmla="*/ 12 h 126"/>
                <a:gd name="T16" fmla="*/ 319 w 364"/>
                <a:gd name="T17" fmla="*/ 19 h 126"/>
                <a:gd name="T18" fmla="*/ 352 w 364"/>
                <a:gd name="T19" fmla="*/ 28 h 126"/>
                <a:gd name="T20" fmla="*/ 364 w 364"/>
                <a:gd name="T21" fmla="*/ 45 h 126"/>
                <a:gd name="T22" fmla="*/ 329 w 364"/>
                <a:gd name="T23" fmla="*/ 76 h 126"/>
                <a:gd name="T24" fmla="*/ 290 w 364"/>
                <a:gd name="T25" fmla="*/ 100 h 126"/>
                <a:gd name="T26" fmla="*/ 251 w 364"/>
                <a:gd name="T27" fmla="*/ 115 h 126"/>
                <a:gd name="T28" fmla="*/ 167 w 364"/>
                <a:gd name="T29" fmla="*/ 123 h 126"/>
                <a:gd name="T30" fmla="*/ 110 w 364"/>
                <a:gd name="T31" fmla="*/ 108 h 126"/>
                <a:gd name="T32" fmla="*/ 80 w 364"/>
                <a:gd name="T33" fmla="*/ 93 h 126"/>
                <a:gd name="T34" fmla="*/ 46 w 364"/>
                <a:gd name="T35" fmla="*/ 78 h 126"/>
                <a:gd name="T36" fmla="*/ 32 w 364"/>
                <a:gd name="T37" fmla="*/ 69 h 126"/>
                <a:gd name="T38" fmla="*/ 20 w 364"/>
                <a:gd name="T39" fmla="*/ 57 h 126"/>
                <a:gd name="T40" fmla="*/ 2 w 364"/>
                <a:gd name="T41" fmla="*/ 36 h 126"/>
                <a:gd name="T42" fmla="*/ 5 w 364"/>
                <a:gd name="T43" fmla="*/ 2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4" h="126">
                  <a:moveTo>
                    <a:pt x="5" y="24"/>
                  </a:moveTo>
                  <a:cubicBezTo>
                    <a:pt x="22" y="22"/>
                    <a:pt x="39" y="17"/>
                    <a:pt x="56" y="15"/>
                  </a:cubicBezTo>
                  <a:cubicBezTo>
                    <a:pt x="66" y="9"/>
                    <a:pt x="67" y="7"/>
                    <a:pt x="79" y="9"/>
                  </a:cubicBezTo>
                  <a:cubicBezTo>
                    <a:pt x="85" y="10"/>
                    <a:pt x="97" y="12"/>
                    <a:pt x="97" y="12"/>
                  </a:cubicBezTo>
                  <a:cubicBezTo>
                    <a:pt x="113" y="10"/>
                    <a:pt x="113" y="9"/>
                    <a:pt x="124" y="0"/>
                  </a:cubicBezTo>
                  <a:cubicBezTo>
                    <a:pt x="153" y="1"/>
                    <a:pt x="171" y="6"/>
                    <a:pt x="197" y="10"/>
                  </a:cubicBezTo>
                  <a:cubicBezTo>
                    <a:pt x="221" y="8"/>
                    <a:pt x="240" y="17"/>
                    <a:pt x="263" y="19"/>
                  </a:cubicBezTo>
                  <a:cubicBezTo>
                    <a:pt x="272" y="18"/>
                    <a:pt x="275" y="13"/>
                    <a:pt x="283" y="12"/>
                  </a:cubicBezTo>
                  <a:cubicBezTo>
                    <a:pt x="299" y="13"/>
                    <a:pt x="305" y="16"/>
                    <a:pt x="319" y="19"/>
                  </a:cubicBezTo>
                  <a:cubicBezTo>
                    <a:pt x="328" y="26"/>
                    <a:pt x="341" y="27"/>
                    <a:pt x="352" y="28"/>
                  </a:cubicBezTo>
                  <a:cubicBezTo>
                    <a:pt x="358" y="32"/>
                    <a:pt x="360" y="39"/>
                    <a:pt x="364" y="45"/>
                  </a:cubicBezTo>
                  <a:cubicBezTo>
                    <a:pt x="352" y="54"/>
                    <a:pt x="338" y="64"/>
                    <a:pt x="329" y="76"/>
                  </a:cubicBezTo>
                  <a:cubicBezTo>
                    <a:pt x="327" y="87"/>
                    <a:pt x="301" y="98"/>
                    <a:pt x="290" y="100"/>
                  </a:cubicBezTo>
                  <a:cubicBezTo>
                    <a:pt x="277" y="106"/>
                    <a:pt x="265" y="113"/>
                    <a:pt x="251" y="115"/>
                  </a:cubicBezTo>
                  <a:cubicBezTo>
                    <a:pt x="229" y="126"/>
                    <a:pt x="190" y="122"/>
                    <a:pt x="167" y="123"/>
                  </a:cubicBezTo>
                  <a:cubicBezTo>
                    <a:pt x="146" y="120"/>
                    <a:pt x="130" y="111"/>
                    <a:pt x="110" y="108"/>
                  </a:cubicBezTo>
                  <a:cubicBezTo>
                    <a:pt x="100" y="103"/>
                    <a:pt x="92" y="95"/>
                    <a:pt x="80" y="93"/>
                  </a:cubicBezTo>
                  <a:cubicBezTo>
                    <a:pt x="70" y="86"/>
                    <a:pt x="58" y="80"/>
                    <a:pt x="46" y="78"/>
                  </a:cubicBezTo>
                  <a:cubicBezTo>
                    <a:pt x="41" y="75"/>
                    <a:pt x="37" y="72"/>
                    <a:pt x="32" y="69"/>
                  </a:cubicBezTo>
                  <a:cubicBezTo>
                    <a:pt x="29" y="64"/>
                    <a:pt x="20" y="57"/>
                    <a:pt x="20" y="57"/>
                  </a:cubicBezTo>
                  <a:cubicBezTo>
                    <a:pt x="15" y="49"/>
                    <a:pt x="8" y="44"/>
                    <a:pt x="2" y="36"/>
                  </a:cubicBezTo>
                  <a:cubicBezTo>
                    <a:pt x="0" y="28"/>
                    <a:pt x="0" y="32"/>
                    <a:pt x="5" y="24"/>
                  </a:cubicBezTo>
                  <a:close/>
                </a:path>
              </a:pathLst>
            </a:cu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rrowheads="1"/>
            </p:cNvSpPr>
            <p:nvPr/>
          </p:nvSpPr>
          <p:spPr bwMode="auto">
            <a:xfrm>
              <a:off x="3841" y="3355"/>
              <a:ext cx="486" cy="6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Line 11"/>
            <p:cNvSpPr>
              <a:spLocks noChangeShapeType="1"/>
            </p:cNvSpPr>
            <p:nvPr/>
          </p:nvSpPr>
          <p:spPr bwMode="auto">
            <a:xfrm flipH="1">
              <a:off x="4339" y="1747"/>
              <a:ext cx="0" cy="161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6" name="Line 12"/>
            <p:cNvSpPr>
              <a:spLocks noChangeShapeType="1"/>
            </p:cNvSpPr>
            <p:nvPr/>
          </p:nvSpPr>
          <p:spPr bwMode="auto">
            <a:xfrm>
              <a:off x="3837" y="2821"/>
              <a:ext cx="25" cy="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7" name="Line 13"/>
            <p:cNvSpPr>
              <a:spLocks noChangeShapeType="1"/>
            </p:cNvSpPr>
            <p:nvPr/>
          </p:nvSpPr>
          <p:spPr bwMode="auto">
            <a:xfrm>
              <a:off x="3864" y="2856"/>
              <a:ext cx="44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8" name="Line 14"/>
            <p:cNvSpPr>
              <a:spLocks noChangeShapeType="1"/>
            </p:cNvSpPr>
            <p:nvPr/>
          </p:nvSpPr>
          <p:spPr bwMode="auto">
            <a:xfrm flipV="1">
              <a:off x="3440" y="2827"/>
              <a:ext cx="21" cy="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9" name="Line 15"/>
            <p:cNvSpPr>
              <a:spLocks noChangeShapeType="1"/>
            </p:cNvSpPr>
            <p:nvPr/>
          </p:nvSpPr>
          <p:spPr bwMode="auto">
            <a:xfrm flipV="1">
              <a:off x="4313" y="2825"/>
              <a:ext cx="16" cy="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6653" name="AutoShape 29"/>
          <p:cNvSpPr>
            <a:spLocks noChangeArrowheads="1"/>
          </p:cNvSpPr>
          <p:nvPr/>
        </p:nvSpPr>
        <p:spPr bwMode="auto">
          <a:xfrm>
            <a:off x="3635375" y="3610610"/>
            <a:ext cx="1312863" cy="663575"/>
          </a:xfrm>
          <a:prstGeom prst="rightArrow">
            <a:avLst>
              <a:gd name="adj1" fmla="val 50000"/>
              <a:gd name="adj2" fmla="val 49462"/>
            </a:avLst>
          </a:prstGeom>
          <a:solidFill>
            <a:srgbClr val="0000FF"/>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2000">
                <a:solidFill>
                  <a:schemeClr val="bg1"/>
                </a:solidFill>
                <a:latin typeface="Arial" panose="020B0604020202020204" pitchFamily="34" charset="0"/>
              </a:rPr>
              <a:t>Cools</a:t>
            </a:r>
            <a:endParaRPr lang="en-GB" sz="2000">
              <a:solidFill>
                <a:schemeClr val="bg1"/>
              </a:solidFill>
              <a:latin typeface="Arial" panose="020B0604020202020204" pitchFamily="34" charset="0"/>
            </a:endParaRPr>
          </a:p>
        </p:txBody>
      </p:sp>
      <p:grpSp>
        <p:nvGrpSpPr>
          <p:cNvPr id="26655" name="Group 31"/>
          <p:cNvGrpSpPr/>
          <p:nvPr/>
        </p:nvGrpSpPr>
        <p:grpSpPr bwMode="auto">
          <a:xfrm>
            <a:off x="5513388" y="4410711"/>
            <a:ext cx="1849437" cy="1519238"/>
            <a:chOff x="3509" y="2882"/>
            <a:chExt cx="1165" cy="957"/>
          </a:xfrm>
        </p:grpSpPr>
        <p:sp>
          <p:nvSpPr>
            <p:cNvPr id="26656" name="Line 32"/>
            <p:cNvSpPr>
              <a:spLocks noChangeShapeType="1"/>
            </p:cNvSpPr>
            <p:nvPr/>
          </p:nvSpPr>
          <p:spPr bwMode="auto">
            <a:xfrm>
              <a:off x="3509" y="2882"/>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Line 33"/>
            <p:cNvSpPr>
              <a:spLocks noChangeShapeType="1"/>
            </p:cNvSpPr>
            <p:nvPr/>
          </p:nvSpPr>
          <p:spPr bwMode="auto">
            <a:xfrm>
              <a:off x="3509" y="2978"/>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8" name="Line 34"/>
            <p:cNvSpPr>
              <a:spLocks noChangeShapeType="1"/>
            </p:cNvSpPr>
            <p:nvPr/>
          </p:nvSpPr>
          <p:spPr bwMode="auto">
            <a:xfrm>
              <a:off x="3509" y="3074"/>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9" name="Line 35"/>
            <p:cNvSpPr>
              <a:spLocks noChangeShapeType="1"/>
            </p:cNvSpPr>
            <p:nvPr/>
          </p:nvSpPr>
          <p:spPr bwMode="auto">
            <a:xfrm>
              <a:off x="3509" y="3170"/>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0" name="Line 36"/>
            <p:cNvSpPr>
              <a:spLocks noChangeShapeType="1"/>
            </p:cNvSpPr>
            <p:nvPr/>
          </p:nvSpPr>
          <p:spPr bwMode="auto">
            <a:xfrm>
              <a:off x="3509" y="3266"/>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1" name="Line 37"/>
            <p:cNvSpPr>
              <a:spLocks noChangeShapeType="1"/>
            </p:cNvSpPr>
            <p:nvPr/>
          </p:nvSpPr>
          <p:spPr bwMode="auto">
            <a:xfrm>
              <a:off x="3509" y="3362"/>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2" name="Line 38"/>
            <p:cNvSpPr>
              <a:spLocks noChangeShapeType="1"/>
            </p:cNvSpPr>
            <p:nvPr/>
          </p:nvSpPr>
          <p:spPr bwMode="auto">
            <a:xfrm>
              <a:off x="3509" y="3458"/>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6663" name="Group 39"/>
            <p:cNvGrpSpPr/>
            <p:nvPr/>
          </p:nvGrpSpPr>
          <p:grpSpPr bwMode="auto">
            <a:xfrm rot="-10775868">
              <a:off x="4402" y="2886"/>
              <a:ext cx="272" cy="576"/>
              <a:chOff x="4660" y="2726"/>
              <a:chExt cx="272" cy="576"/>
            </a:xfrm>
          </p:grpSpPr>
          <p:sp>
            <p:nvSpPr>
              <p:cNvPr id="26664" name="Line 40"/>
              <p:cNvSpPr>
                <a:spLocks noChangeShapeType="1"/>
              </p:cNvSpPr>
              <p:nvPr/>
            </p:nvSpPr>
            <p:spPr bwMode="auto">
              <a:xfrm>
                <a:off x="4660" y="2726"/>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5" name="Line 41"/>
              <p:cNvSpPr>
                <a:spLocks noChangeShapeType="1"/>
              </p:cNvSpPr>
              <p:nvPr/>
            </p:nvSpPr>
            <p:spPr bwMode="auto">
              <a:xfrm>
                <a:off x="4660" y="2822"/>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6" name="Line 42"/>
              <p:cNvSpPr>
                <a:spLocks noChangeShapeType="1"/>
              </p:cNvSpPr>
              <p:nvPr/>
            </p:nvSpPr>
            <p:spPr bwMode="auto">
              <a:xfrm>
                <a:off x="4660" y="2918"/>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7" name="Line 43"/>
              <p:cNvSpPr>
                <a:spLocks noChangeShapeType="1"/>
              </p:cNvSpPr>
              <p:nvPr/>
            </p:nvSpPr>
            <p:spPr bwMode="auto">
              <a:xfrm>
                <a:off x="4660" y="3014"/>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8" name="Line 44"/>
              <p:cNvSpPr>
                <a:spLocks noChangeShapeType="1"/>
              </p:cNvSpPr>
              <p:nvPr/>
            </p:nvSpPr>
            <p:spPr bwMode="auto">
              <a:xfrm>
                <a:off x="4660" y="3110"/>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69" name="Line 45"/>
              <p:cNvSpPr>
                <a:spLocks noChangeShapeType="1"/>
              </p:cNvSpPr>
              <p:nvPr/>
            </p:nvSpPr>
            <p:spPr bwMode="auto">
              <a:xfrm>
                <a:off x="4660" y="3206"/>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0" name="Line 46"/>
              <p:cNvSpPr>
                <a:spLocks noChangeShapeType="1"/>
              </p:cNvSpPr>
              <p:nvPr/>
            </p:nvSpPr>
            <p:spPr bwMode="auto">
              <a:xfrm>
                <a:off x="4660" y="3302"/>
                <a:ext cx="2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6671" name="Line 47"/>
            <p:cNvSpPr>
              <a:spLocks noChangeShapeType="1"/>
            </p:cNvSpPr>
            <p:nvPr/>
          </p:nvSpPr>
          <p:spPr bwMode="auto">
            <a:xfrm>
              <a:off x="4090" y="3675"/>
              <a:ext cx="0" cy="164"/>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2" name="Line 48"/>
            <p:cNvSpPr>
              <a:spLocks noChangeShapeType="1"/>
            </p:cNvSpPr>
            <p:nvPr/>
          </p:nvSpPr>
          <p:spPr bwMode="auto">
            <a:xfrm>
              <a:off x="4278" y="3611"/>
              <a:ext cx="142" cy="124"/>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3" name="Line 49"/>
            <p:cNvSpPr>
              <a:spLocks noChangeShapeType="1"/>
            </p:cNvSpPr>
            <p:nvPr/>
          </p:nvSpPr>
          <p:spPr bwMode="auto">
            <a:xfrm flipH="1">
              <a:off x="3879" y="3669"/>
              <a:ext cx="79" cy="15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4" name="Line 50"/>
            <p:cNvSpPr>
              <a:spLocks noChangeShapeType="1"/>
            </p:cNvSpPr>
            <p:nvPr/>
          </p:nvSpPr>
          <p:spPr bwMode="auto">
            <a:xfrm flipH="1">
              <a:off x="3632" y="3541"/>
              <a:ext cx="190" cy="5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5" name="Line 51"/>
            <p:cNvSpPr>
              <a:spLocks noChangeShapeType="1"/>
            </p:cNvSpPr>
            <p:nvPr/>
          </p:nvSpPr>
          <p:spPr bwMode="auto">
            <a:xfrm>
              <a:off x="4188" y="3659"/>
              <a:ext cx="70" cy="150"/>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6" name="Line 52"/>
            <p:cNvSpPr>
              <a:spLocks noChangeShapeType="1"/>
            </p:cNvSpPr>
            <p:nvPr/>
          </p:nvSpPr>
          <p:spPr bwMode="auto">
            <a:xfrm>
              <a:off x="4322" y="3551"/>
              <a:ext cx="186" cy="48"/>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7" name="Line 53"/>
            <p:cNvSpPr>
              <a:spLocks noChangeShapeType="1"/>
            </p:cNvSpPr>
            <p:nvPr/>
          </p:nvSpPr>
          <p:spPr bwMode="auto">
            <a:xfrm flipH="1">
              <a:off x="3736" y="3611"/>
              <a:ext cx="152" cy="102"/>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6679" name="Text Box 55"/>
          <p:cNvSpPr txBox="1">
            <a:spLocks noChangeArrowheads="1"/>
          </p:cNvSpPr>
          <p:nvPr/>
        </p:nvSpPr>
        <p:spPr bwMode="auto">
          <a:xfrm>
            <a:off x="461963" y="6171248"/>
            <a:ext cx="2082800" cy="457200"/>
          </a:xfrm>
          <a:prstGeom prst="rect">
            <a:avLst/>
          </a:prstGeom>
          <a:gradFill rotWithShape="0">
            <a:gsLst>
              <a:gs pos="0">
                <a:srgbClr val="FFFFC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Starts 25°C    </a:t>
            </a:r>
            <a:endParaRPr lang="en-GB">
              <a:latin typeface="Arial" panose="020B0604020202020204" pitchFamily="34" charset="0"/>
            </a:endParaRPr>
          </a:p>
        </p:txBody>
      </p:sp>
      <p:sp>
        <p:nvSpPr>
          <p:cNvPr id="26680" name="Text Box 56"/>
          <p:cNvSpPr txBox="1">
            <a:spLocks noChangeArrowheads="1"/>
          </p:cNvSpPr>
          <p:nvPr/>
        </p:nvSpPr>
        <p:spPr bwMode="auto">
          <a:xfrm>
            <a:off x="5498907" y="6125581"/>
            <a:ext cx="1900237" cy="457200"/>
          </a:xfrm>
          <a:prstGeom prst="rect">
            <a:avLst/>
          </a:prstGeom>
          <a:gradFill rotWithShape="0">
            <a:gsLst>
              <a:gs pos="0">
                <a:srgbClr val="FFFFCC"/>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latin typeface="Arial" panose="020B0604020202020204" pitchFamily="34" charset="0"/>
              </a:rPr>
              <a:t>Cools to 5°C</a:t>
            </a:r>
            <a:endParaRPr lang="en-GB" dirty="0">
              <a:latin typeface="Arial" panose="020B0604020202020204" pitchFamily="34" charset="0"/>
            </a:endParaRPr>
          </a:p>
        </p:txBody>
      </p:sp>
      <p:grpSp>
        <p:nvGrpSpPr>
          <p:cNvPr id="26681" name="Group 57"/>
          <p:cNvGrpSpPr/>
          <p:nvPr/>
        </p:nvGrpSpPr>
        <p:grpSpPr bwMode="auto">
          <a:xfrm>
            <a:off x="1454150" y="2113598"/>
            <a:ext cx="3660775" cy="2982912"/>
            <a:chOff x="916" y="1425"/>
            <a:chExt cx="2306" cy="1879"/>
          </a:xfrm>
        </p:grpSpPr>
        <p:sp>
          <p:nvSpPr>
            <p:cNvPr id="26682" name="Freeform 58"/>
            <p:cNvSpPr/>
            <p:nvPr/>
          </p:nvSpPr>
          <p:spPr bwMode="auto">
            <a:xfrm>
              <a:off x="930" y="1425"/>
              <a:ext cx="295" cy="202"/>
            </a:xfrm>
            <a:custGeom>
              <a:avLst/>
              <a:gdLst>
                <a:gd name="T0" fmla="*/ 2 w 295"/>
                <a:gd name="T1" fmla="*/ 96 h 202"/>
                <a:gd name="T2" fmla="*/ 16 w 295"/>
                <a:gd name="T3" fmla="*/ 93 h 202"/>
                <a:gd name="T4" fmla="*/ 25 w 295"/>
                <a:gd name="T5" fmla="*/ 86 h 202"/>
                <a:gd name="T6" fmla="*/ 49 w 295"/>
                <a:gd name="T7" fmla="*/ 63 h 202"/>
                <a:gd name="T8" fmla="*/ 101 w 295"/>
                <a:gd name="T9" fmla="*/ 17 h 202"/>
                <a:gd name="T10" fmla="*/ 124 w 295"/>
                <a:gd name="T11" fmla="*/ 0 h 202"/>
                <a:gd name="T12" fmla="*/ 158 w 295"/>
                <a:gd name="T13" fmla="*/ 6 h 202"/>
                <a:gd name="T14" fmla="*/ 175 w 295"/>
                <a:gd name="T15" fmla="*/ 12 h 202"/>
                <a:gd name="T16" fmla="*/ 194 w 295"/>
                <a:gd name="T17" fmla="*/ 21 h 202"/>
                <a:gd name="T18" fmla="*/ 218 w 295"/>
                <a:gd name="T19" fmla="*/ 32 h 202"/>
                <a:gd name="T20" fmla="*/ 229 w 295"/>
                <a:gd name="T21" fmla="*/ 39 h 202"/>
                <a:gd name="T22" fmla="*/ 268 w 295"/>
                <a:gd name="T23" fmla="*/ 84 h 202"/>
                <a:gd name="T24" fmla="*/ 295 w 295"/>
                <a:gd name="T25" fmla="*/ 113 h 202"/>
                <a:gd name="T26" fmla="*/ 269 w 295"/>
                <a:gd name="T27" fmla="*/ 132 h 202"/>
                <a:gd name="T28" fmla="*/ 248 w 295"/>
                <a:gd name="T29" fmla="*/ 162 h 202"/>
                <a:gd name="T30" fmla="*/ 235 w 295"/>
                <a:gd name="T31" fmla="*/ 171 h 202"/>
                <a:gd name="T32" fmla="*/ 223 w 295"/>
                <a:gd name="T33" fmla="*/ 183 h 202"/>
                <a:gd name="T34" fmla="*/ 203 w 295"/>
                <a:gd name="T35" fmla="*/ 201 h 202"/>
                <a:gd name="T36" fmla="*/ 131 w 295"/>
                <a:gd name="T37" fmla="*/ 197 h 202"/>
                <a:gd name="T38" fmla="*/ 110 w 295"/>
                <a:gd name="T39" fmla="*/ 188 h 202"/>
                <a:gd name="T40" fmla="*/ 89 w 295"/>
                <a:gd name="T41" fmla="*/ 179 h 202"/>
                <a:gd name="T42" fmla="*/ 50 w 295"/>
                <a:gd name="T43" fmla="*/ 146 h 202"/>
                <a:gd name="T44" fmla="*/ 23 w 295"/>
                <a:gd name="T45" fmla="*/ 125 h 202"/>
                <a:gd name="T46" fmla="*/ 5 w 295"/>
                <a:gd name="T47" fmla="*/ 108 h 202"/>
                <a:gd name="T48" fmla="*/ 2 w 295"/>
                <a:gd name="T49" fmla="*/ 9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5" h="202">
                  <a:moveTo>
                    <a:pt x="2" y="96"/>
                  </a:moveTo>
                  <a:cubicBezTo>
                    <a:pt x="7" y="95"/>
                    <a:pt x="12" y="96"/>
                    <a:pt x="16" y="93"/>
                  </a:cubicBezTo>
                  <a:cubicBezTo>
                    <a:pt x="19" y="91"/>
                    <a:pt x="25" y="86"/>
                    <a:pt x="25" y="86"/>
                  </a:cubicBezTo>
                  <a:cubicBezTo>
                    <a:pt x="32" y="74"/>
                    <a:pt x="39" y="72"/>
                    <a:pt x="49" y="63"/>
                  </a:cubicBezTo>
                  <a:cubicBezTo>
                    <a:pt x="67" y="48"/>
                    <a:pt x="84" y="34"/>
                    <a:pt x="101" y="17"/>
                  </a:cubicBezTo>
                  <a:cubicBezTo>
                    <a:pt x="108" y="10"/>
                    <a:pt x="117" y="7"/>
                    <a:pt x="124" y="0"/>
                  </a:cubicBezTo>
                  <a:cubicBezTo>
                    <a:pt x="141" y="2"/>
                    <a:pt x="145" y="4"/>
                    <a:pt x="158" y="6"/>
                  </a:cubicBezTo>
                  <a:cubicBezTo>
                    <a:pt x="164" y="9"/>
                    <a:pt x="168" y="11"/>
                    <a:pt x="175" y="12"/>
                  </a:cubicBezTo>
                  <a:cubicBezTo>
                    <a:pt x="181" y="16"/>
                    <a:pt x="187" y="20"/>
                    <a:pt x="194" y="21"/>
                  </a:cubicBezTo>
                  <a:cubicBezTo>
                    <a:pt x="202" y="24"/>
                    <a:pt x="211" y="27"/>
                    <a:pt x="218" y="32"/>
                  </a:cubicBezTo>
                  <a:cubicBezTo>
                    <a:pt x="222" y="34"/>
                    <a:pt x="229" y="39"/>
                    <a:pt x="229" y="39"/>
                  </a:cubicBezTo>
                  <a:cubicBezTo>
                    <a:pt x="239" y="55"/>
                    <a:pt x="251" y="74"/>
                    <a:pt x="268" y="84"/>
                  </a:cubicBezTo>
                  <a:cubicBezTo>
                    <a:pt x="276" y="95"/>
                    <a:pt x="290" y="100"/>
                    <a:pt x="295" y="113"/>
                  </a:cubicBezTo>
                  <a:cubicBezTo>
                    <a:pt x="293" y="120"/>
                    <a:pt x="278" y="130"/>
                    <a:pt x="269" y="132"/>
                  </a:cubicBezTo>
                  <a:cubicBezTo>
                    <a:pt x="259" y="140"/>
                    <a:pt x="265" y="159"/>
                    <a:pt x="248" y="162"/>
                  </a:cubicBezTo>
                  <a:cubicBezTo>
                    <a:pt x="244" y="165"/>
                    <a:pt x="239" y="168"/>
                    <a:pt x="235" y="171"/>
                  </a:cubicBezTo>
                  <a:cubicBezTo>
                    <a:pt x="232" y="176"/>
                    <a:pt x="223" y="183"/>
                    <a:pt x="223" y="183"/>
                  </a:cubicBezTo>
                  <a:cubicBezTo>
                    <a:pt x="219" y="193"/>
                    <a:pt x="214" y="199"/>
                    <a:pt x="203" y="201"/>
                  </a:cubicBezTo>
                  <a:cubicBezTo>
                    <a:pt x="179" y="200"/>
                    <a:pt x="154" y="202"/>
                    <a:pt x="131" y="197"/>
                  </a:cubicBezTo>
                  <a:cubicBezTo>
                    <a:pt x="124" y="193"/>
                    <a:pt x="118" y="189"/>
                    <a:pt x="110" y="188"/>
                  </a:cubicBezTo>
                  <a:cubicBezTo>
                    <a:pt x="103" y="184"/>
                    <a:pt x="97" y="180"/>
                    <a:pt x="89" y="179"/>
                  </a:cubicBezTo>
                  <a:cubicBezTo>
                    <a:pt x="76" y="169"/>
                    <a:pt x="64" y="154"/>
                    <a:pt x="50" y="146"/>
                  </a:cubicBezTo>
                  <a:cubicBezTo>
                    <a:pt x="43" y="137"/>
                    <a:pt x="30" y="134"/>
                    <a:pt x="23" y="125"/>
                  </a:cubicBezTo>
                  <a:cubicBezTo>
                    <a:pt x="18" y="119"/>
                    <a:pt x="12" y="112"/>
                    <a:pt x="5" y="108"/>
                  </a:cubicBezTo>
                  <a:cubicBezTo>
                    <a:pt x="0" y="101"/>
                    <a:pt x="8" y="102"/>
                    <a:pt x="2" y="96"/>
                  </a:cubicBezTo>
                  <a:close/>
                </a:path>
              </a:pathLst>
            </a:cu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6683" name="Group 59"/>
            <p:cNvGrpSpPr/>
            <p:nvPr/>
          </p:nvGrpSpPr>
          <p:grpSpPr bwMode="auto">
            <a:xfrm>
              <a:off x="916" y="1463"/>
              <a:ext cx="2306" cy="1841"/>
              <a:chOff x="916" y="1463"/>
              <a:chExt cx="2306" cy="1841"/>
            </a:xfrm>
          </p:grpSpPr>
          <p:sp>
            <p:nvSpPr>
              <p:cNvPr id="26684" name="Freeform 60"/>
              <p:cNvSpPr/>
              <p:nvPr/>
            </p:nvSpPr>
            <p:spPr bwMode="auto">
              <a:xfrm>
                <a:off x="916" y="1463"/>
                <a:ext cx="1104" cy="188"/>
              </a:xfrm>
              <a:custGeom>
                <a:avLst/>
                <a:gdLst>
                  <a:gd name="T0" fmla="*/ 0 w 1104"/>
                  <a:gd name="T1" fmla="*/ 72 h 188"/>
                  <a:gd name="T2" fmla="*/ 200 w 1104"/>
                  <a:gd name="T3" fmla="*/ 184 h 188"/>
                  <a:gd name="T4" fmla="*/ 408 w 1104"/>
                  <a:gd name="T5" fmla="*/ 48 h 188"/>
                  <a:gd name="T6" fmla="*/ 1104 w 1104"/>
                  <a:gd name="T7" fmla="*/ 0 h 188"/>
                </a:gdLst>
                <a:ahLst/>
                <a:cxnLst>
                  <a:cxn ang="0">
                    <a:pos x="T0" y="T1"/>
                  </a:cxn>
                  <a:cxn ang="0">
                    <a:pos x="T2" y="T3"/>
                  </a:cxn>
                  <a:cxn ang="0">
                    <a:pos x="T4" y="T5"/>
                  </a:cxn>
                  <a:cxn ang="0">
                    <a:pos x="T6" y="T7"/>
                  </a:cxn>
                </a:cxnLst>
                <a:rect l="0" t="0" r="r" b="b"/>
                <a:pathLst>
                  <a:path w="1104" h="188">
                    <a:moveTo>
                      <a:pt x="0" y="72"/>
                    </a:moveTo>
                    <a:cubicBezTo>
                      <a:pt x="66" y="130"/>
                      <a:pt x="132" y="188"/>
                      <a:pt x="200" y="184"/>
                    </a:cubicBezTo>
                    <a:cubicBezTo>
                      <a:pt x="268" y="180"/>
                      <a:pt x="257" y="79"/>
                      <a:pt x="408" y="48"/>
                    </a:cubicBezTo>
                    <a:cubicBezTo>
                      <a:pt x="559" y="17"/>
                      <a:pt x="831" y="8"/>
                      <a:pt x="1104" y="0"/>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6685" name="Group 61"/>
              <p:cNvGrpSpPr/>
              <p:nvPr/>
            </p:nvGrpSpPr>
            <p:grpSpPr bwMode="auto">
              <a:xfrm>
                <a:off x="1351" y="1659"/>
                <a:ext cx="1871" cy="1645"/>
                <a:chOff x="1351" y="1659"/>
                <a:chExt cx="1871" cy="1645"/>
              </a:xfrm>
            </p:grpSpPr>
            <p:grpSp>
              <p:nvGrpSpPr>
                <p:cNvPr id="26686" name="Group 62"/>
                <p:cNvGrpSpPr/>
                <p:nvPr/>
              </p:nvGrpSpPr>
              <p:grpSpPr bwMode="auto">
                <a:xfrm>
                  <a:off x="1351" y="1659"/>
                  <a:ext cx="1871" cy="519"/>
                  <a:chOff x="1351" y="1659"/>
                  <a:chExt cx="1871" cy="519"/>
                </a:xfrm>
              </p:grpSpPr>
              <p:sp>
                <p:nvSpPr>
                  <p:cNvPr id="26687" name="Text Box 63"/>
                  <p:cNvSpPr txBox="1">
                    <a:spLocks noChangeArrowheads="1"/>
                  </p:cNvSpPr>
                  <p:nvPr/>
                </p:nvSpPr>
                <p:spPr bwMode="auto">
                  <a:xfrm>
                    <a:off x="2134" y="1660"/>
                    <a:ext cx="10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Ammonium</a:t>
                    </a:r>
                    <a:endParaRPr lang="en-GB">
                      <a:latin typeface="Arial" panose="020B0604020202020204" pitchFamily="34" charset="0"/>
                    </a:endParaRPr>
                  </a:p>
                  <a:p>
                    <a:r>
                      <a:rPr lang="en-GB">
                        <a:latin typeface="Arial" panose="020B0604020202020204" pitchFamily="34" charset="0"/>
                      </a:rPr>
                      <a:t>nitrate</a:t>
                    </a:r>
                    <a:endParaRPr lang="en-GB">
                      <a:latin typeface="Arial" panose="020B0604020202020204" pitchFamily="34" charset="0"/>
                    </a:endParaRPr>
                  </a:p>
                </p:txBody>
              </p:sp>
              <p:sp>
                <p:nvSpPr>
                  <p:cNvPr id="26688" name="Line 64"/>
                  <p:cNvSpPr>
                    <a:spLocks noChangeShapeType="1"/>
                  </p:cNvSpPr>
                  <p:nvPr/>
                </p:nvSpPr>
                <p:spPr bwMode="auto">
                  <a:xfrm flipH="1" flipV="1">
                    <a:off x="1351" y="1659"/>
                    <a:ext cx="753" cy="22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6689" name="Group 65"/>
                <p:cNvGrpSpPr/>
                <p:nvPr/>
              </p:nvGrpSpPr>
              <p:grpSpPr bwMode="auto">
                <a:xfrm>
                  <a:off x="1424" y="3016"/>
                  <a:ext cx="1327" cy="288"/>
                  <a:chOff x="1424" y="3016"/>
                  <a:chExt cx="1327" cy="288"/>
                </a:xfrm>
              </p:grpSpPr>
              <p:sp>
                <p:nvSpPr>
                  <p:cNvPr id="26690" name="Text Box 66"/>
                  <p:cNvSpPr txBox="1">
                    <a:spLocks noChangeArrowheads="1"/>
                  </p:cNvSpPr>
                  <p:nvPr/>
                </p:nvSpPr>
                <p:spPr bwMode="auto">
                  <a:xfrm>
                    <a:off x="2123" y="3016"/>
                    <a:ext cx="6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Water</a:t>
                    </a:r>
                    <a:endParaRPr lang="en-GB">
                      <a:latin typeface="Arial" panose="020B0604020202020204" pitchFamily="34" charset="0"/>
                    </a:endParaRPr>
                  </a:p>
                </p:txBody>
              </p:sp>
              <p:sp>
                <p:nvSpPr>
                  <p:cNvPr id="26691" name="Line 67"/>
                  <p:cNvSpPr>
                    <a:spLocks noChangeShapeType="1"/>
                  </p:cNvSpPr>
                  <p:nvPr/>
                </p:nvSpPr>
                <p:spPr bwMode="auto">
                  <a:xfrm flipH="1">
                    <a:off x="1424" y="3147"/>
                    <a:ext cx="664" cy="6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sp>
        <p:nvSpPr>
          <p:cNvPr id="26694" name="Rectangle 70"/>
          <p:cNvSpPr>
            <a:spLocks noChangeArrowheads="1"/>
          </p:cNvSpPr>
          <p:nvPr/>
        </p:nvSpPr>
        <p:spPr bwMode="auto">
          <a:xfrm>
            <a:off x="2209800" y="152400"/>
            <a:ext cx="5029200" cy="6794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GB" sz="3600">
                <a:solidFill>
                  <a:schemeClr val="bg1"/>
                </a:solidFill>
                <a:latin typeface="Arial" panose="020B0604020202020204" pitchFamily="34" charset="0"/>
              </a:rPr>
              <a:t>Endothermic Reactions</a:t>
            </a:r>
            <a:endParaRPr lang="en-GB" sz="3600">
              <a:solidFill>
                <a:schemeClr val="bg1"/>
              </a:solidFill>
              <a:latin typeface="Arial" panose="020B0604020202020204" pitchFamily="34" charset="0"/>
            </a:endParaRPr>
          </a:p>
        </p:txBody>
      </p:sp>
      <p:sp>
        <p:nvSpPr>
          <p:cNvPr id="87" name="Text Box 23"/>
          <p:cNvSpPr txBox="1">
            <a:spLocks noChangeArrowheads="1"/>
          </p:cNvSpPr>
          <p:nvPr/>
        </p:nvSpPr>
        <p:spPr bwMode="auto">
          <a:xfrm>
            <a:off x="5344711" y="2061222"/>
            <a:ext cx="820737" cy="369332"/>
          </a:xfrm>
          <a:prstGeom prst="rect">
            <a:avLst/>
          </a:prstGeom>
          <a:gradFill rotWithShape="0">
            <a:gsLst>
              <a:gs pos="0">
                <a:srgbClr val="FFCC66"/>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dirty="0">
                <a:latin typeface="Arial" panose="020B0604020202020204" pitchFamily="34" charset="0"/>
              </a:rPr>
              <a:t>5</a:t>
            </a:r>
            <a:r>
              <a:rPr lang="en-GB" baseline="30000" dirty="0">
                <a:latin typeface="Arial" panose="020B0604020202020204" pitchFamily="34" charset="0"/>
              </a:rPr>
              <a:t>o</a:t>
            </a:r>
            <a:r>
              <a:rPr lang="en-GB" dirty="0">
                <a:latin typeface="Arial" panose="020B0604020202020204" pitchFamily="34" charset="0"/>
              </a:rPr>
              <a:t> C</a:t>
            </a:r>
            <a:endParaRPr lang="en-GB" dirty="0">
              <a:latin typeface="Arial" panose="020B0604020202020204" pitchFamily="34" charset="0"/>
            </a:endParaRPr>
          </a:p>
        </p:txBody>
      </p:sp>
      <p:sp>
        <p:nvSpPr>
          <p:cNvPr id="88" name="Text Box 23"/>
          <p:cNvSpPr txBox="1">
            <a:spLocks noChangeArrowheads="1"/>
          </p:cNvSpPr>
          <p:nvPr/>
        </p:nvSpPr>
        <p:spPr bwMode="auto">
          <a:xfrm>
            <a:off x="401341" y="1967248"/>
            <a:ext cx="782480" cy="369332"/>
          </a:xfrm>
          <a:prstGeom prst="rect">
            <a:avLst/>
          </a:prstGeom>
          <a:gradFill rotWithShape="0">
            <a:gsLst>
              <a:gs pos="0">
                <a:srgbClr val="FFCC66"/>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dirty="0">
                <a:latin typeface="Arial" panose="020B0604020202020204" pitchFamily="34" charset="0"/>
              </a:rPr>
              <a:t>25</a:t>
            </a:r>
            <a:r>
              <a:rPr lang="en-GB" baseline="30000" dirty="0">
                <a:latin typeface="Arial" panose="020B0604020202020204" pitchFamily="34" charset="0"/>
              </a:rPr>
              <a:t>o</a:t>
            </a:r>
            <a:r>
              <a:rPr lang="en-GB" dirty="0">
                <a:latin typeface="Arial" panose="020B0604020202020204" pitchFamily="34" charset="0"/>
              </a:rPr>
              <a:t> C</a:t>
            </a:r>
            <a:endParaRPr lang="en-GB" dirty="0">
              <a:latin typeface="Arial" panose="020B0604020202020204" pitchFamily="34" charset="0"/>
            </a:endParaRPr>
          </a:p>
        </p:txBody>
      </p:sp>
      <p:sp>
        <p:nvSpPr>
          <p:cNvPr id="16394" name="Text Box 10"/>
          <p:cNvSpPr txBox="1">
            <a:spLocks noChangeArrowheads="1"/>
          </p:cNvSpPr>
          <p:nvPr>
            <p:custDataLst>
              <p:tags r:id="rId1"/>
            </p:custDataLst>
          </p:nvPr>
        </p:nvSpPr>
        <p:spPr bwMode="auto">
          <a:xfrm>
            <a:off x="164465" y="852170"/>
            <a:ext cx="7953375" cy="870585"/>
          </a:xfrm>
          <a:prstGeom prst="rect">
            <a:avLst/>
          </a:prstGeom>
          <a:solidFill>
            <a:srgbClr val="0070C0"/>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p>
            <a:r>
              <a:rPr lang="en-GB" sz="2400">
                <a:solidFill>
                  <a:schemeClr val="bg1"/>
                </a:solidFill>
                <a:latin typeface="Arial" panose="020B0604020202020204" pitchFamily="34" charset="0"/>
              </a:rPr>
              <a:t>E</a:t>
            </a:r>
            <a:r>
              <a:rPr lang="en-US" altLang="en-GB" sz="2400">
                <a:solidFill>
                  <a:schemeClr val="bg1"/>
                </a:solidFill>
                <a:latin typeface="Arial" panose="020B0604020202020204" pitchFamily="34" charset="0"/>
              </a:rPr>
              <a:t>ndo</a:t>
            </a:r>
            <a:r>
              <a:rPr lang="en-GB" sz="2400">
                <a:solidFill>
                  <a:schemeClr val="bg1"/>
                </a:solidFill>
                <a:latin typeface="Arial" panose="020B0604020202020204" pitchFamily="34" charset="0"/>
              </a:rPr>
              <a:t>thermic reactions </a:t>
            </a:r>
            <a:r>
              <a:rPr lang="en-US" altLang="en-GB" sz="2400">
                <a:solidFill>
                  <a:schemeClr val="bg1"/>
                </a:solidFill>
                <a:latin typeface="Arial" panose="020B0604020202020204" pitchFamily="34" charset="0"/>
              </a:rPr>
              <a:t>absorbs</a:t>
            </a:r>
            <a:r>
              <a:rPr lang="en-US" altLang="en-GB" sz="2400">
                <a:solidFill>
                  <a:schemeClr val="bg1"/>
                </a:solidFill>
                <a:latin typeface="Arial" panose="020B0604020202020204" pitchFamily="34" charset="0"/>
              </a:rPr>
              <a:t> energy from the surrouding to the system, and de</a:t>
            </a:r>
            <a:r>
              <a:rPr lang="en-GB" sz="2400">
                <a:solidFill>
                  <a:schemeClr val="bg1"/>
                </a:solidFill>
                <a:latin typeface="Arial" panose="020B0604020202020204" pitchFamily="34" charset="0"/>
              </a:rPr>
              <a:t>crease</a:t>
            </a:r>
            <a:r>
              <a:rPr lang="en-US" altLang="en-GB" sz="2400">
                <a:solidFill>
                  <a:schemeClr val="bg1"/>
                </a:solidFill>
                <a:latin typeface="Arial" panose="020B0604020202020204" pitchFamily="34" charset="0"/>
              </a:rPr>
              <a:t>s</a:t>
            </a:r>
            <a:r>
              <a:rPr lang="en-GB" sz="2400">
                <a:solidFill>
                  <a:schemeClr val="bg1"/>
                </a:solidFill>
                <a:latin typeface="Arial" panose="020B0604020202020204" pitchFamily="34" charset="0"/>
              </a:rPr>
              <a:t> in temperature.</a:t>
            </a:r>
            <a:endParaRPr lang="en-GB" sz="24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dissolv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681"/>
                                        </p:tgtEl>
                                        <p:attrNameLst>
                                          <p:attrName>style.visibility</p:attrName>
                                        </p:attrNameLst>
                                      </p:cBhvr>
                                      <p:to>
                                        <p:strVal val="visible"/>
                                      </p:to>
                                    </p:set>
                                    <p:animEffect transition="in" filter="dissolve">
                                      <p:cBhvr>
                                        <p:cTn id="12" dur="500"/>
                                        <p:tgtEl>
                                          <p:spTgt spid="2668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79"/>
                                        </p:tgtEl>
                                        <p:attrNameLst>
                                          <p:attrName>style.visibility</p:attrName>
                                        </p:attrNameLst>
                                      </p:cBhvr>
                                      <p:to>
                                        <p:strVal val="visible"/>
                                      </p:to>
                                    </p:set>
                                    <p:animEffect transition="in" filter="dissolve">
                                      <p:cBhvr>
                                        <p:cTn id="17" dur="500"/>
                                        <p:tgtEl>
                                          <p:spTgt spid="266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53"/>
                                        </p:tgtEl>
                                        <p:attrNameLst>
                                          <p:attrName>style.visibility</p:attrName>
                                        </p:attrNameLst>
                                      </p:cBhvr>
                                      <p:to>
                                        <p:strVal val="visible"/>
                                      </p:to>
                                    </p:set>
                                    <p:animEffect transition="in" filter="wipe(left)">
                                      <p:cBhvr>
                                        <p:cTn id="22" dur="500"/>
                                        <p:tgtEl>
                                          <p:spTgt spid="266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680"/>
                                        </p:tgtEl>
                                        <p:attrNameLst>
                                          <p:attrName>style.visibility</p:attrName>
                                        </p:attrNameLst>
                                      </p:cBhvr>
                                      <p:to>
                                        <p:strVal val="visible"/>
                                      </p:to>
                                    </p:set>
                                    <p:animEffect transition="in" filter="dissolve">
                                      <p:cBhvr>
                                        <p:cTn id="27" dur="500"/>
                                        <p:tgtEl>
                                          <p:spTgt spid="2668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dissolve">
                                      <p:cBhvr>
                                        <p:cTn id="32" dur="500"/>
                                        <p:tgtEl>
                                          <p:spTgt spid="70"/>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dissolve">
                                      <p:cBhvr>
                                        <p:cTn id="36" dur="500"/>
                                        <p:tgtEl>
                                          <p:spTgt spid="87"/>
                                        </p:tgtEl>
                                      </p:cBhvr>
                                    </p:animEffect>
                                  </p:childTnLst>
                                </p:cTn>
                              </p:par>
                            </p:childTnLst>
                          </p:cTn>
                        </p:par>
                        <p:par>
                          <p:cTn id="37" fill="hold">
                            <p:stCondLst>
                              <p:cond delay="1000"/>
                            </p:stCondLst>
                            <p:childTnLst>
                              <p:par>
                                <p:cTn id="38" presetID="9" presetClass="entr" presetSubtype="0" fill="hold" grpId="0"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dissolve">
                                      <p:cBhvr>
                                        <p:cTn id="40" dur="500"/>
                                        <p:tgtEl>
                                          <p:spTgt spid="8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bldLvl="0" animBg="1" autoUpdateAnimBg="0"/>
      <p:bldP spid="26679" grpId="0" bldLvl="0" animBg="1" autoUpdateAnimBg="0"/>
      <p:bldP spid="26680" grpId="0" bldLvl="0" animBg="1" autoUpdateAnimBg="0"/>
      <p:bldP spid="87" grpId="0" bldLvl="0" animBg="1" autoUpdateAnimBg="0"/>
      <p:bldP spid="88" grpId="0" bldLvl="0" animBg="1" autoUpdateAnimBg="0"/>
      <p:bldP spid="16394" grpId="0" bldLvl="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Lattice enthalpies</a:t>
            </a:r>
            <a:endParaRPr lang="zh-CN" altLang="en-US" dirty="0"/>
          </a:p>
        </p:txBody>
      </p:sp>
      <p:sp>
        <p:nvSpPr>
          <p:cNvPr id="3" name="内容占位符 2"/>
          <p:cNvSpPr>
            <a:spLocks noGrp="1"/>
          </p:cNvSpPr>
          <p:nvPr>
            <p:ph idx="1"/>
          </p:nvPr>
        </p:nvSpPr>
        <p:spPr>
          <a:xfrm>
            <a:off x="498474" y="1600200"/>
            <a:ext cx="7556313" cy="4525963"/>
          </a:xfrm>
        </p:spPr>
        <p:txBody>
          <a:bodyPr>
            <a:normAutofit/>
          </a:bodyPr>
          <a:lstStyle/>
          <a:p>
            <a:r>
              <a:rPr lang="en-US" altLang="zh-CN" dirty="0"/>
              <a:t>Add the equations for first ionization energy and first electron affinity:</a:t>
            </a:r>
            <a:endParaRPr lang="en-US" altLang="zh-CN" dirty="0"/>
          </a:p>
          <a:p>
            <a:endParaRPr lang="en-US" altLang="zh-CN" dirty="0"/>
          </a:p>
          <a:p>
            <a:r>
              <a:rPr lang="en-US" altLang="zh-CN" dirty="0"/>
              <a:t>We can now see that the electron transfer process is endothermic overall and so energetically unfavorable. </a:t>
            </a:r>
            <a:endParaRPr lang="en-US" altLang="zh-CN" dirty="0"/>
          </a:p>
          <a:p>
            <a:r>
              <a:rPr lang="en-US" altLang="zh-CN" dirty="0"/>
              <a:t>But next the oppositely charged gaseous ions come together to form an </a:t>
            </a:r>
            <a:r>
              <a:rPr lang="en-US" altLang="zh-CN" b="1" dirty="0">
                <a:solidFill>
                  <a:srgbClr val="FF0000"/>
                </a:solidFill>
              </a:rPr>
              <a:t>ionic lattice</a:t>
            </a:r>
            <a:r>
              <a:rPr lang="en-US" altLang="zh-CN" dirty="0"/>
              <a:t>; this is a very exothermic process as there is strong attraction between the oppositely charged ions: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66700" y="2480247"/>
            <a:ext cx="8699500" cy="399717"/>
          </a:xfrm>
          <a:prstGeom prst="rect">
            <a:avLst/>
          </a:prstGeom>
        </p:spPr>
      </p:pic>
      <p:pic>
        <p:nvPicPr>
          <p:cNvPr id="5" name="图片 4"/>
          <p:cNvPicPr>
            <a:picLocks noChangeAspect="1"/>
          </p:cNvPicPr>
          <p:nvPr/>
        </p:nvPicPr>
        <p:blipFill>
          <a:blip r:embed="rId2">
            <a:lum bright="-20000" contrast="40000"/>
          </a:blip>
          <a:stretch>
            <a:fillRect/>
          </a:stretch>
        </p:blipFill>
        <p:spPr>
          <a:xfrm>
            <a:off x="456298" y="5281439"/>
            <a:ext cx="8231404" cy="470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400" y="977900"/>
            <a:ext cx="7902387" cy="4386263"/>
          </a:xfrm>
        </p:spPr>
        <p:txBody>
          <a:bodyPr/>
          <a:lstStyle/>
          <a:p>
            <a:r>
              <a:rPr lang="en-US" altLang="zh-CN" sz="2400" dirty="0"/>
              <a:t>It is this step of the process which explains the readiness of sodium and chlorine to form an ionic compound.</a:t>
            </a:r>
            <a:endParaRPr lang="en-US" altLang="zh-CN" sz="2400" dirty="0"/>
          </a:p>
          <a:p>
            <a:r>
              <a:rPr lang="en-US" altLang="zh-CN" sz="2400" b="1" dirty="0">
                <a:solidFill>
                  <a:srgbClr val="FF0000"/>
                </a:solidFill>
              </a:rPr>
              <a:t>The lattice enthalpy (</a:t>
            </a:r>
            <a:r>
              <a:rPr lang="en-US" altLang="zh-CN" sz="2400" b="1" dirty="0" err="1">
                <a:solidFill>
                  <a:srgbClr val="FF0000"/>
                </a:solidFill>
              </a:rPr>
              <a:t>Δ</a:t>
            </a:r>
            <a:r>
              <a:rPr lang="en-US" altLang="zh-CN" sz="2400" b="1" i="1" dirty="0" err="1">
                <a:solidFill>
                  <a:srgbClr val="FF0000"/>
                </a:solidFill>
              </a:rPr>
              <a:t>H</a:t>
            </a:r>
            <a:r>
              <a:rPr lang="en-US" altLang="zh-CN" sz="2400" b="1" baseline="-25000" dirty="0" err="1">
                <a:solidFill>
                  <a:srgbClr val="FF0000"/>
                </a:solidFill>
              </a:rPr>
              <a:t>lat</a:t>
            </a:r>
            <a:r>
              <a:rPr lang="el-GR" altLang="zh-CN" sz="2400" b="1" baseline="30000" dirty="0">
                <a:solidFill>
                  <a:srgbClr val="FF0000"/>
                </a:solidFill>
              </a:rPr>
              <a:t>θ</a:t>
            </a:r>
            <a:r>
              <a:rPr lang="en-US" altLang="zh-CN" sz="2400" b="1" dirty="0">
                <a:solidFill>
                  <a:srgbClr val="FF0000"/>
                </a:solidFill>
              </a:rPr>
              <a:t>) expresses this enthalpy change in terms of the reverse endothermic process. The lattice enthalpy is the enthalpy change of the formation of gaseous ions from one mole of a solid crystal breaking into gaseous ions. For example, sodium chloride:</a:t>
            </a:r>
            <a:endParaRPr lang="en-US" altLang="zh-CN" sz="2400" b="1" dirty="0">
              <a:solidFill>
                <a:srgbClr val="FF0000"/>
              </a:solidFill>
            </a:endParaRPr>
          </a:p>
          <a:p>
            <a:endParaRPr lang="zh-CN" altLang="en-US" b="1" dirty="0">
              <a:solidFill>
                <a:srgbClr val="FF0000"/>
              </a:solidFill>
            </a:endParaRPr>
          </a:p>
        </p:txBody>
      </p:sp>
      <p:pic>
        <p:nvPicPr>
          <p:cNvPr id="4" name="图片 3"/>
          <p:cNvPicPr>
            <a:picLocks noChangeAspect="1"/>
          </p:cNvPicPr>
          <p:nvPr/>
        </p:nvPicPr>
        <p:blipFill>
          <a:blip r:embed="rId1">
            <a:lum bright="-20000" contrast="40000"/>
          </a:blip>
          <a:stretch>
            <a:fillRect/>
          </a:stretch>
        </p:blipFill>
        <p:spPr>
          <a:xfrm>
            <a:off x="481703" y="4894147"/>
            <a:ext cx="8180593" cy="470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lattice enthalpies and the Born–Haber cycle</a:t>
            </a:r>
            <a:endParaRPr lang="zh-CN" altLang="en-US" dirty="0"/>
          </a:p>
        </p:txBody>
      </p:sp>
      <p:sp>
        <p:nvSpPr>
          <p:cNvPr id="3" name="内容占位符 2"/>
          <p:cNvSpPr>
            <a:spLocks noGrp="1"/>
          </p:cNvSpPr>
          <p:nvPr>
            <p:ph idx="1"/>
          </p:nvPr>
        </p:nvSpPr>
        <p:spPr>
          <a:xfrm>
            <a:off x="498474" y="1981200"/>
            <a:ext cx="7934326" cy="4144963"/>
          </a:xfrm>
        </p:spPr>
        <p:txBody>
          <a:bodyPr>
            <a:noAutofit/>
          </a:bodyPr>
          <a:lstStyle/>
          <a:p>
            <a:r>
              <a:rPr lang="en-US" altLang="zh-CN" sz="2400" dirty="0"/>
              <a:t>Experimental lattice energies cannot be determined directly. An energy cycle based on Hess’s law, known as the </a:t>
            </a:r>
            <a:r>
              <a:rPr lang="en-US" altLang="zh-CN" sz="2400" b="1" dirty="0">
                <a:solidFill>
                  <a:srgbClr val="FF0000"/>
                </a:solidFill>
              </a:rPr>
              <a:t>Born–Haber cycle </a:t>
            </a:r>
            <a:r>
              <a:rPr lang="en-US" altLang="zh-CN" sz="2400" dirty="0"/>
              <a:t>is used. </a:t>
            </a:r>
            <a:endParaRPr lang="en-US" altLang="zh-CN" sz="2400" dirty="0"/>
          </a:p>
          <a:p>
            <a:r>
              <a:rPr lang="en-US" altLang="zh-CN" sz="2400" dirty="0"/>
              <a:t>The formation of an ionic compound from its elements is supposed to take place in a number of steps including the formation of the solid lattice from its constituent gaseous ions. </a:t>
            </a:r>
            <a:endParaRPr lang="en-US" altLang="zh-CN" sz="2400" dirty="0"/>
          </a:p>
          <a:p>
            <a:r>
              <a:rPr lang="en-US" altLang="zh-CN" sz="2400" dirty="0"/>
              <a:t>From Hess’s law, the enthalpy change for the overall formation of the solid must be equal to the sum of the enthalpy changes accompanying the individual steps.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3864" y="1866899"/>
            <a:ext cx="7556313" cy="4144963"/>
          </a:xfrm>
        </p:spPr>
        <p:txBody>
          <a:bodyPr/>
          <a:lstStyle/>
          <a:p>
            <a:r>
              <a:rPr lang="en-US" altLang="zh-CN" dirty="0"/>
              <a:t>Consider, for example, the formation of sodium chloride:</a:t>
            </a:r>
            <a:endParaRPr lang="en-US" altLang="zh-CN" dirty="0"/>
          </a:p>
          <a:p>
            <a:endParaRPr lang="en-US" altLang="zh-CN" dirty="0"/>
          </a:p>
          <a:p>
            <a:endParaRPr lang="en-US" altLang="zh-CN" dirty="0"/>
          </a:p>
          <a:p>
            <a:r>
              <a:rPr lang="en-US" altLang="zh-CN" dirty="0"/>
              <a:t>This can be considered to take place in several steps as shown in the table below.</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26064" y="2736798"/>
            <a:ext cx="8536271" cy="4192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838200" y="39243"/>
            <a:ext cx="7519340" cy="6818757"/>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16877" y="793163"/>
            <a:ext cx="8135318" cy="5734637"/>
          </a:xfrm>
          <a:prstGeom prst="rect">
            <a:avLst/>
          </a:prstGeom>
        </p:spPr>
      </p:pic>
      <p:pic>
        <p:nvPicPr>
          <p:cNvPr id="4" name="图片 3"/>
          <p:cNvPicPr>
            <a:picLocks noChangeAspect="1"/>
          </p:cNvPicPr>
          <p:nvPr/>
        </p:nvPicPr>
        <p:blipFill>
          <a:blip r:embed="rId2">
            <a:lum bright="-20000" contrast="40000"/>
          </a:blip>
          <a:stretch>
            <a:fillRect/>
          </a:stretch>
        </p:blipFill>
        <p:spPr>
          <a:xfrm>
            <a:off x="6501821" y="4736578"/>
            <a:ext cx="2642179" cy="2121422"/>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3864" y="1809351"/>
            <a:ext cx="8536271" cy="3239297"/>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54965" y="832485"/>
            <a:ext cx="7708265" cy="532765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54676" y="1415554"/>
            <a:ext cx="8434648" cy="4026891"/>
          </a:xfrm>
          <a:prstGeom prst="rect">
            <a:avLst/>
          </a:prstGeom>
        </p:spPr>
      </p:pic>
      <p:sp>
        <p:nvSpPr>
          <p:cNvPr id="3" name="TextBox 1"/>
          <p:cNvSpPr txBox="1"/>
          <p:nvPr/>
        </p:nvSpPr>
        <p:spPr>
          <a:xfrm>
            <a:off x="354676" y="786454"/>
            <a:ext cx="1510030" cy="460375"/>
          </a:xfrm>
          <a:prstGeom prst="rect">
            <a:avLst/>
          </a:prstGeom>
          <a:noFill/>
        </p:spPr>
        <p:txBody>
          <a:bodyPr wrap="none" rtlCol="0">
            <a:spAutoFit/>
          </a:bodyPr>
          <a:lstStyle/>
          <a:p>
            <a:r>
              <a:rPr lang="en-US" sz="2400" dirty="0"/>
              <a:t>Example:</a:t>
            </a:r>
            <a:endParaRPr lang="en-US" sz="2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56889" y="1663700"/>
            <a:ext cx="8986429" cy="3308730"/>
          </a:xfrm>
          <a:prstGeom prst="rect">
            <a:avLst/>
          </a:prstGeom>
        </p:spPr>
      </p:pic>
      <p:sp>
        <p:nvSpPr>
          <p:cNvPr id="3" name="文本框 2"/>
          <p:cNvSpPr txBox="1"/>
          <p:nvPr/>
        </p:nvSpPr>
        <p:spPr>
          <a:xfrm>
            <a:off x="2844800" y="2095500"/>
            <a:ext cx="406400" cy="338554"/>
          </a:xfrm>
          <a:prstGeom prst="rect">
            <a:avLst/>
          </a:prstGeom>
          <a:noFill/>
        </p:spPr>
        <p:txBody>
          <a:bodyPr wrap="square" rtlCol="0">
            <a:spAutoFit/>
          </a:bodyPr>
          <a:lstStyle/>
          <a:p>
            <a:r>
              <a:rPr lang="en-US" altLang="zh-CN" sz="1600" dirty="0"/>
              <a:t>2-</a:t>
            </a:r>
            <a:endParaRPr lang="zh-CN" altLang="en-US" sz="1600" dirty="0"/>
          </a:p>
        </p:txBody>
      </p:sp>
      <p:sp>
        <p:nvSpPr>
          <p:cNvPr id="4" name="文本框 3"/>
          <p:cNvSpPr txBox="1"/>
          <p:nvPr/>
        </p:nvSpPr>
        <p:spPr>
          <a:xfrm>
            <a:off x="2975610" y="2416175"/>
            <a:ext cx="94615" cy="368300"/>
          </a:xfrm>
          <a:prstGeom prst="rect">
            <a:avLst/>
          </a:prstGeom>
          <a:solidFill>
            <a:srgbClr val="FFFFD1"/>
          </a:solidFill>
        </p:spPr>
        <p:txBody>
          <a:bodyPr wrap="square" rtlCol="0">
            <a:spAutoFit/>
          </a:bodyPr>
          <a:lstStyle/>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bwMode="auto">
          <a:xfrm>
            <a:off x="355600" y="1455738"/>
            <a:ext cx="6161088" cy="331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spcBef>
                <a:spcPct val="0"/>
              </a:spcBef>
            </a:pPr>
            <a:r>
              <a:rPr lang="en-GB" sz="2400" dirty="0">
                <a:latin typeface="Arial" panose="020B0604020202020204" pitchFamily="34" charset="0"/>
              </a:rPr>
              <a:t>Extra energy is needed in order for endothermic reactions to occur.  </a:t>
            </a:r>
            <a:endParaRPr lang="en-GB" sz="2400" dirty="0">
              <a:latin typeface="Arial" panose="020B0604020202020204" pitchFamily="34" charset="0"/>
            </a:endParaRPr>
          </a:p>
          <a:p>
            <a:pPr marL="609600" indent="-609600">
              <a:spcBef>
                <a:spcPct val="0"/>
              </a:spcBef>
            </a:pPr>
            <a:r>
              <a:rPr lang="en-GB" sz="2400" dirty="0">
                <a:latin typeface="Arial" panose="020B0604020202020204" pitchFamily="34" charset="0"/>
              </a:rPr>
              <a:t>This comes from the thermal energy of the reaction mixture which consequently gets colder.</a:t>
            </a:r>
            <a:endParaRPr lang="en-GB" sz="2400" dirty="0">
              <a:latin typeface="Arial" panose="020B0604020202020204" pitchFamily="34" charset="0"/>
            </a:endParaRPr>
          </a:p>
        </p:txBody>
      </p:sp>
      <p:sp>
        <p:nvSpPr>
          <p:cNvPr id="27652" name="Text Box 4"/>
          <p:cNvSpPr txBox="1">
            <a:spLocks noChangeArrowheads="1"/>
          </p:cNvSpPr>
          <p:nvPr/>
        </p:nvSpPr>
        <p:spPr bwMode="auto">
          <a:xfrm>
            <a:off x="571500" y="4959350"/>
            <a:ext cx="5478463" cy="1187450"/>
          </a:xfrm>
          <a:prstGeom prst="rect">
            <a:avLst/>
          </a:prstGeom>
          <a:gradFill rotWithShape="0">
            <a:gsLst>
              <a:gs pos="0">
                <a:srgbClr val="FFFF00"/>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Reactants convert heat energy into chemical energy as they change into products. The temperature drops.</a:t>
            </a:r>
            <a:endParaRPr lang="en-GB">
              <a:latin typeface="Arial" panose="020B0604020202020204" pitchFamily="34" charset="0"/>
            </a:endParaRPr>
          </a:p>
        </p:txBody>
      </p:sp>
      <p:grpSp>
        <p:nvGrpSpPr>
          <p:cNvPr id="27653" name="Group 5"/>
          <p:cNvGrpSpPr/>
          <p:nvPr/>
        </p:nvGrpSpPr>
        <p:grpSpPr bwMode="auto">
          <a:xfrm>
            <a:off x="6594475" y="2540000"/>
            <a:ext cx="2208213" cy="3716338"/>
            <a:chOff x="3907" y="1619"/>
            <a:chExt cx="1391" cy="2341"/>
          </a:xfrm>
        </p:grpSpPr>
        <p:sp>
          <p:nvSpPr>
            <p:cNvPr id="27654" name="Rectangle 6"/>
            <p:cNvSpPr>
              <a:spLocks noChangeArrowheads="1"/>
            </p:cNvSpPr>
            <p:nvPr/>
          </p:nvSpPr>
          <p:spPr bwMode="auto">
            <a:xfrm>
              <a:off x="3907" y="1619"/>
              <a:ext cx="1391" cy="2341"/>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5" name="Line 7"/>
            <p:cNvSpPr>
              <a:spLocks noChangeShapeType="1"/>
            </p:cNvSpPr>
            <p:nvPr/>
          </p:nvSpPr>
          <p:spPr bwMode="auto">
            <a:xfrm flipH="1">
              <a:off x="4422" y="2077"/>
              <a:ext cx="0" cy="149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6" name="Line 8"/>
            <p:cNvSpPr>
              <a:spLocks noChangeShapeType="1"/>
            </p:cNvSpPr>
            <p:nvPr/>
          </p:nvSpPr>
          <p:spPr bwMode="auto">
            <a:xfrm flipV="1">
              <a:off x="4929" y="1967"/>
              <a:ext cx="73" cy="10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7" name="Line 9"/>
            <p:cNvSpPr>
              <a:spLocks noChangeShapeType="1"/>
            </p:cNvSpPr>
            <p:nvPr/>
          </p:nvSpPr>
          <p:spPr bwMode="auto">
            <a:xfrm flipH="1" flipV="1">
              <a:off x="4333" y="1978"/>
              <a:ext cx="91" cy="10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8" name="Oval 10"/>
            <p:cNvSpPr>
              <a:spLocks noChangeArrowheads="1"/>
            </p:cNvSpPr>
            <p:nvPr/>
          </p:nvSpPr>
          <p:spPr bwMode="auto">
            <a:xfrm>
              <a:off x="4422" y="3318"/>
              <a:ext cx="509" cy="494"/>
            </a:xfrm>
            <a:prstGeom prst="ellipse">
              <a:avLst/>
            </a:prstGeom>
            <a:solidFill>
              <a:schemeClr val="hlink"/>
            </a:solidFill>
            <a:ln w="2857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9" name="Rectangle 11"/>
            <p:cNvSpPr>
              <a:spLocks noChangeArrowheads="1"/>
            </p:cNvSpPr>
            <p:nvPr/>
          </p:nvSpPr>
          <p:spPr bwMode="auto">
            <a:xfrm>
              <a:off x="4428" y="3092"/>
              <a:ext cx="496" cy="48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60" name="Rectangle 12"/>
            <p:cNvSpPr>
              <a:spLocks noChangeArrowheads="1"/>
            </p:cNvSpPr>
            <p:nvPr/>
          </p:nvSpPr>
          <p:spPr bwMode="auto">
            <a:xfrm>
              <a:off x="4453" y="3552"/>
              <a:ext cx="486" cy="59"/>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61" name="Line 13"/>
            <p:cNvSpPr>
              <a:spLocks noChangeShapeType="1"/>
            </p:cNvSpPr>
            <p:nvPr/>
          </p:nvSpPr>
          <p:spPr bwMode="auto">
            <a:xfrm flipH="1">
              <a:off x="4932" y="2072"/>
              <a:ext cx="0" cy="149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62" name="Line 14"/>
            <p:cNvSpPr>
              <a:spLocks noChangeShapeType="1"/>
            </p:cNvSpPr>
            <p:nvPr/>
          </p:nvSpPr>
          <p:spPr bwMode="auto">
            <a:xfrm>
              <a:off x="4430" y="3061"/>
              <a:ext cx="25" cy="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63" name="Line 15"/>
            <p:cNvSpPr>
              <a:spLocks noChangeShapeType="1"/>
            </p:cNvSpPr>
            <p:nvPr/>
          </p:nvSpPr>
          <p:spPr bwMode="auto">
            <a:xfrm>
              <a:off x="4457" y="3093"/>
              <a:ext cx="44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64" name="Line 16"/>
            <p:cNvSpPr>
              <a:spLocks noChangeShapeType="1"/>
            </p:cNvSpPr>
            <p:nvPr/>
          </p:nvSpPr>
          <p:spPr bwMode="auto">
            <a:xfrm flipV="1">
              <a:off x="4904" y="3063"/>
              <a:ext cx="21" cy="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7665" name="Group 17"/>
            <p:cNvGrpSpPr/>
            <p:nvPr/>
          </p:nvGrpSpPr>
          <p:grpSpPr bwMode="auto">
            <a:xfrm>
              <a:off x="4762" y="1673"/>
              <a:ext cx="128" cy="1993"/>
              <a:chOff x="1170" y="1655"/>
              <a:chExt cx="128" cy="1993"/>
            </a:xfrm>
          </p:grpSpPr>
          <p:grpSp>
            <p:nvGrpSpPr>
              <p:cNvPr id="27666" name="Group 18"/>
              <p:cNvGrpSpPr/>
              <p:nvPr/>
            </p:nvGrpSpPr>
            <p:grpSpPr bwMode="auto">
              <a:xfrm>
                <a:off x="1170" y="1655"/>
                <a:ext cx="128" cy="1993"/>
                <a:chOff x="5193" y="914"/>
                <a:chExt cx="128" cy="3026"/>
              </a:xfrm>
            </p:grpSpPr>
            <p:sp>
              <p:nvSpPr>
                <p:cNvPr id="27667" name="Oval 19"/>
                <p:cNvSpPr>
                  <a:spLocks noChangeArrowheads="1"/>
                </p:cNvSpPr>
                <p:nvPr/>
              </p:nvSpPr>
              <p:spPr bwMode="auto">
                <a:xfrm>
                  <a:off x="5193" y="3556"/>
                  <a:ext cx="128" cy="384"/>
                </a:xfrm>
                <a:prstGeom prst="ellipse">
                  <a:avLst/>
                </a:prstGeom>
                <a:solidFill>
                  <a:srgbClr val="FF33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68" name="Rectangle 20"/>
                <p:cNvSpPr>
                  <a:spLocks noChangeArrowheads="1"/>
                </p:cNvSpPr>
                <p:nvPr/>
              </p:nvSpPr>
              <p:spPr bwMode="auto">
                <a:xfrm>
                  <a:off x="5220" y="914"/>
                  <a:ext cx="64" cy="266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7669" name="Rectangle 21"/>
              <p:cNvSpPr>
                <a:spLocks noChangeArrowheads="1"/>
              </p:cNvSpPr>
              <p:nvPr/>
            </p:nvSpPr>
            <p:spPr bwMode="auto">
              <a:xfrm>
                <a:off x="1205" y="2599"/>
                <a:ext cx="56" cy="813"/>
              </a:xfrm>
              <a:prstGeom prst="rect">
                <a:avLst/>
              </a:prstGeom>
              <a:solidFill>
                <a:srgbClr val="FF33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27670" name="Text Box 22"/>
          <p:cNvSpPr txBox="1">
            <a:spLocks noChangeArrowheads="1"/>
          </p:cNvSpPr>
          <p:nvPr/>
        </p:nvSpPr>
        <p:spPr bwMode="auto">
          <a:xfrm>
            <a:off x="6600825" y="2563813"/>
            <a:ext cx="1076325" cy="457200"/>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25</a:t>
            </a:r>
            <a:r>
              <a:rPr lang="en-GB" baseline="30000">
                <a:latin typeface="Arial" panose="020B0604020202020204" pitchFamily="34" charset="0"/>
              </a:rPr>
              <a:t>o</a:t>
            </a:r>
            <a:r>
              <a:rPr lang="en-GB">
                <a:latin typeface="Arial" panose="020B0604020202020204" pitchFamily="34" charset="0"/>
              </a:rPr>
              <a:t> C</a:t>
            </a:r>
            <a:endParaRPr lang="en-GB">
              <a:latin typeface="Arial" panose="020B0604020202020204" pitchFamily="34" charset="0"/>
            </a:endParaRPr>
          </a:p>
        </p:txBody>
      </p:sp>
      <p:sp>
        <p:nvSpPr>
          <p:cNvPr id="27671" name="Text Box 23"/>
          <p:cNvSpPr txBox="1">
            <a:spLocks noChangeArrowheads="1"/>
          </p:cNvSpPr>
          <p:nvPr/>
        </p:nvSpPr>
        <p:spPr bwMode="auto">
          <a:xfrm>
            <a:off x="6584950" y="2543175"/>
            <a:ext cx="1076325" cy="457200"/>
          </a:xfrm>
          <a:prstGeom prst="rect">
            <a:avLst/>
          </a:prstGeom>
          <a:gradFill rotWithShape="0">
            <a:gsLst>
              <a:gs pos="0">
                <a:srgbClr val="FFCC66"/>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5</a:t>
            </a:r>
            <a:r>
              <a:rPr lang="en-GB" baseline="30000">
                <a:latin typeface="Arial" panose="020B0604020202020204" pitchFamily="34" charset="0"/>
              </a:rPr>
              <a:t>o</a:t>
            </a:r>
            <a:r>
              <a:rPr lang="en-GB">
                <a:latin typeface="Arial" panose="020B0604020202020204" pitchFamily="34" charset="0"/>
              </a:rPr>
              <a:t> C</a:t>
            </a:r>
            <a:endParaRPr lang="en-GB">
              <a:latin typeface="Arial" panose="020B0604020202020204" pitchFamily="34" charset="0"/>
            </a:endParaRPr>
          </a:p>
        </p:txBody>
      </p:sp>
      <p:sp>
        <p:nvSpPr>
          <p:cNvPr id="27672" name="Rectangle 24"/>
          <p:cNvSpPr>
            <a:spLocks noChangeArrowheads="1"/>
          </p:cNvSpPr>
          <p:nvPr/>
        </p:nvSpPr>
        <p:spPr bwMode="auto">
          <a:xfrm>
            <a:off x="7994650" y="4094163"/>
            <a:ext cx="104775" cy="1016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73" name="Freeform 25"/>
          <p:cNvSpPr/>
          <p:nvPr/>
        </p:nvSpPr>
        <p:spPr bwMode="auto">
          <a:xfrm>
            <a:off x="7478713" y="4997450"/>
            <a:ext cx="311150" cy="479425"/>
          </a:xfrm>
          <a:custGeom>
            <a:avLst/>
            <a:gdLst>
              <a:gd name="T0" fmla="*/ 40 w 232"/>
              <a:gd name="T1" fmla="*/ 265 h 302"/>
              <a:gd name="T2" fmla="*/ 149 w 232"/>
              <a:gd name="T3" fmla="*/ 0 h 302"/>
              <a:gd name="T4" fmla="*/ 149 w 232"/>
              <a:gd name="T5" fmla="*/ 92 h 302"/>
              <a:gd name="T6" fmla="*/ 222 w 232"/>
              <a:gd name="T7" fmla="*/ 128 h 302"/>
              <a:gd name="T8" fmla="*/ 232 w 232"/>
              <a:gd name="T9" fmla="*/ 238 h 302"/>
              <a:gd name="T10" fmla="*/ 177 w 232"/>
              <a:gd name="T11" fmla="*/ 302 h 302"/>
              <a:gd name="T12" fmla="*/ 122 w 232"/>
              <a:gd name="T13" fmla="*/ 265 h 302"/>
              <a:gd name="T14" fmla="*/ 94 w 232"/>
              <a:gd name="T15" fmla="*/ 247 h 302"/>
              <a:gd name="T16" fmla="*/ 67 w 232"/>
              <a:gd name="T17" fmla="*/ 256 h 302"/>
              <a:gd name="T18" fmla="*/ 40 w 232"/>
              <a:gd name="T1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302">
                <a:moveTo>
                  <a:pt x="40" y="265"/>
                </a:moveTo>
                <a:cubicBezTo>
                  <a:pt x="73" y="166"/>
                  <a:pt x="28" y="40"/>
                  <a:pt x="149" y="0"/>
                </a:cubicBezTo>
                <a:cubicBezTo>
                  <a:pt x="139" y="31"/>
                  <a:pt x="114" y="64"/>
                  <a:pt x="149" y="92"/>
                </a:cubicBezTo>
                <a:cubicBezTo>
                  <a:pt x="170" y="109"/>
                  <a:pt x="222" y="128"/>
                  <a:pt x="222" y="128"/>
                </a:cubicBezTo>
                <a:cubicBezTo>
                  <a:pt x="210" y="175"/>
                  <a:pt x="193" y="201"/>
                  <a:pt x="232" y="238"/>
                </a:cubicBezTo>
                <a:cubicBezTo>
                  <a:pt x="221" y="279"/>
                  <a:pt x="217" y="289"/>
                  <a:pt x="177" y="302"/>
                </a:cubicBezTo>
                <a:cubicBezTo>
                  <a:pt x="159" y="290"/>
                  <a:pt x="140" y="277"/>
                  <a:pt x="122" y="265"/>
                </a:cubicBezTo>
                <a:cubicBezTo>
                  <a:pt x="113" y="259"/>
                  <a:pt x="94" y="247"/>
                  <a:pt x="94" y="247"/>
                </a:cubicBezTo>
                <a:cubicBezTo>
                  <a:pt x="85" y="250"/>
                  <a:pt x="76" y="256"/>
                  <a:pt x="67" y="256"/>
                </a:cubicBezTo>
                <a:cubicBezTo>
                  <a:pt x="33" y="256"/>
                  <a:pt x="0" y="189"/>
                  <a:pt x="40" y="265"/>
                </a:cubicBez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27674" name="Freeform 26"/>
          <p:cNvSpPr/>
          <p:nvPr/>
        </p:nvSpPr>
        <p:spPr bwMode="auto">
          <a:xfrm>
            <a:off x="7381875" y="4962525"/>
            <a:ext cx="484188" cy="550863"/>
          </a:xfrm>
          <a:custGeom>
            <a:avLst/>
            <a:gdLst>
              <a:gd name="T0" fmla="*/ 40 w 232"/>
              <a:gd name="T1" fmla="*/ 265 h 302"/>
              <a:gd name="T2" fmla="*/ 149 w 232"/>
              <a:gd name="T3" fmla="*/ 0 h 302"/>
              <a:gd name="T4" fmla="*/ 149 w 232"/>
              <a:gd name="T5" fmla="*/ 92 h 302"/>
              <a:gd name="T6" fmla="*/ 222 w 232"/>
              <a:gd name="T7" fmla="*/ 128 h 302"/>
              <a:gd name="T8" fmla="*/ 232 w 232"/>
              <a:gd name="T9" fmla="*/ 238 h 302"/>
              <a:gd name="T10" fmla="*/ 177 w 232"/>
              <a:gd name="T11" fmla="*/ 302 h 302"/>
              <a:gd name="T12" fmla="*/ 122 w 232"/>
              <a:gd name="T13" fmla="*/ 265 h 302"/>
              <a:gd name="T14" fmla="*/ 94 w 232"/>
              <a:gd name="T15" fmla="*/ 247 h 302"/>
              <a:gd name="T16" fmla="*/ 67 w 232"/>
              <a:gd name="T17" fmla="*/ 256 h 302"/>
              <a:gd name="T18" fmla="*/ 40 w 232"/>
              <a:gd name="T1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302">
                <a:moveTo>
                  <a:pt x="40" y="265"/>
                </a:moveTo>
                <a:cubicBezTo>
                  <a:pt x="73" y="166"/>
                  <a:pt x="28" y="40"/>
                  <a:pt x="149" y="0"/>
                </a:cubicBezTo>
                <a:cubicBezTo>
                  <a:pt x="139" y="31"/>
                  <a:pt x="114" y="64"/>
                  <a:pt x="149" y="92"/>
                </a:cubicBezTo>
                <a:cubicBezTo>
                  <a:pt x="170" y="109"/>
                  <a:pt x="222" y="128"/>
                  <a:pt x="222" y="128"/>
                </a:cubicBezTo>
                <a:cubicBezTo>
                  <a:pt x="210" y="175"/>
                  <a:pt x="193" y="201"/>
                  <a:pt x="232" y="238"/>
                </a:cubicBezTo>
                <a:cubicBezTo>
                  <a:pt x="221" y="279"/>
                  <a:pt x="217" y="289"/>
                  <a:pt x="177" y="302"/>
                </a:cubicBezTo>
                <a:cubicBezTo>
                  <a:pt x="159" y="290"/>
                  <a:pt x="140" y="277"/>
                  <a:pt x="122" y="265"/>
                </a:cubicBezTo>
                <a:cubicBezTo>
                  <a:pt x="113" y="259"/>
                  <a:pt x="94" y="247"/>
                  <a:pt x="94" y="247"/>
                </a:cubicBezTo>
                <a:cubicBezTo>
                  <a:pt x="85" y="250"/>
                  <a:pt x="76" y="256"/>
                  <a:pt x="67" y="256"/>
                </a:cubicBezTo>
                <a:cubicBezTo>
                  <a:pt x="33" y="256"/>
                  <a:pt x="0" y="189"/>
                  <a:pt x="40" y="265"/>
                </a:cubicBezTo>
                <a:close/>
              </a:path>
            </a:pathLst>
          </a:custGeom>
          <a:solidFill>
            <a:schemeClr val="hlink"/>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
        <p:nvSpPr>
          <p:cNvPr id="27675" name="Rectangle 27"/>
          <p:cNvSpPr>
            <a:spLocks noChangeArrowheads="1"/>
          </p:cNvSpPr>
          <p:nvPr/>
        </p:nvSpPr>
        <p:spPr bwMode="auto">
          <a:xfrm>
            <a:off x="2133600" y="457200"/>
            <a:ext cx="5029200" cy="6794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GB" sz="3600">
                <a:solidFill>
                  <a:schemeClr val="bg1"/>
                </a:solidFill>
                <a:latin typeface="Arial" panose="020B0604020202020204" pitchFamily="34" charset="0"/>
              </a:rPr>
              <a:t>Endothermic Reactions</a:t>
            </a:r>
            <a:endParaRPr lang="en-GB" sz="36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dissolve">
                                      <p:cBhvr>
                                        <p:cTn id="7" dur="500"/>
                                        <p:tgtEl>
                                          <p:spTgt spid="27653"/>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27673"/>
                                        </p:tgtEl>
                                        <p:attrNameLst>
                                          <p:attrName>style.visibility</p:attrName>
                                        </p:attrNameLst>
                                      </p:cBhvr>
                                      <p:to>
                                        <p:strVal val="visible"/>
                                      </p:to>
                                    </p:set>
                                    <p:animEffect transition="in" filter="strips(downLeft)">
                                      <p:cBhvr>
                                        <p:cTn id="11" dur="500"/>
                                        <p:tgtEl>
                                          <p:spTgt spid="2767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7670"/>
                                        </p:tgtEl>
                                        <p:attrNameLst>
                                          <p:attrName>style.visibility</p:attrName>
                                        </p:attrNameLst>
                                      </p:cBhvr>
                                      <p:to>
                                        <p:strVal val="visible"/>
                                      </p:to>
                                    </p:set>
                                    <p:animEffect transition="in" filter="dissolve">
                                      <p:cBhvr>
                                        <p:cTn id="15" dur="500"/>
                                        <p:tgtEl>
                                          <p:spTgt spid="2767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674"/>
                                        </p:tgtEl>
                                        <p:attrNameLst>
                                          <p:attrName>style.visibility</p:attrName>
                                        </p:attrNameLst>
                                      </p:cBhvr>
                                      <p:to>
                                        <p:strVal val="visible"/>
                                      </p:to>
                                    </p:set>
                                    <p:animEffect transition="in" filter="dissolve">
                                      <p:cBhvr>
                                        <p:cTn id="20" dur="500"/>
                                        <p:tgtEl>
                                          <p:spTgt spid="27674"/>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27672"/>
                                        </p:tgtEl>
                                        <p:attrNameLst>
                                          <p:attrName>style.visibility</p:attrName>
                                        </p:attrNameLst>
                                      </p:cBhvr>
                                      <p:to>
                                        <p:strVal val="visible"/>
                                      </p:to>
                                    </p:set>
                                    <p:animEffect transition="in" filter="wipe(up)">
                                      <p:cBhvr>
                                        <p:cTn id="24" dur="500"/>
                                        <p:tgtEl>
                                          <p:spTgt spid="27672"/>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27671"/>
                                        </p:tgtEl>
                                        <p:attrNameLst>
                                          <p:attrName>style.visibility</p:attrName>
                                        </p:attrNameLst>
                                      </p:cBhvr>
                                      <p:to>
                                        <p:strVal val="visible"/>
                                      </p:to>
                                    </p:set>
                                    <p:animEffect transition="in" filter="dissolve">
                                      <p:cBhvr>
                                        <p:cTn id="28" dur="500"/>
                                        <p:tgtEl>
                                          <p:spTgt spid="2767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7652"/>
                                        </p:tgtEl>
                                        <p:attrNameLst>
                                          <p:attrName>style.visibility</p:attrName>
                                        </p:attrNameLst>
                                      </p:cBhvr>
                                      <p:to>
                                        <p:strVal val="visible"/>
                                      </p:to>
                                    </p:set>
                                    <p:animEffect transition="in" filter="dissolve">
                                      <p:cBhvr>
                                        <p:cTn id="33"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autoUpdateAnimBg="0"/>
      <p:bldP spid="27670" grpId="0" animBg="1" autoUpdateAnimBg="0"/>
      <p:bldP spid="27671" grpId="0" animBg="1" autoUpdateAnimBg="0"/>
      <p:bldP spid="27672" grpId="0" animBg="1"/>
      <p:bldP spid="27673" grpId="0" animBg="1"/>
      <p:bldP spid="2767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94874" y="114608"/>
            <a:ext cx="7759444" cy="6654491"/>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Theoretical lattice enthalpies can be calculated from the ionic model</a:t>
            </a:r>
            <a:endParaRPr lang="zh-CN" altLang="en-US" dirty="0"/>
          </a:p>
        </p:txBody>
      </p:sp>
      <p:sp>
        <p:nvSpPr>
          <p:cNvPr id="3" name="内容占位符 2"/>
          <p:cNvSpPr>
            <a:spLocks noGrp="1"/>
          </p:cNvSpPr>
          <p:nvPr>
            <p:ph idx="1"/>
          </p:nvPr>
        </p:nvSpPr>
        <p:spPr>
          <a:xfrm>
            <a:off x="498474" y="1981200"/>
            <a:ext cx="5711553" cy="4144963"/>
          </a:xfrm>
        </p:spPr>
        <p:txBody>
          <a:bodyPr/>
          <a:lstStyle/>
          <a:p>
            <a:r>
              <a:rPr lang="en-US" altLang="zh-CN" dirty="0"/>
              <a:t>Theoretical lattice enthalpies can be calculated by </a:t>
            </a:r>
            <a:r>
              <a:rPr lang="en-US" altLang="zh-CN" b="1" dirty="0">
                <a:solidFill>
                  <a:srgbClr val="FF0000"/>
                </a:solidFill>
              </a:rPr>
              <a:t>assuming the crystal is made up from perfectly spherical ions</a:t>
            </a:r>
            <a:r>
              <a:rPr lang="en-US" altLang="zh-CN" dirty="0"/>
              <a:t>. </a:t>
            </a:r>
            <a:endParaRPr lang="en-US" altLang="zh-CN" dirty="0"/>
          </a:p>
          <a:p>
            <a:r>
              <a:rPr lang="en-US" altLang="zh-CN" dirty="0"/>
              <a:t>This ionic model assumes that </a:t>
            </a:r>
            <a:r>
              <a:rPr lang="en-US" altLang="zh-CN" b="1" dirty="0">
                <a:solidFill>
                  <a:srgbClr val="FF0000"/>
                </a:solidFill>
              </a:rPr>
              <a:t>the only interaction is due to electrostatic forces between the ions.</a:t>
            </a:r>
            <a:r>
              <a:rPr lang="en-US" altLang="zh-CN" dirty="0"/>
              <a:t> </a:t>
            </a:r>
            <a:endParaRPr lang="en-US" altLang="zh-CN" dirty="0"/>
          </a:p>
          <a:p>
            <a:r>
              <a:rPr lang="en-US" altLang="zh-CN" dirty="0"/>
              <a:t>Consider, for example, the formation of the ion pair in Figure 5.20.</a:t>
            </a:r>
            <a:endParaRPr lang="zh-CN" altLang="en-US" dirty="0"/>
          </a:p>
        </p:txBody>
      </p:sp>
      <p:pic>
        <p:nvPicPr>
          <p:cNvPr id="4" name="图片 3"/>
          <p:cNvPicPr>
            <a:picLocks noChangeAspect="1"/>
          </p:cNvPicPr>
          <p:nvPr/>
        </p:nvPicPr>
        <p:blipFill rotWithShape="1">
          <a:blip r:embed="rId1">
            <a:lum bright="-20000" contrast="40000"/>
          </a:blip>
          <a:srcRect r="2051"/>
          <a:stretch>
            <a:fillRect/>
          </a:stretch>
        </p:blipFill>
        <p:spPr>
          <a:xfrm>
            <a:off x="5891804" y="2641599"/>
            <a:ext cx="3053861" cy="3865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5" y="381000"/>
            <a:ext cx="5229226" cy="6273800"/>
          </a:xfrm>
        </p:spPr>
        <p:txBody>
          <a:bodyPr>
            <a:noAutofit/>
          </a:bodyPr>
          <a:lstStyle/>
          <a:p>
            <a:r>
              <a:rPr lang="en-US" altLang="zh-CN" dirty="0"/>
              <a:t>The energy needed to separate the ions depends on the product of the ionic charges and the sum of the ionic radii.</a:t>
            </a:r>
            <a:endParaRPr lang="en-US" altLang="zh-CN" dirty="0"/>
          </a:p>
          <a:p>
            <a:pPr lvl="1"/>
            <a:r>
              <a:rPr lang="en-US" altLang="zh-CN" b="1" dirty="0">
                <a:solidFill>
                  <a:srgbClr val="FF0000"/>
                </a:solidFill>
              </a:rPr>
              <a:t>An increase in the ionic radius of one of the ions decreases the attraction between the ions</a:t>
            </a:r>
            <a:r>
              <a:rPr lang="en-US" altLang="zh-CN" dirty="0"/>
              <a:t>.</a:t>
            </a:r>
            <a:endParaRPr lang="en-US" altLang="zh-CN" dirty="0"/>
          </a:p>
          <a:p>
            <a:pPr lvl="1"/>
            <a:r>
              <a:rPr lang="en-US" altLang="zh-CN" b="1" dirty="0">
                <a:solidFill>
                  <a:srgbClr val="FF0000"/>
                </a:solidFill>
              </a:rPr>
              <a:t>An increase in the ionic charge increases the ionic attraction between the ions</a:t>
            </a:r>
            <a:r>
              <a:rPr lang="en-US" altLang="zh-CN" dirty="0"/>
              <a:t>.</a:t>
            </a:r>
            <a:endParaRPr lang="en-US" altLang="zh-CN" dirty="0"/>
          </a:p>
          <a:p>
            <a:r>
              <a:rPr lang="en-US" altLang="zh-CN" dirty="0"/>
              <a:t>To calculate the lattice energy for one mole, more ion interactions need to be considered as a solid crystal forms (Figure 5.21). </a:t>
            </a:r>
            <a:endParaRPr lang="en-US" altLang="zh-CN" dirty="0"/>
          </a:p>
          <a:p>
            <a:r>
              <a:rPr lang="en-US" altLang="zh-CN" dirty="0"/>
              <a:t>The overall attraction between the positive and negative ions predominates over the repulsion of ions with the same charge as ions are generally surrounded by neighboring ions of opposite charge.</a:t>
            </a:r>
            <a:endParaRPr lang="en-US" altLang="zh-CN" dirty="0"/>
          </a:p>
        </p:txBody>
      </p:sp>
      <p:pic>
        <p:nvPicPr>
          <p:cNvPr id="5" name="图片 4"/>
          <p:cNvPicPr>
            <a:picLocks noChangeAspect="1"/>
          </p:cNvPicPr>
          <p:nvPr/>
        </p:nvPicPr>
        <p:blipFill>
          <a:blip r:embed="rId1">
            <a:lum bright="-20000" contrast="40000"/>
          </a:blip>
          <a:stretch>
            <a:fillRect/>
          </a:stretch>
        </p:blipFill>
        <p:spPr>
          <a:xfrm>
            <a:off x="5891015" y="214915"/>
            <a:ext cx="3012102" cy="6325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9774" y="990600"/>
            <a:ext cx="7556313" cy="5135563"/>
          </a:xfrm>
        </p:spPr>
        <p:txBody>
          <a:bodyPr/>
          <a:lstStyle/>
          <a:p>
            <a:r>
              <a:rPr lang="en-US" altLang="zh-CN" dirty="0"/>
              <a:t>This leads to the general expression:</a:t>
            </a:r>
            <a:endParaRPr lang="en-US" altLang="zh-CN" dirty="0"/>
          </a:p>
          <a:p>
            <a:endParaRPr lang="en-US" altLang="zh-CN" dirty="0"/>
          </a:p>
          <a:p>
            <a:endParaRPr lang="en-US" altLang="zh-CN" dirty="0"/>
          </a:p>
          <a:p>
            <a:endParaRPr lang="en-US" altLang="zh-CN" dirty="0"/>
          </a:p>
          <a:p>
            <a:r>
              <a:rPr lang="en-US" altLang="zh-CN" dirty="0"/>
              <a:t>where K is a constant that depends on geometry of the lattice and n and m are the magnitude of charges on the ions. </a:t>
            </a:r>
            <a:endParaRPr lang="en-US" altLang="zh-CN" dirty="0"/>
          </a:p>
          <a:p>
            <a:r>
              <a:rPr lang="en-US" altLang="zh-CN" dirty="0"/>
              <a:t>As the ionic radii (</a:t>
            </a:r>
            <a:r>
              <a:rPr lang="en-US" altLang="zh-CN" dirty="0" err="1"/>
              <a:t>R</a:t>
            </a:r>
            <a:r>
              <a:rPr lang="en-US" altLang="zh-CN" baseline="-25000" dirty="0" err="1"/>
              <a:t>Mn</a:t>
            </a:r>
            <a:r>
              <a:rPr lang="en-US" altLang="zh-CN" baseline="-25000" dirty="0"/>
              <a:t>+ </a:t>
            </a:r>
            <a:r>
              <a:rPr lang="en-US" altLang="zh-CN" dirty="0"/>
              <a:t>+ </a:t>
            </a:r>
            <a:r>
              <a:rPr lang="en-US" altLang="zh-CN" dirty="0" err="1"/>
              <a:t>R</a:t>
            </a:r>
            <a:r>
              <a:rPr lang="en-US" altLang="zh-CN" baseline="-25000" dirty="0" err="1"/>
              <a:t>Xm</a:t>
            </a:r>
            <a:r>
              <a:rPr lang="en-US" altLang="zh-CN" baseline="-25000" dirty="0"/>
              <a:t>−</a:t>
            </a:r>
            <a:r>
              <a:rPr lang="en-US" altLang="zh-CN" dirty="0"/>
              <a:t>) can be determined from X-ray diffraction measurements of the crystal, theoretical values can be calculated once the geometry of the solid lattice is known.</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2567708" y="1670198"/>
            <a:ext cx="3099479" cy="1206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Lattice enthalpies depend on the size and charge of the ions</a:t>
            </a:r>
            <a:endParaRPr lang="zh-CN" altLang="en-US" dirty="0"/>
          </a:p>
        </p:txBody>
      </p:sp>
      <p:sp>
        <p:nvSpPr>
          <p:cNvPr id="3" name="内容占位符 2"/>
          <p:cNvSpPr>
            <a:spLocks noGrp="1"/>
          </p:cNvSpPr>
          <p:nvPr>
            <p:ph idx="1"/>
          </p:nvPr>
        </p:nvSpPr>
        <p:spPr>
          <a:xfrm>
            <a:off x="498474" y="1917700"/>
            <a:ext cx="7985126" cy="4775200"/>
          </a:xfrm>
        </p:spPr>
        <p:txBody>
          <a:bodyPr>
            <a:normAutofit/>
          </a:bodyPr>
          <a:lstStyle/>
          <a:p>
            <a:r>
              <a:rPr lang="en-US" altLang="zh-CN" dirty="0"/>
              <a:t>The lattice enthalpies of the group 1 halides are given below.</a:t>
            </a:r>
            <a:endParaRPr lang="en-US" altLang="zh-CN" dirty="0"/>
          </a:p>
          <a:p>
            <a:endParaRPr lang="en-US" altLang="zh-CN" dirty="0"/>
          </a:p>
          <a:p>
            <a:endParaRPr lang="en-US" altLang="zh-CN" dirty="0"/>
          </a:p>
          <a:p>
            <a:endParaRPr lang="en-US" altLang="zh-CN" dirty="0"/>
          </a:p>
          <a:p>
            <a:endParaRPr lang="en-US" altLang="zh-CN" dirty="0"/>
          </a:p>
          <a:p>
            <a:r>
              <a:rPr lang="en-US" altLang="zh-CN" dirty="0"/>
              <a:t>We can see that </a:t>
            </a:r>
            <a:r>
              <a:rPr lang="en-US" altLang="zh-CN" b="1" dirty="0">
                <a:solidFill>
                  <a:srgbClr val="FF0000"/>
                </a:solidFill>
              </a:rPr>
              <a:t>the lattice enthalpies decrease as the size of the cation or anion increases</a:t>
            </a:r>
            <a:r>
              <a:rPr lang="en-US" altLang="zh-CN" dirty="0"/>
              <a:t>. </a:t>
            </a:r>
            <a:endParaRPr lang="en-US" altLang="zh-CN" dirty="0"/>
          </a:p>
          <a:p>
            <a:r>
              <a:rPr lang="en-US" altLang="zh-CN" dirty="0"/>
              <a:t>LiF contains the ions with the smallest ionic radii and has the highest lattice enthalpy, and CsI contains the largest ions and the smallest lattice enthalpy.</a:t>
            </a:r>
            <a:endParaRPr lang="en-US" altLang="zh-CN" dirty="0"/>
          </a:p>
        </p:txBody>
      </p:sp>
      <p:pic>
        <p:nvPicPr>
          <p:cNvPr id="4" name="图片 3"/>
          <p:cNvPicPr>
            <a:picLocks noChangeAspect="1"/>
          </p:cNvPicPr>
          <p:nvPr/>
        </p:nvPicPr>
        <p:blipFill>
          <a:blip r:embed="rId1">
            <a:lum contrast="20000"/>
          </a:blip>
          <a:stretch>
            <a:fillRect/>
          </a:stretch>
        </p:blipFill>
        <p:spPr>
          <a:xfrm>
            <a:off x="88900" y="2438653"/>
            <a:ext cx="9029700" cy="2159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622300"/>
            <a:ext cx="7556313" cy="5842000"/>
          </a:xfrm>
        </p:spPr>
        <p:txBody>
          <a:bodyPr>
            <a:normAutofit/>
          </a:bodyPr>
          <a:lstStyle/>
          <a:p>
            <a:r>
              <a:rPr lang="en-US" altLang="zh-CN" dirty="0"/>
              <a:t>The effect of charge is seen in the following comparisons.</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So overall, we can see that </a:t>
            </a:r>
            <a:r>
              <a:rPr lang="en-US" altLang="zh-CN" b="1" dirty="0">
                <a:solidFill>
                  <a:srgbClr val="FF0000"/>
                </a:solidFill>
              </a:rPr>
              <a:t>lattice enthalpies are greater when ionic compounds form between smaller, more highly charged ions, that is those with the greatest charge density</a:t>
            </a:r>
            <a:r>
              <a:rPr lang="en-US" altLang="zh-CN" dirty="0"/>
              <a:t>.</a:t>
            </a:r>
            <a:endParaRPr lang="zh-CN" altLang="en-US" dirty="0"/>
          </a:p>
        </p:txBody>
      </p:sp>
      <p:pic>
        <p:nvPicPr>
          <p:cNvPr id="4" name="图片 3"/>
          <p:cNvPicPr>
            <a:picLocks noChangeAspect="1"/>
          </p:cNvPicPr>
          <p:nvPr/>
        </p:nvPicPr>
        <p:blipFill>
          <a:blip r:embed="rId1">
            <a:lum contrast="20000"/>
          </a:blip>
          <a:stretch>
            <a:fillRect/>
          </a:stretch>
        </p:blipFill>
        <p:spPr>
          <a:xfrm>
            <a:off x="125842" y="1324424"/>
            <a:ext cx="8992758" cy="35020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367" y="64994"/>
            <a:ext cx="8010526" cy="1116106"/>
          </a:xfrm>
        </p:spPr>
        <p:txBody>
          <a:bodyPr/>
          <a:lstStyle/>
          <a:p>
            <a:r>
              <a:rPr lang="en-US" altLang="zh-CN" dirty="0"/>
              <a:t>The trend in lattice enthalpies described does not apply universally</a:t>
            </a:r>
            <a:endParaRPr lang="zh-CN" altLang="en-US" dirty="0"/>
          </a:p>
        </p:txBody>
      </p:sp>
      <p:sp>
        <p:nvSpPr>
          <p:cNvPr id="3" name="内容占位符 2"/>
          <p:cNvSpPr>
            <a:spLocks noGrp="1"/>
          </p:cNvSpPr>
          <p:nvPr>
            <p:ph idx="1"/>
          </p:nvPr>
        </p:nvSpPr>
        <p:spPr>
          <a:xfrm>
            <a:off x="498474" y="2705435"/>
            <a:ext cx="7556313" cy="3962065"/>
          </a:xfrm>
        </p:spPr>
        <p:txBody>
          <a:bodyPr>
            <a:normAutofit/>
          </a:bodyPr>
          <a:lstStyle/>
          <a:p>
            <a:r>
              <a:rPr lang="en-US" altLang="zh-CN" dirty="0"/>
              <a:t>A comparison of the lattice enthalpies of AgI and NaI shows that AgI has the larger lattice enthalpy, despite Ag</a:t>
            </a:r>
            <a:r>
              <a:rPr lang="en-US" altLang="zh-CN" baseline="30000" dirty="0"/>
              <a:t>+</a:t>
            </a:r>
            <a:r>
              <a:rPr lang="en-US" altLang="zh-CN" dirty="0"/>
              <a:t> having a larger ion radius than Na</a:t>
            </a:r>
            <a:r>
              <a:rPr lang="en-US" altLang="zh-CN" baseline="30000" dirty="0"/>
              <a:t>+</a:t>
            </a:r>
            <a:r>
              <a:rPr lang="en-US" altLang="zh-CN" dirty="0"/>
              <a:t>. </a:t>
            </a:r>
            <a:endParaRPr lang="en-US" altLang="zh-CN" dirty="0"/>
          </a:p>
          <a:p>
            <a:r>
              <a:rPr lang="en-US" altLang="zh-CN" dirty="0"/>
              <a:t>Obviously the bonding in AgI is stronger than accounted for by a purely ionic model. </a:t>
            </a:r>
            <a:endParaRPr lang="en-US" altLang="zh-CN" dirty="0"/>
          </a:p>
          <a:p>
            <a:r>
              <a:rPr lang="en-US" altLang="zh-CN" dirty="0"/>
              <a:t>The covalent character of a bond increases as the difference in electronegativity decreases, and in AgI the bonding is intermediate in character. </a:t>
            </a:r>
            <a:endParaRPr lang="en-US" altLang="zh-CN" dirty="0"/>
          </a:p>
          <a:p>
            <a:r>
              <a:rPr lang="en-US" altLang="zh-CN" dirty="0"/>
              <a:t>The additional contribution from covalent bonding accounts for the higher than expected lattice enthalpy.</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926415" y="1282700"/>
            <a:ext cx="6249770" cy="1359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80670" y="563880"/>
            <a:ext cx="8547735" cy="563118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749935" y="6153150"/>
            <a:ext cx="6270625" cy="612775"/>
          </a:xfrm>
          <a:prstGeom prst="rect">
            <a:avLst/>
          </a:prstGeom>
        </p:spPr>
      </p:pic>
      <p:pic>
        <p:nvPicPr>
          <p:cNvPr id="4" name="内容占位符 3"/>
          <p:cNvPicPr>
            <a:picLocks noChangeAspect="1"/>
          </p:cNvPicPr>
          <p:nvPr>
            <p:ph idx="1"/>
          </p:nvPr>
        </p:nvPicPr>
        <p:blipFill>
          <a:blip r:embed="rId2"/>
          <a:stretch>
            <a:fillRect/>
          </a:stretch>
        </p:blipFill>
        <p:spPr>
          <a:xfrm>
            <a:off x="749935" y="147320"/>
            <a:ext cx="6271260" cy="606679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300" y="368300"/>
            <a:ext cx="7845425" cy="736600"/>
          </a:xfrm>
        </p:spPr>
        <p:txBody>
          <a:bodyPr>
            <a:normAutofit/>
          </a:bodyPr>
          <a:lstStyle/>
          <a:p>
            <a:r>
              <a:rPr lang="en-US" altLang="zh-CN" dirty="0"/>
              <a:t>8.5 Entropy &amp; Spontaneity (Higher Level)</a:t>
            </a:r>
            <a:endParaRPr lang="zh-CN" altLang="en-US" dirty="0"/>
          </a:p>
        </p:txBody>
      </p:sp>
      <p:pic>
        <p:nvPicPr>
          <p:cNvPr id="3" name="图片 2"/>
          <p:cNvPicPr>
            <a:picLocks noChangeAspect="1"/>
          </p:cNvPicPr>
          <p:nvPr/>
        </p:nvPicPr>
        <p:blipFill>
          <a:blip r:embed="rId1"/>
          <a:stretch>
            <a:fillRect/>
          </a:stretch>
        </p:blipFill>
        <p:spPr>
          <a:xfrm>
            <a:off x="485775" y="1184275"/>
            <a:ext cx="8172450" cy="44894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a:off x="4125913" y="3030538"/>
            <a:ext cx="0" cy="1833562"/>
          </a:xfrm>
          <a:prstGeom prst="line">
            <a:avLst/>
          </a:prstGeom>
          <a:noFill/>
          <a:ln w="762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9699" name="Group 3"/>
          <p:cNvGrpSpPr/>
          <p:nvPr/>
        </p:nvGrpSpPr>
        <p:grpSpPr bwMode="auto">
          <a:xfrm>
            <a:off x="1846263" y="2135188"/>
            <a:ext cx="5368925" cy="4157662"/>
            <a:chOff x="1163" y="1345"/>
            <a:chExt cx="3382" cy="2619"/>
          </a:xfrm>
        </p:grpSpPr>
        <p:sp>
          <p:nvSpPr>
            <p:cNvPr id="29700" name="Text Box 4"/>
            <p:cNvSpPr txBox="1">
              <a:spLocks noChangeArrowheads="1"/>
            </p:cNvSpPr>
            <p:nvPr/>
          </p:nvSpPr>
          <p:spPr bwMode="auto">
            <a:xfrm>
              <a:off x="2647" y="1576"/>
              <a:ext cx="8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products</a:t>
              </a:r>
              <a:endParaRPr lang="en-GB">
                <a:latin typeface="Arial" panose="020B0604020202020204" pitchFamily="34" charset="0"/>
              </a:endParaRPr>
            </a:p>
          </p:txBody>
        </p:sp>
        <p:grpSp>
          <p:nvGrpSpPr>
            <p:cNvPr id="29701" name="Group 5"/>
            <p:cNvGrpSpPr/>
            <p:nvPr/>
          </p:nvGrpSpPr>
          <p:grpSpPr bwMode="auto">
            <a:xfrm>
              <a:off x="1163" y="1345"/>
              <a:ext cx="3382" cy="2619"/>
              <a:chOff x="1163" y="1345"/>
              <a:chExt cx="3382" cy="2619"/>
            </a:xfrm>
          </p:grpSpPr>
          <p:sp>
            <p:nvSpPr>
              <p:cNvPr id="29702" name="Line 6"/>
              <p:cNvSpPr>
                <a:spLocks noChangeShapeType="1"/>
              </p:cNvSpPr>
              <p:nvPr/>
            </p:nvSpPr>
            <p:spPr bwMode="auto">
              <a:xfrm flipV="1">
                <a:off x="1536" y="1345"/>
                <a:ext cx="0" cy="226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3" name="Line 7"/>
              <p:cNvSpPr>
                <a:spLocks noChangeShapeType="1"/>
              </p:cNvSpPr>
              <p:nvPr/>
            </p:nvSpPr>
            <p:spPr bwMode="auto">
              <a:xfrm>
                <a:off x="1527" y="3609"/>
                <a:ext cx="301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4" name="Text Box 8"/>
              <p:cNvSpPr txBox="1">
                <a:spLocks noChangeArrowheads="1"/>
              </p:cNvSpPr>
              <p:nvPr/>
            </p:nvSpPr>
            <p:spPr bwMode="auto">
              <a:xfrm rot="-5400000">
                <a:off x="737" y="2389"/>
                <a:ext cx="11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Energy / kJ)</a:t>
                </a:r>
                <a:endParaRPr lang="en-GB">
                  <a:latin typeface="Arial" panose="020B0604020202020204" pitchFamily="34" charset="0"/>
                </a:endParaRPr>
              </a:p>
            </p:txBody>
          </p:sp>
          <p:sp>
            <p:nvSpPr>
              <p:cNvPr id="29705" name="Text Box 9"/>
              <p:cNvSpPr txBox="1">
                <a:spLocks noChangeArrowheads="1"/>
              </p:cNvSpPr>
              <p:nvPr/>
            </p:nvSpPr>
            <p:spPr bwMode="auto">
              <a:xfrm>
                <a:off x="1960" y="3676"/>
                <a:ext cx="18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Arial" panose="020B0604020202020204" pitchFamily="34" charset="0"/>
                  </a:rPr>
                  <a:t>Progress of reaction</a:t>
                </a:r>
                <a:endParaRPr lang="en-GB">
                  <a:latin typeface="Arial" panose="020B0604020202020204" pitchFamily="34" charset="0"/>
                </a:endParaRPr>
              </a:p>
            </p:txBody>
          </p:sp>
          <p:sp>
            <p:nvSpPr>
              <p:cNvPr id="29706" name="Line 10"/>
              <p:cNvSpPr>
                <a:spLocks noChangeShapeType="1"/>
              </p:cNvSpPr>
              <p:nvPr/>
            </p:nvSpPr>
            <p:spPr bwMode="auto">
              <a:xfrm>
                <a:off x="1609" y="3063"/>
                <a:ext cx="1053"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7" name="Line 11"/>
              <p:cNvSpPr>
                <a:spLocks noChangeShapeType="1"/>
              </p:cNvSpPr>
              <p:nvPr/>
            </p:nvSpPr>
            <p:spPr bwMode="auto">
              <a:xfrm>
                <a:off x="2572" y="1918"/>
                <a:ext cx="113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08" name="Text Box 12"/>
              <p:cNvSpPr txBox="1">
                <a:spLocks noChangeArrowheads="1"/>
              </p:cNvSpPr>
              <p:nvPr/>
            </p:nvSpPr>
            <p:spPr bwMode="auto">
              <a:xfrm>
                <a:off x="1586" y="2767"/>
                <a:ext cx="9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reactants</a:t>
                </a:r>
                <a:endParaRPr lang="en-GB">
                  <a:latin typeface="Arial" panose="020B0604020202020204" pitchFamily="34" charset="0"/>
                </a:endParaRPr>
              </a:p>
            </p:txBody>
          </p:sp>
          <p:sp>
            <p:nvSpPr>
              <p:cNvPr id="29709" name="Rectangle 13"/>
              <p:cNvSpPr>
                <a:spLocks noChangeArrowheads="1"/>
              </p:cNvSpPr>
              <p:nvPr/>
            </p:nvSpPr>
            <p:spPr bwMode="auto">
              <a:xfrm>
                <a:off x="2669" y="2318"/>
                <a:ext cx="6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800">
                    <a:latin typeface="Arial" panose="020B0604020202020204" pitchFamily="34" charset="0"/>
                    <a:sym typeface="Symbol" panose="05050102010706020507" charset="0"/>
                  </a:rPr>
                  <a:t>H=+</a:t>
                </a:r>
                <a:endParaRPr lang="en-GB" sz="2800">
                  <a:latin typeface="Arial" panose="020B0604020202020204" pitchFamily="34" charset="0"/>
                  <a:sym typeface="Symbol" panose="05050102010706020507" charset="0"/>
                </a:endParaRPr>
              </a:p>
            </p:txBody>
          </p:sp>
        </p:grpSp>
      </p:grpSp>
      <p:sp>
        <p:nvSpPr>
          <p:cNvPr id="29710" name="Text Box 14"/>
          <p:cNvSpPr txBox="1">
            <a:spLocks noChangeArrowheads="1"/>
          </p:cNvSpPr>
          <p:nvPr/>
        </p:nvSpPr>
        <p:spPr bwMode="auto">
          <a:xfrm>
            <a:off x="341313" y="366713"/>
            <a:ext cx="5461000" cy="10668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GB" sz="3200">
                <a:solidFill>
                  <a:schemeClr val="bg1"/>
                </a:solidFill>
                <a:latin typeface="Arial" panose="020B0604020202020204" pitchFamily="34" charset="0"/>
              </a:rPr>
              <a:t>Energy Level Diagram for an </a:t>
            </a:r>
            <a:endParaRPr lang="en-GB" sz="3200">
              <a:solidFill>
                <a:schemeClr val="bg1"/>
              </a:solidFill>
              <a:latin typeface="Arial" panose="020B0604020202020204" pitchFamily="34" charset="0"/>
            </a:endParaRPr>
          </a:p>
          <a:p>
            <a:pPr algn="ctr"/>
            <a:r>
              <a:rPr lang="en-GB" sz="3200">
                <a:solidFill>
                  <a:schemeClr val="bg1"/>
                </a:solidFill>
                <a:latin typeface="Arial" panose="020B0604020202020204" pitchFamily="34" charset="0"/>
              </a:rPr>
              <a:t>Endothermic Process </a:t>
            </a:r>
            <a:endParaRPr lang="en-GB" sz="3200">
              <a:solidFill>
                <a:schemeClr val="bg1"/>
              </a:solidFill>
              <a:latin typeface="Arial" panose="020B0604020202020204" pitchFamily="34" charset="0"/>
            </a:endParaRPr>
          </a:p>
        </p:txBody>
      </p:sp>
      <p:grpSp>
        <p:nvGrpSpPr>
          <p:cNvPr id="29711" name="Group 15"/>
          <p:cNvGrpSpPr/>
          <p:nvPr/>
        </p:nvGrpSpPr>
        <p:grpSpPr bwMode="auto">
          <a:xfrm>
            <a:off x="5700713" y="3230563"/>
            <a:ext cx="3254375" cy="2292350"/>
            <a:chOff x="3591" y="2035"/>
            <a:chExt cx="2050" cy="1444"/>
          </a:xfrm>
        </p:grpSpPr>
        <p:sp>
          <p:nvSpPr>
            <p:cNvPr id="29712" name="Line 16"/>
            <p:cNvSpPr>
              <a:spLocks noChangeShapeType="1"/>
            </p:cNvSpPr>
            <p:nvPr/>
          </p:nvSpPr>
          <p:spPr bwMode="auto">
            <a:xfrm flipH="1">
              <a:off x="3591" y="2500"/>
              <a:ext cx="418" cy="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3" name="Text Box 17"/>
            <p:cNvSpPr txBox="1">
              <a:spLocks noChangeArrowheads="1"/>
            </p:cNvSpPr>
            <p:nvPr/>
          </p:nvSpPr>
          <p:spPr bwMode="auto">
            <a:xfrm>
              <a:off x="4064" y="2035"/>
              <a:ext cx="1577" cy="1444"/>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solidFill>
                    <a:srgbClr val="0000FF"/>
                  </a:solidFill>
                  <a:latin typeface="Arial" panose="020B0604020202020204" pitchFamily="34" charset="0"/>
                </a:rPr>
                <a:t>This is positive</a:t>
              </a:r>
              <a:endParaRPr lang="en-GB">
                <a:solidFill>
                  <a:srgbClr val="0000FF"/>
                </a:solidFill>
                <a:latin typeface="Arial" panose="020B0604020202020204" pitchFamily="34" charset="0"/>
              </a:endParaRPr>
            </a:p>
            <a:p>
              <a:r>
                <a:rPr lang="en-GB">
                  <a:solidFill>
                    <a:srgbClr val="0000FF"/>
                  </a:solidFill>
                  <a:latin typeface="Arial" panose="020B0604020202020204" pitchFamily="34" charset="0"/>
                </a:rPr>
                <a:t>because the products have </a:t>
              </a:r>
              <a:r>
                <a:rPr lang="en-GB">
                  <a:solidFill>
                    <a:srgbClr val="FF0000"/>
                  </a:solidFill>
                  <a:latin typeface="Arial" panose="020B0604020202020204" pitchFamily="34" charset="0"/>
                </a:rPr>
                <a:t>more</a:t>
              </a:r>
              <a:r>
                <a:rPr lang="en-GB">
                  <a:solidFill>
                    <a:srgbClr val="0000FF"/>
                  </a:solidFill>
                  <a:latin typeface="Arial" panose="020B0604020202020204" pitchFamily="34" charset="0"/>
                </a:rPr>
                <a:t> energy than the reactants.</a:t>
              </a:r>
              <a:endParaRPr lang="en-GB">
                <a:solidFill>
                  <a:srgbClr val="0000FF"/>
                </a:solidFill>
                <a:latin typeface="Arial" panose="020B0604020202020204" pitchFamily="34" charset="0"/>
              </a:endParaRPr>
            </a:p>
          </p:txBody>
        </p:sp>
      </p:grpSp>
      <p:grpSp>
        <p:nvGrpSpPr>
          <p:cNvPr id="29714" name="Group 18"/>
          <p:cNvGrpSpPr/>
          <p:nvPr/>
        </p:nvGrpSpPr>
        <p:grpSpPr bwMode="auto">
          <a:xfrm>
            <a:off x="4314825" y="1544638"/>
            <a:ext cx="3870325" cy="2165350"/>
            <a:chOff x="2718" y="973"/>
            <a:chExt cx="2438" cy="1364"/>
          </a:xfrm>
        </p:grpSpPr>
        <p:sp>
          <p:nvSpPr>
            <p:cNvPr id="29715" name="Line 19"/>
            <p:cNvSpPr>
              <a:spLocks noChangeShapeType="1"/>
            </p:cNvSpPr>
            <p:nvPr/>
          </p:nvSpPr>
          <p:spPr bwMode="auto">
            <a:xfrm flipH="1">
              <a:off x="2718" y="1500"/>
              <a:ext cx="1272" cy="83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716" name="Text Box 20"/>
            <p:cNvSpPr txBox="1">
              <a:spLocks noChangeArrowheads="1"/>
            </p:cNvSpPr>
            <p:nvPr/>
          </p:nvSpPr>
          <p:spPr bwMode="auto">
            <a:xfrm>
              <a:off x="3923" y="973"/>
              <a:ext cx="1233" cy="754"/>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0000FF"/>
                  </a:solidFill>
                  <a:latin typeface="Arial" panose="020B0604020202020204" pitchFamily="34" charset="0"/>
                </a:rPr>
                <a:t>This is how</a:t>
              </a:r>
              <a:endParaRPr lang="en-GB">
                <a:solidFill>
                  <a:srgbClr val="0000FF"/>
                </a:solidFill>
                <a:latin typeface="Arial" panose="020B0604020202020204" pitchFamily="34" charset="0"/>
              </a:endParaRPr>
            </a:p>
            <a:p>
              <a:r>
                <a:rPr lang="en-GB">
                  <a:solidFill>
                    <a:srgbClr val="0000FF"/>
                  </a:solidFill>
                  <a:latin typeface="Arial" panose="020B0604020202020204" pitchFamily="34" charset="0"/>
                </a:rPr>
                <a:t>much energy</a:t>
              </a:r>
              <a:endParaRPr lang="en-GB">
                <a:solidFill>
                  <a:srgbClr val="0000FF"/>
                </a:solidFill>
                <a:latin typeface="Arial" panose="020B0604020202020204" pitchFamily="34" charset="0"/>
              </a:endParaRPr>
            </a:p>
            <a:p>
              <a:r>
                <a:rPr lang="en-GB">
                  <a:solidFill>
                    <a:srgbClr val="0000FF"/>
                  </a:solidFill>
                  <a:latin typeface="Arial" panose="020B0604020202020204" pitchFamily="34" charset="0"/>
                </a:rPr>
                <a:t>is taken in</a:t>
              </a:r>
              <a:endParaRPr lang="en-GB">
                <a:solidFill>
                  <a:srgbClr val="0000FF"/>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dissolve">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wipe(down)">
                                      <p:cBhvr>
                                        <p:cTn id="12" dur="500"/>
                                        <p:tgtEl>
                                          <p:spTgt spid="29698"/>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29714"/>
                                        </p:tgtEl>
                                        <p:attrNameLst>
                                          <p:attrName>style.visibility</p:attrName>
                                        </p:attrNameLst>
                                      </p:cBhvr>
                                      <p:to>
                                        <p:strVal val="visible"/>
                                      </p:to>
                                    </p:set>
                                    <p:animEffect transition="in" filter="dissolve">
                                      <p:cBhvr>
                                        <p:cTn id="16" dur="500"/>
                                        <p:tgtEl>
                                          <p:spTgt spid="29714"/>
                                        </p:tgtEl>
                                      </p:cBhvr>
                                    </p:animEffect>
                                  </p:childTnLst>
                                </p:cTn>
                              </p:par>
                            </p:childTnLst>
                          </p:cTn>
                        </p:par>
                        <p:par>
                          <p:cTn id="17" fill="hold">
                            <p:stCondLst>
                              <p:cond delay="3000"/>
                            </p:stCondLst>
                            <p:childTnLst>
                              <p:par>
                                <p:cTn id="18" presetID="9" presetClass="entr" presetSubtype="0" fill="hold" nodeType="afterEffect">
                                  <p:stCondLst>
                                    <p:cond delay="2000"/>
                                  </p:stCondLst>
                                  <p:childTnLst>
                                    <p:set>
                                      <p:cBhvr>
                                        <p:cTn id="19" dur="1" fill="hold">
                                          <p:stCondLst>
                                            <p:cond delay="0"/>
                                          </p:stCondLst>
                                        </p:cTn>
                                        <p:tgtEl>
                                          <p:spTgt spid="29711"/>
                                        </p:tgtEl>
                                        <p:attrNameLst>
                                          <p:attrName>style.visibility</p:attrName>
                                        </p:attrNameLst>
                                      </p:cBhvr>
                                      <p:to>
                                        <p:strVal val="visible"/>
                                      </p:to>
                                    </p:set>
                                    <p:animEffect transition="in" filter="dissolve">
                                      <p:cBhvr>
                                        <p:cTn id="20" dur="500"/>
                                        <p:tgtEl>
                                          <p:spTgt spid="29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5775" y="937260"/>
            <a:ext cx="8172450" cy="236220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Entropy is a more complete direction of change</a:t>
            </a:r>
            <a:endParaRPr lang="zh-CN" altLang="en-US" dirty="0"/>
          </a:p>
        </p:txBody>
      </p:sp>
      <p:sp>
        <p:nvSpPr>
          <p:cNvPr id="3" name="内容占位符 2"/>
          <p:cNvSpPr>
            <a:spLocks noGrp="1"/>
          </p:cNvSpPr>
          <p:nvPr>
            <p:ph idx="1"/>
          </p:nvPr>
        </p:nvSpPr>
        <p:spPr/>
        <p:txBody>
          <a:bodyPr/>
          <a:lstStyle/>
          <a:p>
            <a:r>
              <a:rPr lang="en-US" altLang="zh-CN" dirty="0"/>
              <a:t>If a bottle of a carbonated drink is left open, we expect it to find it ‘flat’ after a couple of days. The carbon dioxide escapes from solution and diffuses or spreads out into the wider surroundings. We do not expect all the carbon dioxide to return at a later date. </a:t>
            </a:r>
            <a:endParaRPr lang="en-US" altLang="zh-CN" dirty="0"/>
          </a:p>
          <a:p>
            <a:r>
              <a:rPr lang="en-US" altLang="zh-CN" dirty="0"/>
              <a:t>In a similar way, a hot cup of coffee will cool down and lose some heat to the surroundings. The heat will not return.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558800"/>
            <a:ext cx="7705726" cy="5567363"/>
          </a:xfrm>
        </p:spPr>
        <p:txBody>
          <a:bodyPr>
            <a:normAutofit/>
          </a:bodyPr>
          <a:lstStyle/>
          <a:p>
            <a:r>
              <a:rPr lang="en-US" altLang="zh-CN" dirty="0"/>
              <a:t>Both these examples illustrate a general principle: </a:t>
            </a:r>
            <a:endParaRPr lang="en-US" altLang="zh-CN" dirty="0"/>
          </a:p>
          <a:p>
            <a:r>
              <a:rPr lang="en-US" altLang="zh-CN" b="1" dirty="0">
                <a:solidFill>
                  <a:srgbClr val="FF0000"/>
                </a:solidFill>
              </a:rPr>
              <a:t>Energy and matter tend to disperse and the universe becomes more disordered. </a:t>
            </a:r>
            <a:endParaRPr lang="en-US" altLang="zh-CN" b="1" dirty="0">
              <a:solidFill>
                <a:srgbClr val="FF0000"/>
              </a:solidFill>
            </a:endParaRPr>
          </a:p>
          <a:p>
            <a:r>
              <a:rPr lang="en-US" altLang="zh-CN" dirty="0"/>
              <a:t>These are both examples of </a:t>
            </a:r>
            <a:r>
              <a:rPr lang="en-US" altLang="zh-CN" b="1" dirty="0">
                <a:solidFill>
                  <a:srgbClr val="FF0000"/>
                </a:solidFill>
              </a:rPr>
              <a:t>spontaneous change</a:t>
            </a:r>
            <a:r>
              <a:rPr lang="en-US" altLang="zh-CN" dirty="0"/>
              <a:t>; they </a:t>
            </a:r>
            <a:r>
              <a:rPr lang="en-US" altLang="zh-CN" b="1" dirty="0">
                <a:solidFill>
                  <a:srgbClr val="FF0000"/>
                </a:solidFill>
              </a:rPr>
              <a:t>occur naturally without the need to do work</a:t>
            </a:r>
            <a:r>
              <a:rPr lang="en-US" altLang="zh-CN" dirty="0"/>
              <a:t>. </a:t>
            </a:r>
            <a:endParaRPr lang="en-US" altLang="zh-CN" dirty="0"/>
          </a:p>
          <a:p>
            <a:r>
              <a:rPr lang="en-US" altLang="zh-CN" dirty="0"/>
              <a:t>We can </a:t>
            </a:r>
            <a:r>
              <a:rPr lang="en-US" altLang="zh-CN" b="1" dirty="0">
                <a:solidFill>
                  <a:srgbClr val="FF0000"/>
                </a:solidFill>
              </a:rPr>
              <a:t>reverse</a:t>
            </a:r>
            <a:r>
              <a:rPr lang="en-US" altLang="zh-CN" dirty="0"/>
              <a:t> the natural tendency of change but only </a:t>
            </a:r>
            <a:r>
              <a:rPr lang="en-US" altLang="zh-CN" b="1" dirty="0">
                <a:solidFill>
                  <a:srgbClr val="FF0000"/>
                </a:solidFill>
              </a:rPr>
              <a:t>at the expense of doing work</a:t>
            </a:r>
            <a:r>
              <a:rPr lang="en-US" altLang="zh-CN" dirty="0"/>
              <a:t>.</a:t>
            </a:r>
            <a:endParaRPr lang="en-US" altLang="zh-CN" dirty="0"/>
          </a:p>
          <a:p>
            <a:r>
              <a:rPr lang="en-US" altLang="zh-CN" dirty="0"/>
              <a:t>Such everyday experiences can be expressed more precisely when the degree of disorder of a system is quantified by its entropy (S). </a:t>
            </a:r>
            <a:endParaRPr lang="en-US" altLang="zh-CN" dirty="0"/>
          </a:p>
          <a:p>
            <a:r>
              <a:rPr lang="en-US" altLang="zh-CN" b="1" dirty="0">
                <a:solidFill>
                  <a:srgbClr val="FF0000"/>
                </a:solidFill>
              </a:rPr>
              <a:t>Entropy (S) refers to the distribution of available energy among the particles.</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101600" y="977900"/>
            <a:ext cx="8674100" cy="5435600"/>
          </a:xfrm>
        </p:spPr>
        <p:txBody>
          <a:bodyPr>
            <a:normAutofit lnSpcReduction="10000"/>
          </a:bodyPr>
          <a:lstStyle/>
          <a:p>
            <a:pPr marL="609600" indent="-609600">
              <a:lnSpc>
                <a:spcPct val="90000"/>
              </a:lnSpc>
              <a:buFontTx/>
              <a:buNone/>
            </a:pPr>
            <a:r>
              <a:rPr lang="en-US" altLang="zh-CN" dirty="0"/>
              <a:t>Entropy is a </a:t>
            </a:r>
            <a:r>
              <a:rPr lang="en-US" altLang="zh-CN" b="1" dirty="0">
                <a:solidFill>
                  <a:srgbClr val="FF0000"/>
                </a:solidFill>
              </a:rPr>
              <a:t>measure of how the available energy is distributed </a:t>
            </a:r>
            <a:r>
              <a:rPr lang="en-US" altLang="zh-CN" b="1" dirty="0">
                <a:solidFill>
                  <a:srgbClr val="FF0000"/>
                </a:solidFill>
              </a:rPr>
              <a:t>among the particles.</a:t>
            </a:r>
            <a:endParaRPr lang="en-US" altLang="zh-CN" b="1" dirty="0">
              <a:solidFill>
                <a:srgbClr val="FF0000"/>
              </a:solidFill>
            </a:endParaRPr>
          </a:p>
          <a:p>
            <a:pPr marL="609600" indent="-609600">
              <a:lnSpc>
                <a:spcPct val="90000"/>
              </a:lnSpc>
              <a:buFontTx/>
              <a:buNone/>
            </a:pPr>
            <a:r>
              <a:rPr lang="en-US" altLang="zh-CN" b="1" dirty="0">
                <a:solidFill>
                  <a:srgbClr val="FF0000"/>
                </a:solidFill>
              </a:rPr>
              <a:t>The more disorder / the more random of a system, the higher entropy it contains.</a:t>
            </a:r>
            <a:endParaRPr lang="en-US" altLang="zh-CN" b="1" dirty="0">
              <a:solidFill>
                <a:srgbClr val="FF0000"/>
              </a:solidFill>
            </a:endParaRPr>
          </a:p>
          <a:p>
            <a:pPr marL="609600" indent="-609600">
              <a:lnSpc>
                <a:spcPct val="90000"/>
              </a:lnSpc>
              <a:buFontTx/>
              <a:buNone/>
            </a:pPr>
            <a:r>
              <a:rPr lang="en-US" altLang="zh-CN" sz="2000" dirty="0"/>
              <a:t>S of a perfectly order crystal at absolute zero (0 K, -273 </a:t>
            </a:r>
            <a:r>
              <a:rPr lang="en-US" altLang="zh-CN" sz="2000" baseline="30000" dirty="0" err="1"/>
              <a:t>o</a:t>
            </a:r>
            <a:r>
              <a:rPr lang="en-US" altLang="zh-CN" sz="2000" dirty="0" err="1"/>
              <a:t>C</a:t>
            </a:r>
            <a:r>
              <a:rPr lang="en-US" altLang="zh-CN" sz="2000" dirty="0"/>
              <a:t>) is zero.</a:t>
            </a:r>
            <a:endParaRPr lang="en-US" altLang="zh-CN" sz="2000" dirty="0"/>
          </a:p>
          <a:p>
            <a:pPr marL="1371600" lvl="2" indent="-457200">
              <a:lnSpc>
                <a:spcPct val="90000"/>
              </a:lnSpc>
            </a:pPr>
            <a:r>
              <a:rPr lang="en-US" altLang="zh-CN" sz="2000" dirty="0"/>
              <a:t>Units: </a:t>
            </a:r>
            <a:r>
              <a:rPr lang="en-US" altLang="zh-CN" sz="2000" b="1" dirty="0">
                <a:solidFill>
                  <a:srgbClr val="FF0000"/>
                </a:solidFill>
              </a:rPr>
              <a:t>J K</a:t>
            </a:r>
            <a:r>
              <a:rPr lang="en-US" altLang="zh-CN" sz="2000" b="1" baseline="30000" dirty="0">
                <a:solidFill>
                  <a:srgbClr val="FF0000"/>
                </a:solidFill>
              </a:rPr>
              <a:t>-1</a:t>
            </a:r>
            <a:r>
              <a:rPr lang="en-US" altLang="zh-CN" sz="2000" b="1" dirty="0">
                <a:solidFill>
                  <a:srgbClr val="FF0000"/>
                </a:solidFill>
              </a:rPr>
              <a:t> mol</a:t>
            </a:r>
            <a:r>
              <a:rPr lang="en-US" altLang="zh-CN" sz="2000" b="1" baseline="30000" dirty="0">
                <a:solidFill>
                  <a:srgbClr val="FF0000"/>
                </a:solidFill>
              </a:rPr>
              <a:t>-1</a:t>
            </a:r>
            <a:endParaRPr lang="en-US" altLang="zh-CN" sz="2000" baseline="30000" dirty="0"/>
          </a:p>
          <a:p>
            <a:pPr marL="609600" indent="-609600">
              <a:lnSpc>
                <a:spcPct val="90000"/>
              </a:lnSpc>
              <a:buFontTx/>
              <a:buNone/>
            </a:pPr>
            <a:r>
              <a:rPr lang="en-US" altLang="zh-CN" dirty="0"/>
              <a:t>Five factors that change the entropy in a system</a:t>
            </a:r>
            <a:endParaRPr lang="en-US" altLang="zh-CN" dirty="0"/>
          </a:p>
          <a:p>
            <a:pPr marL="609600" indent="-609600">
              <a:lnSpc>
                <a:spcPct val="90000"/>
              </a:lnSpc>
              <a:buFontTx/>
              <a:buNone/>
            </a:pPr>
            <a:r>
              <a:rPr lang="en-US" altLang="zh-CN" dirty="0"/>
              <a:t>(1) state change</a:t>
            </a:r>
            <a:endParaRPr lang="en-US" altLang="zh-CN" dirty="0"/>
          </a:p>
          <a:p>
            <a:pPr marL="609600" indent="-609600">
              <a:lnSpc>
                <a:spcPct val="90000"/>
              </a:lnSpc>
              <a:buFontTx/>
              <a:buNone/>
            </a:pPr>
            <a:r>
              <a:rPr lang="en-US" altLang="zh-CN" dirty="0"/>
              <a:t>From solid      liquid       gas, entropy increase</a:t>
            </a:r>
            <a:endParaRPr lang="en-US" altLang="zh-CN" dirty="0"/>
          </a:p>
          <a:p>
            <a:pPr marL="609600" indent="-609600">
              <a:lnSpc>
                <a:spcPct val="90000"/>
              </a:lnSpc>
              <a:buFontTx/>
              <a:buNone/>
            </a:pPr>
            <a:r>
              <a:rPr lang="en-US" altLang="zh-CN" dirty="0"/>
              <a:t> reason:  good order       solid- a regular arrangement of particles</a:t>
            </a:r>
            <a:endParaRPr lang="en-US" altLang="zh-CN" dirty="0"/>
          </a:p>
          <a:p>
            <a:pPr marL="609600" indent="-609600">
              <a:lnSpc>
                <a:spcPct val="90000"/>
              </a:lnSpc>
              <a:buFontTx/>
              <a:buNone/>
            </a:pPr>
            <a:r>
              <a:rPr lang="en-US" altLang="zh-CN" dirty="0"/>
              <a:t>                                            liquid- particles move more easily</a:t>
            </a:r>
            <a:endParaRPr lang="en-US" altLang="zh-CN" dirty="0"/>
          </a:p>
          <a:p>
            <a:pPr marL="609600" indent="-609600">
              <a:lnSpc>
                <a:spcPct val="90000"/>
              </a:lnSpc>
              <a:buFontTx/>
              <a:buNone/>
            </a:pPr>
            <a:r>
              <a:rPr lang="en-US" altLang="zh-CN" dirty="0"/>
              <a:t>                disorder            gas- particles move fast and independently</a:t>
            </a:r>
            <a:endParaRPr lang="en-US" altLang="zh-CN" dirty="0"/>
          </a:p>
          <a:p>
            <a:pPr marL="609600" indent="-609600">
              <a:lnSpc>
                <a:spcPct val="90000"/>
              </a:lnSpc>
              <a:buFontTx/>
              <a:buNone/>
            </a:pPr>
            <a:endParaRPr lang="en-US" altLang="zh-CN" dirty="0"/>
          </a:p>
        </p:txBody>
      </p:sp>
      <p:sp>
        <p:nvSpPr>
          <p:cNvPr id="11268" name="AutoShape 4"/>
          <p:cNvSpPr/>
          <p:nvPr/>
        </p:nvSpPr>
        <p:spPr bwMode="auto">
          <a:xfrm>
            <a:off x="2578101" y="4888230"/>
            <a:ext cx="254000" cy="1155700"/>
          </a:xfrm>
          <a:prstGeom prst="leftBrace">
            <a:avLst>
              <a:gd name="adj1" fmla="val 83333"/>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9" name="Line 5"/>
          <p:cNvSpPr>
            <a:spLocks noChangeShapeType="1"/>
          </p:cNvSpPr>
          <p:nvPr/>
        </p:nvSpPr>
        <p:spPr bwMode="auto">
          <a:xfrm>
            <a:off x="1727200" y="5275580"/>
            <a:ext cx="0" cy="3810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0" name="Line 6"/>
          <p:cNvSpPr>
            <a:spLocks noChangeShapeType="1"/>
          </p:cNvSpPr>
          <p:nvPr/>
        </p:nvSpPr>
        <p:spPr bwMode="auto">
          <a:xfrm>
            <a:off x="1422400" y="4420235"/>
            <a:ext cx="3048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1" name="Line 7"/>
          <p:cNvSpPr>
            <a:spLocks noChangeShapeType="1"/>
          </p:cNvSpPr>
          <p:nvPr/>
        </p:nvSpPr>
        <p:spPr bwMode="auto">
          <a:xfrm>
            <a:off x="2578100" y="4420235"/>
            <a:ext cx="2540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标题 1"/>
          <p:cNvSpPr>
            <a:spLocks noGrp="1"/>
          </p:cNvSpPr>
          <p:nvPr>
            <p:ph type="title"/>
          </p:nvPr>
        </p:nvSpPr>
        <p:spPr>
          <a:xfrm>
            <a:off x="498475" y="213360"/>
            <a:ext cx="7556500" cy="765175"/>
          </a:xfrm>
        </p:spPr>
        <p:txBody>
          <a:bodyPr/>
          <a:lstStyle/>
          <a:p>
            <a:r>
              <a:rPr lang="en-US" altLang="zh-CN" dirty="0"/>
              <a:t>Entropy</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67">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317500" y="533400"/>
            <a:ext cx="8534400" cy="5143500"/>
          </a:xfrm>
        </p:spPr>
        <p:txBody>
          <a:bodyPr>
            <a:noAutofit/>
          </a:bodyPr>
          <a:lstStyle/>
          <a:p>
            <a:pPr marL="0" indent="0">
              <a:lnSpc>
                <a:spcPct val="90000"/>
              </a:lnSpc>
              <a:buNone/>
            </a:pPr>
            <a:r>
              <a:rPr lang="en-US" altLang="zh-CN" dirty="0"/>
              <a:t>(2) Gas pressure increase, entropy decrease</a:t>
            </a:r>
            <a:endParaRPr lang="en-US" altLang="zh-CN" dirty="0"/>
          </a:p>
          <a:p>
            <a:pPr marL="609600" indent="-609600">
              <a:lnSpc>
                <a:spcPct val="90000"/>
              </a:lnSpc>
              <a:buFontTx/>
              <a:buNone/>
            </a:pPr>
            <a:r>
              <a:rPr lang="en-US" altLang="zh-CN" dirty="0"/>
              <a:t>	reason:  gas molecules has less ability to move</a:t>
            </a:r>
            <a:endParaRPr lang="en-US" altLang="zh-CN" dirty="0"/>
          </a:p>
          <a:p>
            <a:pPr marL="609600" indent="-609600">
              <a:lnSpc>
                <a:spcPct val="90000"/>
              </a:lnSpc>
              <a:buFontTx/>
              <a:buNone/>
            </a:pPr>
            <a:r>
              <a:rPr lang="en-US" altLang="zh-CN" dirty="0"/>
              <a:t>(3) A solid or liquid dissolves in a solvent</a:t>
            </a:r>
            <a:endParaRPr lang="en-US" altLang="zh-CN" dirty="0"/>
          </a:p>
          <a:p>
            <a:pPr marL="609600" indent="-609600">
              <a:lnSpc>
                <a:spcPct val="90000"/>
              </a:lnSpc>
              <a:buFontTx/>
              <a:buNone/>
            </a:pPr>
            <a:r>
              <a:rPr lang="en-US" altLang="zh-CN" dirty="0"/>
              <a:t>	entropy increase       particles more disorder</a:t>
            </a:r>
            <a:endParaRPr lang="en-US" altLang="zh-CN" dirty="0"/>
          </a:p>
          <a:p>
            <a:pPr marL="609600" indent="-609600">
              <a:lnSpc>
                <a:spcPct val="90000"/>
              </a:lnSpc>
              <a:buFontTx/>
              <a:buNone/>
            </a:pPr>
            <a:r>
              <a:rPr lang="en-US" altLang="zh-CN" dirty="0"/>
              <a:t>But, a gas dissolves into a solvent; </a:t>
            </a:r>
            <a:endParaRPr lang="en-US" altLang="zh-CN" dirty="0"/>
          </a:p>
          <a:p>
            <a:pPr marL="609600" indent="-609600">
              <a:lnSpc>
                <a:spcPct val="90000"/>
              </a:lnSpc>
              <a:buFontTx/>
              <a:buNone/>
            </a:pPr>
            <a:r>
              <a:rPr lang="en-US" altLang="zh-CN" dirty="0"/>
              <a:t>      the S decrease          from gas to liquid, less disorder</a:t>
            </a:r>
            <a:endParaRPr lang="en-US" altLang="zh-CN" dirty="0"/>
          </a:p>
          <a:p>
            <a:pPr marL="0" indent="0">
              <a:lnSpc>
                <a:spcPct val="90000"/>
              </a:lnSpc>
              <a:buNone/>
            </a:pPr>
            <a:r>
              <a:rPr lang="en-US" altLang="zh-CN" dirty="0"/>
              <a:t>(4) Complex molecules with more atoms ( H</a:t>
            </a:r>
            <a:r>
              <a:rPr lang="en-US" altLang="zh-CN" baseline="-25000" dirty="0"/>
              <a:t>2</a:t>
            </a:r>
            <a:r>
              <a:rPr lang="en-US" altLang="zh-CN" dirty="0"/>
              <a:t>SO</a:t>
            </a:r>
            <a:r>
              <a:rPr lang="en-US" altLang="zh-CN" baseline="-25000" dirty="0"/>
              <a:t>4</a:t>
            </a:r>
            <a:r>
              <a:rPr lang="en-US" altLang="zh-CN" dirty="0"/>
              <a:t>) have higher S than simple molecules ( HCl)</a:t>
            </a:r>
            <a:endParaRPr lang="en-US" altLang="zh-CN" dirty="0"/>
          </a:p>
          <a:p>
            <a:pPr marL="0" indent="0">
              <a:lnSpc>
                <a:spcPct val="90000"/>
              </a:lnSpc>
              <a:buNone/>
            </a:pPr>
            <a:r>
              <a:rPr lang="en-US" altLang="zh-CN" dirty="0"/>
              <a:t>(5) Hard solids with well order crystals  ( Eg. Diamond) have lower entropy than soft, less order solids (Eg. K)</a:t>
            </a:r>
            <a:endParaRPr lang="en-US" altLang="zh-CN" dirty="0"/>
          </a:p>
        </p:txBody>
      </p:sp>
      <p:sp>
        <p:nvSpPr>
          <p:cNvPr id="12292" name="Line 4"/>
          <p:cNvSpPr>
            <a:spLocks noChangeShapeType="1"/>
          </p:cNvSpPr>
          <p:nvPr/>
        </p:nvSpPr>
        <p:spPr bwMode="auto">
          <a:xfrm>
            <a:off x="3022600" y="2324100"/>
            <a:ext cx="228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93" name="Line 5"/>
          <p:cNvSpPr>
            <a:spLocks noChangeShapeType="1"/>
          </p:cNvSpPr>
          <p:nvPr/>
        </p:nvSpPr>
        <p:spPr bwMode="auto">
          <a:xfrm>
            <a:off x="2590800" y="3352800"/>
            <a:ext cx="4572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blinds(horizontal)">
                                      <p:cBhvr>
                                        <p:cTn id="17" dur="500"/>
                                        <p:tgtEl>
                                          <p:spTgt spid="12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291">
                                            <p:txEl>
                                              <p:pRg st="3" end="3"/>
                                            </p:txEl>
                                          </p:spTgt>
                                        </p:tgtEl>
                                        <p:attrNameLst>
                                          <p:attrName>style.visibility</p:attrName>
                                        </p:attrNameLst>
                                      </p:cBhvr>
                                      <p:to>
                                        <p:strVal val="visible"/>
                                      </p:to>
                                    </p:set>
                                    <p:animEffect transition="in" filter="blinds(horizontal)">
                                      <p:cBhvr>
                                        <p:cTn id="22" dur="500"/>
                                        <p:tgtEl>
                                          <p:spTgt spid="12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291">
                                            <p:txEl>
                                              <p:pRg st="4" end="4"/>
                                            </p:txEl>
                                          </p:spTgt>
                                        </p:tgtEl>
                                        <p:attrNameLst>
                                          <p:attrName>style.visibility</p:attrName>
                                        </p:attrNameLst>
                                      </p:cBhvr>
                                      <p:to>
                                        <p:strVal val="visible"/>
                                      </p:to>
                                    </p:set>
                                    <p:animEffect transition="in" filter="blinds(horizontal)">
                                      <p:cBhvr>
                                        <p:cTn id="27" dur="500"/>
                                        <p:tgtEl>
                                          <p:spTgt spid="12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291">
                                            <p:txEl>
                                              <p:pRg st="5" end="5"/>
                                            </p:txEl>
                                          </p:spTgt>
                                        </p:tgtEl>
                                        <p:attrNameLst>
                                          <p:attrName>style.visibility</p:attrName>
                                        </p:attrNameLst>
                                      </p:cBhvr>
                                      <p:to>
                                        <p:strVal val="visible"/>
                                      </p:to>
                                    </p:set>
                                    <p:animEffect transition="in" filter="blinds(horizontal)">
                                      <p:cBhvr>
                                        <p:cTn id="32" dur="500"/>
                                        <p:tgtEl>
                                          <p:spTgt spid="12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291">
                                            <p:txEl>
                                              <p:pRg st="6" end="6"/>
                                            </p:txEl>
                                          </p:spTgt>
                                        </p:tgtEl>
                                        <p:attrNameLst>
                                          <p:attrName>style.visibility</p:attrName>
                                        </p:attrNameLst>
                                      </p:cBhvr>
                                      <p:to>
                                        <p:strVal val="visible"/>
                                      </p:to>
                                    </p:set>
                                    <p:animEffect transition="in" filter="blinds(horizontal)">
                                      <p:cBhvr>
                                        <p:cTn id="37" dur="500"/>
                                        <p:tgtEl>
                                          <p:spTgt spid="122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291">
                                            <p:txEl>
                                              <p:pRg st="7" end="7"/>
                                            </p:txEl>
                                          </p:spTgt>
                                        </p:tgtEl>
                                        <p:attrNameLst>
                                          <p:attrName>style.visibility</p:attrName>
                                        </p:attrNameLst>
                                      </p:cBhvr>
                                      <p:to>
                                        <p:strVal val="visible"/>
                                      </p:to>
                                    </p:set>
                                    <p:animEffect transition="in" filter="blinds(horizontal)">
                                      <p:cBhvr>
                                        <p:cTn id="42" dur="500"/>
                                        <p:tgtEl>
                                          <p:spTgt spid="12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Predicting entropy changes</a:t>
            </a:r>
            <a:endParaRPr lang="zh-CN" altLang="en-US" dirty="0"/>
          </a:p>
        </p:txBody>
      </p:sp>
      <p:sp>
        <p:nvSpPr>
          <p:cNvPr id="3" name="内容占位符 2"/>
          <p:cNvSpPr>
            <a:spLocks noGrp="1"/>
          </p:cNvSpPr>
          <p:nvPr>
            <p:ph idx="1"/>
          </p:nvPr>
        </p:nvSpPr>
        <p:spPr>
          <a:xfrm>
            <a:off x="498474" y="1447800"/>
            <a:ext cx="7718426" cy="4876800"/>
          </a:xfrm>
        </p:spPr>
        <p:txBody>
          <a:bodyPr>
            <a:normAutofit/>
          </a:bodyPr>
          <a:lstStyle/>
          <a:p>
            <a:r>
              <a:rPr lang="en-US" altLang="zh-CN" dirty="0"/>
              <a:t>As the solid state is the most ordered state and the gaseous state the most disordered, we can predict that </a:t>
            </a:r>
            <a:r>
              <a:rPr lang="en-US" altLang="zh-CN" b="1" dirty="0">
                <a:solidFill>
                  <a:srgbClr val="FF0000"/>
                </a:solidFill>
              </a:rPr>
              <a:t>the entropy of a system increases as a solid changes to a liquid and as a liquid changes to a gas</a:t>
            </a:r>
            <a:r>
              <a:rPr lang="en-US" altLang="zh-CN" dirty="0"/>
              <a:t>.</a:t>
            </a:r>
            <a:endParaRPr lang="en-US" altLang="zh-CN" dirty="0"/>
          </a:p>
          <a:p>
            <a:r>
              <a:rPr lang="en-US" altLang="zh-CN" dirty="0"/>
              <a:t>Similarly, doubling the number of particles present in a sample also increases the opportunity for a system to become disordered and for its entropy to increase. </a:t>
            </a:r>
            <a:endParaRPr lang="en-US" altLang="zh-CN" dirty="0"/>
          </a:p>
          <a:p>
            <a:r>
              <a:rPr lang="en-US" altLang="zh-CN" dirty="0"/>
              <a:t>More precisely, it can be shown that doubling the amount of a substance doubles the entropy. </a:t>
            </a:r>
            <a:endParaRPr lang="en-US" altLang="zh-CN" dirty="0"/>
          </a:p>
          <a:p>
            <a:r>
              <a:rPr lang="en-US" altLang="zh-CN" dirty="0"/>
              <a:t>Similar considerations allow us to predict </a:t>
            </a:r>
            <a:r>
              <a:rPr lang="en-US" altLang="zh-CN" b="1" dirty="0">
                <a:solidFill>
                  <a:srgbClr val="FF0000"/>
                </a:solidFill>
              </a:rPr>
              <a:t>the entropy changes of the system (ΔS)</a:t>
            </a:r>
            <a:r>
              <a:rPr lang="en-US" altLang="zh-CN" dirty="0"/>
              <a:t> during any physical or chemical change.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75159" y="195711"/>
            <a:ext cx="9005341" cy="4021210"/>
          </a:xfrm>
          <a:prstGeom prst="rect">
            <a:avLst/>
          </a:prstGeom>
        </p:spPr>
      </p:pic>
      <p:pic>
        <p:nvPicPr>
          <p:cNvPr id="3" name="图片 2"/>
          <p:cNvPicPr>
            <a:picLocks noChangeAspect="1"/>
          </p:cNvPicPr>
          <p:nvPr/>
        </p:nvPicPr>
        <p:blipFill rotWithShape="1">
          <a:blip r:embed="rId2">
            <a:lum bright="-20000" contrast="40000"/>
          </a:blip>
          <a:srcRect b="48983"/>
          <a:stretch>
            <a:fillRect/>
          </a:stretch>
        </p:blipFill>
        <p:spPr>
          <a:xfrm>
            <a:off x="990238" y="4476289"/>
            <a:ext cx="3302724" cy="1911811"/>
          </a:xfrm>
          <a:prstGeom prst="rect">
            <a:avLst/>
          </a:prstGeom>
        </p:spPr>
      </p:pic>
      <p:pic>
        <p:nvPicPr>
          <p:cNvPr id="4" name="图片 3"/>
          <p:cNvPicPr>
            <a:picLocks noChangeAspect="1"/>
          </p:cNvPicPr>
          <p:nvPr/>
        </p:nvPicPr>
        <p:blipFill rotWithShape="1">
          <a:blip r:embed="rId2">
            <a:lum bright="-20000" contrast="40000"/>
          </a:blip>
          <a:srcRect t="50678"/>
          <a:stretch>
            <a:fillRect/>
          </a:stretch>
        </p:blipFill>
        <p:spPr>
          <a:xfrm>
            <a:off x="4577829" y="4476289"/>
            <a:ext cx="3302724" cy="1848311"/>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6025" y="812156"/>
            <a:ext cx="8891949" cy="2616844"/>
          </a:xfrm>
          <a:prstGeom prst="rect">
            <a:avLst/>
          </a:prstGeom>
        </p:spPr>
      </p:pic>
      <p:pic>
        <p:nvPicPr>
          <p:cNvPr id="3" name="图片 2"/>
          <p:cNvPicPr>
            <a:picLocks noChangeAspect="1"/>
          </p:cNvPicPr>
          <p:nvPr/>
        </p:nvPicPr>
        <p:blipFill>
          <a:blip r:embed="rId2">
            <a:lum bright="-20000" contrast="40000"/>
          </a:blip>
          <a:stretch>
            <a:fillRect/>
          </a:stretch>
        </p:blipFill>
        <p:spPr>
          <a:xfrm>
            <a:off x="1929865" y="3733506"/>
            <a:ext cx="4877869" cy="2388188"/>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1736071" y="456709"/>
            <a:ext cx="5081113" cy="3988782"/>
          </a:xfrm>
          <a:prstGeom prst="rect">
            <a:avLst/>
          </a:prstGeom>
        </p:spPr>
      </p:pic>
      <p:sp>
        <p:nvSpPr>
          <p:cNvPr id="3" name="内容占位符 2"/>
          <p:cNvSpPr txBox="1"/>
          <p:nvPr/>
        </p:nvSpPr>
        <p:spPr>
          <a:xfrm>
            <a:off x="498472" y="4711700"/>
            <a:ext cx="7556313" cy="1846263"/>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anose="05000000000000000000"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mn-lt"/>
                <a:ea typeface="+mn-ea"/>
                <a:cs typeface="+mn-cs"/>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mn-lt"/>
                <a:ea typeface="+mn-ea"/>
                <a:cs typeface="+mn-cs"/>
              </a:defRPr>
            </a:lvl9pPr>
          </a:lstStyle>
          <a:p>
            <a:r>
              <a:rPr lang="en-US" altLang="zh-CN" dirty="0"/>
              <a:t>When predicting entropy changes, </a:t>
            </a:r>
            <a:r>
              <a:rPr lang="en-US" altLang="zh-CN" b="1" dirty="0">
                <a:solidFill>
                  <a:srgbClr val="FF0000"/>
                </a:solidFill>
              </a:rPr>
              <a:t>the change due to a change in the number of particles in the gaseous state is usually much greater than any other possible factor</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7120"/>
            <a:ext cx="1414490" cy="461665"/>
          </a:xfrm>
          <a:prstGeom prst="rect">
            <a:avLst/>
          </a:prstGeom>
          <a:noFill/>
        </p:spPr>
        <p:txBody>
          <a:bodyPr wrap="none" rtlCol="0">
            <a:spAutoFit/>
          </a:bodyPr>
          <a:lstStyle/>
          <a:p>
            <a:r>
              <a:rPr lang="en-US" sz="2400" dirty="0"/>
              <a:t>Practice:</a:t>
            </a:r>
            <a:endParaRPr lang="en-US" sz="2400" dirty="0"/>
          </a:p>
        </p:txBody>
      </p:sp>
      <p:pic>
        <p:nvPicPr>
          <p:cNvPr id="3" name="图片 2"/>
          <p:cNvPicPr>
            <a:picLocks noChangeAspect="1"/>
          </p:cNvPicPr>
          <p:nvPr/>
        </p:nvPicPr>
        <p:blipFill>
          <a:blip r:embed="rId1">
            <a:lum bright="-20000" contrast="40000"/>
          </a:blip>
          <a:stretch>
            <a:fillRect/>
          </a:stretch>
        </p:blipFill>
        <p:spPr>
          <a:xfrm>
            <a:off x="1707061" y="97120"/>
            <a:ext cx="5735139" cy="2430180"/>
          </a:xfrm>
          <a:prstGeom prst="rect">
            <a:avLst/>
          </a:prstGeom>
        </p:spPr>
      </p:pic>
      <p:pic>
        <p:nvPicPr>
          <p:cNvPr id="4" name="图片 3"/>
          <p:cNvPicPr>
            <a:picLocks noChangeAspect="1"/>
          </p:cNvPicPr>
          <p:nvPr/>
        </p:nvPicPr>
        <p:blipFill>
          <a:blip r:embed="rId2">
            <a:lum bright="-20000" contrast="40000"/>
          </a:blip>
          <a:stretch>
            <a:fillRect/>
          </a:stretch>
        </p:blipFill>
        <p:spPr>
          <a:xfrm>
            <a:off x="139700" y="2497512"/>
            <a:ext cx="6642100" cy="4221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191000" y="2209800"/>
            <a:ext cx="4587875" cy="3816350"/>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23" name="Text Box 3"/>
          <p:cNvSpPr txBox="1">
            <a:spLocks noChangeArrowheads="1"/>
          </p:cNvSpPr>
          <p:nvPr/>
        </p:nvSpPr>
        <p:spPr bwMode="auto">
          <a:xfrm>
            <a:off x="504825" y="1404938"/>
            <a:ext cx="3497263" cy="1624012"/>
          </a:xfrm>
          <a:prstGeom prst="rect">
            <a:avLst/>
          </a:prstGeom>
          <a:solidFill>
            <a:srgbClr val="FFFF00"/>
          </a:solidFill>
          <a:ln w="9525">
            <a:solidFill>
              <a:srgbClr val="1C1C1C"/>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atin typeface="Arial" panose="020B0604020202020204" pitchFamily="34" charset="0"/>
              </a:rPr>
              <a:t>Endothermic reactions take in energy.  There is a temperature drop and </a:t>
            </a:r>
            <a:r>
              <a:rPr lang="en-GB" sz="2800">
                <a:latin typeface="Arial" panose="020B0604020202020204" pitchFamily="34" charset="0"/>
                <a:sym typeface="Symbol" panose="05050102010706020507" charset="0"/>
              </a:rPr>
              <a:t>H is positive.</a:t>
            </a:r>
            <a:r>
              <a:rPr lang="en-GB">
                <a:latin typeface="Arial" panose="020B0604020202020204" pitchFamily="34" charset="0"/>
              </a:rPr>
              <a:t> </a:t>
            </a:r>
            <a:endParaRPr lang="en-GB">
              <a:latin typeface="Arial" panose="020B0604020202020204" pitchFamily="34" charset="0"/>
            </a:endParaRPr>
          </a:p>
        </p:txBody>
      </p:sp>
      <p:sp>
        <p:nvSpPr>
          <p:cNvPr id="30724" name="Text Box 4"/>
          <p:cNvSpPr txBox="1">
            <a:spLocks noChangeArrowheads="1"/>
          </p:cNvSpPr>
          <p:nvPr/>
        </p:nvSpPr>
        <p:spPr bwMode="auto">
          <a:xfrm>
            <a:off x="628650" y="366713"/>
            <a:ext cx="5981700" cy="579437"/>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GB" sz="3200">
                <a:solidFill>
                  <a:schemeClr val="bg1"/>
                </a:solidFill>
                <a:latin typeface="Arial" panose="020B0604020202020204" pitchFamily="34" charset="0"/>
              </a:rPr>
              <a:t>Endothermic Reaction Definition</a:t>
            </a:r>
            <a:endParaRPr lang="en-GB" sz="3200">
              <a:solidFill>
                <a:schemeClr val="bg1"/>
              </a:solidFill>
              <a:latin typeface="Arial" panose="020B0604020202020204" pitchFamily="34" charset="0"/>
            </a:endParaRPr>
          </a:p>
        </p:txBody>
      </p:sp>
      <p:sp>
        <p:nvSpPr>
          <p:cNvPr id="30725" name="Rectangle 5"/>
          <p:cNvSpPr>
            <a:spLocks noChangeArrowheads="1"/>
          </p:cNvSpPr>
          <p:nvPr/>
        </p:nvSpPr>
        <p:spPr bwMode="auto">
          <a:xfrm>
            <a:off x="5988050" y="3994150"/>
            <a:ext cx="1074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800">
                <a:latin typeface="Arial" panose="020B0604020202020204" pitchFamily="34" charset="0"/>
                <a:sym typeface="Symbol" panose="05050102010706020507" charset="0"/>
              </a:rPr>
              <a:t>H=+</a:t>
            </a:r>
            <a:endParaRPr lang="en-GB" sz="2800">
              <a:latin typeface="Arial" panose="020B0604020202020204" pitchFamily="34" charset="0"/>
              <a:sym typeface="Symbol" panose="05050102010706020507" charset="0"/>
            </a:endParaRPr>
          </a:p>
        </p:txBody>
      </p:sp>
      <p:sp>
        <p:nvSpPr>
          <p:cNvPr id="30726" name="Line 6"/>
          <p:cNvSpPr>
            <a:spLocks noChangeShapeType="1"/>
          </p:cNvSpPr>
          <p:nvPr/>
        </p:nvSpPr>
        <p:spPr bwMode="auto">
          <a:xfrm>
            <a:off x="5891213" y="3459163"/>
            <a:ext cx="1587" cy="1576387"/>
          </a:xfrm>
          <a:prstGeom prst="line">
            <a:avLst/>
          </a:prstGeom>
          <a:noFill/>
          <a:ln w="762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0727" name="Group 7"/>
          <p:cNvGrpSpPr/>
          <p:nvPr/>
        </p:nvGrpSpPr>
        <p:grpSpPr bwMode="auto">
          <a:xfrm>
            <a:off x="4597400" y="3117850"/>
            <a:ext cx="3554413" cy="2913063"/>
            <a:chOff x="2800" y="2252"/>
            <a:chExt cx="2239" cy="1835"/>
          </a:xfrm>
        </p:grpSpPr>
        <p:sp>
          <p:nvSpPr>
            <p:cNvPr id="30728" name="Text Box 8"/>
            <p:cNvSpPr txBox="1">
              <a:spLocks noChangeArrowheads="1"/>
            </p:cNvSpPr>
            <p:nvPr/>
          </p:nvSpPr>
          <p:spPr bwMode="auto">
            <a:xfrm>
              <a:off x="4369" y="2414"/>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solidFill>
                    <a:srgbClr val="0000FF"/>
                  </a:solidFill>
                  <a:latin typeface="Arial" panose="020B0604020202020204" pitchFamily="34" charset="0"/>
                </a:rPr>
                <a:t>products</a:t>
              </a:r>
              <a:endParaRPr lang="en-GB" sz="1800">
                <a:latin typeface="Arial" panose="020B0604020202020204" pitchFamily="34" charset="0"/>
              </a:endParaRPr>
            </a:p>
          </p:txBody>
        </p:sp>
        <p:grpSp>
          <p:nvGrpSpPr>
            <p:cNvPr id="30729" name="Group 9"/>
            <p:cNvGrpSpPr/>
            <p:nvPr/>
          </p:nvGrpSpPr>
          <p:grpSpPr bwMode="auto">
            <a:xfrm>
              <a:off x="2800" y="2252"/>
              <a:ext cx="2239" cy="1835"/>
              <a:chOff x="2864" y="633"/>
              <a:chExt cx="2239" cy="1835"/>
            </a:xfrm>
          </p:grpSpPr>
          <p:sp>
            <p:nvSpPr>
              <p:cNvPr id="30730" name="Line 10"/>
              <p:cNvSpPr>
                <a:spLocks noChangeShapeType="1"/>
              </p:cNvSpPr>
              <p:nvPr/>
            </p:nvSpPr>
            <p:spPr bwMode="auto">
              <a:xfrm flipV="1">
                <a:off x="3071" y="633"/>
                <a:ext cx="0" cy="151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1" name="Line 11"/>
              <p:cNvSpPr>
                <a:spLocks noChangeShapeType="1"/>
              </p:cNvSpPr>
              <p:nvPr/>
            </p:nvSpPr>
            <p:spPr bwMode="auto">
              <a:xfrm>
                <a:off x="3065" y="2148"/>
                <a:ext cx="203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2" name="Text Box 12"/>
              <p:cNvSpPr txBox="1">
                <a:spLocks noChangeArrowheads="1"/>
              </p:cNvSpPr>
              <p:nvPr/>
            </p:nvSpPr>
            <p:spPr bwMode="auto">
              <a:xfrm rot="-5400000">
                <a:off x="2562" y="1272"/>
                <a:ext cx="8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Energy / kJ</a:t>
                </a:r>
                <a:endParaRPr lang="en-GB" sz="1800">
                  <a:latin typeface="Arial" panose="020B0604020202020204" pitchFamily="34" charset="0"/>
                </a:endParaRPr>
              </a:p>
            </p:txBody>
          </p:sp>
          <p:sp>
            <p:nvSpPr>
              <p:cNvPr id="30733" name="Text Box 13"/>
              <p:cNvSpPr txBox="1">
                <a:spLocks noChangeArrowheads="1"/>
              </p:cNvSpPr>
              <p:nvPr/>
            </p:nvSpPr>
            <p:spPr bwMode="auto">
              <a:xfrm>
                <a:off x="3357" y="2237"/>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Progress of reaction</a:t>
                </a:r>
                <a:endParaRPr lang="en-GB" sz="1800">
                  <a:latin typeface="Arial" panose="020B0604020202020204" pitchFamily="34" charset="0"/>
                </a:endParaRPr>
              </a:p>
            </p:txBody>
          </p:sp>
        </p:grpSp>
        <p:sp>
          <p:nvSpPr>
            <p:cNvPr id="30734" name="Line 14"/>
            <p:cNvSpPr>
              <a:spLocks noChangeShapeType="1"/>
            </p:cNvSpPr>
            <p:nvPr/>
          </p:nvSpPr>
          <p:spPr bwMode="auto">
            <a:xfrm>
              <a:off x="3038" y="3456"/>
              <a:ext cx="71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5" name="Line 15"/>
            <p:cNvSpPr>
              <a:spLocks noChangeShapeType="1"/>
            </p:cNvSpPr>
            <p:nvPr/>
          </p:nvSpPr>
          <p:spPr bwMode="auto">
            <a:xfrm>
              <a:off x="3579" y="2489"/>
              <a:ext cx="767"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736" name="Text Box 16"/>
            <p:cNvSpPr txBox="1">
              <a:spLocks noChangeArrowheads="1"/>
            </p:cNvSpPr>
            <p:nvPr/>
          </p:nvSpPr>
          <p:spPr bwMode="auto">
            <a:xfrm>
              <a:off x="3808" y="3358"/>
              <a:ext cx="7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solidFill>
                    <a:srgbClr val="0000FF"/>
                  </a:solidFill>
                  <a:latin typeface="Arial" panose="020B0604020202020204" pitchFamily="34" charset="0"/>
                </a:rPr>
                <a:t>reactants</a:t>
              </a:r>
              <a:endParaRPr lang="en-GB" sz="1800">
                <a:latin typeface="Arial" panose="020B0604020202020204" pitchFamily="34" charset="0"/>
              </a:endParaRPr>
            </a:p>
          </p:txBody>
        </p:sp>
      </p:gr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Absolute entropy</a:t>
            </a:r>
            <a:endParaRPr lang="zh-CN" altLang="en-US" dirty="0"/>
          </a:p>
        </p:txBody>
      </p:sp>
      <p:sp>
        <p:nvSpPr>
          <p:cNvPr id="3" name="内容占位符 2"/>
          <p:cNvSpPr>
            <a:spLocks noGrp="1"/>
          </p:cNvSpPr>
          <p:nvPr>
            <p:ph idx="1"/>
          </p:nvPr>
        </p:nvSpPr>
        <p:spPr>
          <a:xfrm>
            <a:off x="498474" y="1498600"/>
            <a:ext cx="7556313" cy="4627563"/>
          </a:xfrm>
        </p:spPr>
        <p:txBody>
          <a:bodyPr/>
          <a:lstStyle/>
          <a:p>
            <a:r>
              <a:rPr lang="en-US" altLang="zh-CN" dirty="0"/>
              <a:t>The absolute entropy of different substances can be calculated. As entropy depends on the temperature and pressure, tabulated entropy values refer to standard conditions and are represented as </a:t>
            </a:r>
            <a:r>
              <a:rPr lang="en-US" altLang="zh-CN" i="1" dirty="0" err="1"/>
              <a:t>S</a:t>
            </a:r>
            <a:r>
              <a:rPr lang="en-US" altLang="zh-CN" baseline="30000" dirty="0" err="1"/>
              <a:t>ѳ</a:t>
            </a:r>
            <a:r>
              <a:rPr lang="en-US" altLang="zh-CN" dirty="0"/>
              <a:t>. </a:t>
            </a:r>
            <a:endParaRPr lang="en-US" altLang="zh-CN" dirty="0"/>
          </a:p>
          <a:p>
            <a:r>
              <a:rPr lang="en-US" altLang="zh-CN" dirty="0"/>
              <a:t>Section 12 of the IB data booklet has a list of values for organic compounds.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028026" y="3812381"/>
            <a:ext cx="6148147" cy="24262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78459" y="100282"/>
            <a:ext cx="8587082" cy="5551266"/>
          </a:xfrm>
          <a:prstGeom prst="rect">
            <a:avLst/>
          </a:prstGeom>
        </p:spPr>
      </p:pic>
      <p:sp>
        <p:nvSpPr>
          <p:cNvPr id="3" name="内容占位符 2"/>
          <p:cNvSpPr txBox="1"/>
          <p:nvPr/>
        </p:nvSpPr>
        <p:spPr>
          <a:xfrm>
            <a:off x="278459" y="5651500"/>
            <a:ext cx="8700441" cy="927100"/>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anose="05000000000000000000"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mn-lt"/>
                <a:ea typeface="+mn-ea"/>
                <a:cs typeface="+mn-cs"/>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mn-lt"/>
                <a:ea typeface="+mn-ea"/>
                <a:cs typeface="+mn-cs"/>
              </a:defRPr>
            </a:lvl9pPr>
          </a:lstStyle>
          <a:p>
            <a:r>
              <a:rPr lang="en-US" altLang="zh-CN" dirty="0"/>
              <a:t>It should be noted that </a:t>
            </a:r>
            <a:r>
              <a:rPr lang="en-US" altLang="zh-CN" b="1" dirty="0">
                <a:solidFill>
                  <a:srgbClr val="FF0000"/>
                </a:solidFill>
              </a:rPr>
              <a:t>all entropy values are positive</a:t>
            </a:r>
            <a:r>
              <a:rPr lang="en-US" altLang="zh-CN" dirty="0"/>
              <a:t>. A perfectly ordered solid at absolute zero has an entropy of zero. All other states, which are more disordered, have positive entropy values.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Calculating entropy changes</a:t>
            </a:r>
            <a:endParaRPr lang="zh-CN" altLang="en-US" dirty="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85900"/>
            <a:ext cx="8908406"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lum bright="-20000" contrast="40000"/>
          </a:blip>
          <a:stretch>
            <a:fillRect/>
          </a:stretch>
        </p:blipFill>
        <p:spPr>
          <a:xfrm>
            <a:off x="1494874" y="3144853"/>
            <a:ext cx="5918658" cy="1479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65776" y="567375"/>
            <a:ext cx="8688787" cy="1683213"/>
          </a:xfrm>
          <a:prstGeom prst="rect">
            <a:avLst/>
          </a:prstGeom>
        </p:spPr>
      </p:pic>
      <p:sp>
        <p:nvSpPr>
          <p:cNvPr id="3" name="TextBox 1"/>
          <p:cNvSpPr txBox="1"/>
          <p:nvPr/>
        </p:nvSpPr>
        <p:spPr>
          <a:xfrm>
            <a:off x="354676" y="105710"/>
            <a:ext cx="1414490" cy="461665"/>
          </a:xfrm>
          <a:prstGeom prst="rect">
            <a:avLst/>
          </a:prstGeom>
          <a:noFill/>
        </p:spPr>
        <p:txBody>
          <a:bodyPr wrap="none" rtlCol="0">
            <a:spAutoFit/>
          </a:bodyPr>
          <a:lstStyle/>
          <a:p>
            <a:r>
              <a:rPr lang="en-US" sz="2400" dirty="0"/>
              <a:t>Practice:</a:t>
            </a:r>
            <a:endParaRPr lang="en-US" sz="2400" dirty="0"/>
          </a:p>
        </p:txBody>
      </p:sp>
      <p:pic>
        <p:nvPicPr>
          <p:cNvPr id="4" name="图片 3"/>
          <p:cNvPicPr>
            <a:picLocks noChangeAspect="1"/>
          </p:cNvPicPr>
          <p:nvPr/>
        </p:nvPicPr>
        <p:blipFill>
          <a:blip r:embed="rId2">
            <a:lum bright="-20000" contrast="40000"/>
          </a:blip>
          <a:stretch>
            <a:fillRect/>
          </a:stretch>
        </p:blipFill>
        <p:spPr>
          <a:xfrm>
            <a:off x="291176" y="2250588"/>
            <a:ext cx="8040158" cy="1713870"/>
          </a:xfrm>
          <a:prstGeom prst="rect">
            <a:avLst/>
          </a:prstGeom>
        </p:spPr>
      </p:pic>
      <p:pic>
        <p:nvPicPr>
          <p:cNvPr id="5" name="图片 4"/>
          <p:cNvPicPr>
            <a:picLocks noChangeAspect="1"/>
          </p:cNvPicPr>
          <p:nvPr/>
        </p:nvPicPr>
        <p:blipFill>
          <a:blip r:embed="rId3">
            <a:lum bright="-20000" contrast="40000"/>
          </a:blip>
          <a:stretch>
            <a:fillRect/>
          </a:stretch>
        </p:blipFill>
        <p:spPr>
          <a:xfrm>
            <a:off x="291176" y="3964458"/>
            <a:ext cx="8497413" cy="28046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41655" y="135890"/>
            <a:ext cx="6807200" cy="5451475"/>
          </a:xfrm>
          <a:prstGeom prst="rect">
            <a:avLst/>
          </a:prstGeom>
        </p:spPr>
      </p:pic>
      <p:pic>
        <p:nvPicPr>
          <p:cNvPr id="5" name="图片 4"/>
          <p:cNvPicPr>
            <a:picLocks noChangeAspect="1"/>
          </p:cNvPicPr>
          <p:nvPr/>
        </p:nvPicPr>
        <p:blipFill>
          <a:blip r:embed="rId2"/>
          <a:stretch>
            <a:fillRect/>
          </a:stretch>
        </p:blipFill>
        <p:spPr>
          <a:xfrm>
            <a:off x="541655" y="5562600"/>
            <a:ext cx="6815455" cy="121475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2250" y="1894840"/>
            <a:ext cx="8468360" cy="421513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1308100"/>
            <a:ext cx="7556313" cy="4818063"/>
          </a:xfrm>
        </p:spPr>
        <p:txBody>
          <a:bodyPr/>
          <a:lstStyle/>
          <a:p>
            <a:r>
              <a:rPr lang="en-US" altLang="zh-CN" b="1" dirty="0">
                <a:solidFill>
                  <a:srgbClr val="FF0000"/>
                </a:solidFill>
              </a:rPr>
              <a:t>The more ways the energy can be distributed the higher the entropy. </a:t>
            </a:r>
            <a:endParaRPr lang="en-US" altLang="zh-CN" b="1" dirty="0">
              <a:solidFill>
                <a:srgbClr val="FF0000"/>
              </a:solidFill>
            </a:endParaRPr>
          </a:p>
          <a:p>
            <a:r>
              <a:rPr lang="en-US" altLang="zh-CN" b="1" dirty="0">
                <a:solidFill>
                  <a:srgbClr val="FF0000"/>
                </a:solidFill>
              </a:rPr>
              <a:t>Ordered states, with a small energy distribution are said to have low entropy.</a:t>
            </a:r>
            <a:endParaRPr lang="en-US" altLang="zh-CN" b="1" dirty="0">
              <a:solidFill>
                <a:srgbClr val="FF0000"/>
              </a:solidFill>
            </a:endParaRPr>
          </a:p>
          <a:p>
            <a:r>
              <a:rPr lang="en-US" altLang="zh-CN" b="1" dirty="0">
                <a:solidFill>
                  <a:srgbClr val="FF0000"/>
                </a:solidFill>
              </a:rPr>
              <a:t>Disordered states, with a high energy distribution, have high entropy. </a:t>
            </a:r>
            <a:endParaRPr lang="en-US" altLang="zh-CN" b="1" dirty="0">
              <a:solidFill>
                <a:srgbClr val="FF0000"/>
              </a:solidFill>
            </a:endParaRPr>
          </a:p>
          <a:p>
            <a:r>
              <a:rPr lang="en-US" altLang="zh-CN" b="1" dirty="0">
                <a:solidFill>
                  <a:srgbClr val="FF0000"/>
                </a:solidFill>
              </a:rPr>
              <a:t>As time moves forward, matter and energy disperse and become more disordered, and the total entropy of the universe increases.</a:t>
            </a:r>
            <a:endParaRPr lang="zh-CN" altLang="en-US" b="1" dirty="0">
              <a:solidFill>
                <a:srgbClr val="FF0000"/>
              </a:solidFill>
            </a:endParaRPr>
          </a:p>
        </p:txBody>
      </p:sp>
      <p:sp>
        <p:nvSpPr>
          <p:cNvPr id="4" name="标题 1"/>
          <p:cNvSpPr>
            <a:spLocks noGrp="1"/>
          </p:cNvSpPr>
          <p:nvPr/>
        </p:nvSpPr>
        <p:spPr>
          <a:xfrm>
            <a:off x="590643" y="356347"/>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altLang="zh-CN" dirty="0"/>
              <a:t>2nd Law of Thermodynamics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Spontaneity</a:t>
            </a:r>
            <a:endParaRPr lang="zh-CN" altLang="en-US" dirty="0"/>
          </a:p>
        </p:txBody>
      </p:sp>
      <p:sp>
        <p:nvSpPr>
          <p:cNvPr id="3" name="内容占位符 2"/>
          <p:cNvSpPr>
            <a:spLocks noGrp="1"/>
          </p:cNvSpPr>
          <p:nvPr>
            <p:ph idx="1"/>
          </p:nvPr>
        </p:nvSpPr>
        <p:spPr>
          <a:xfrm>
            <a:off x="498474" y="1346200"/>
            <a:ext cx="7556313" cy="4779963"/>
          </a:xfrm>
        </p:spPr>
        <p:txBody>
          <a:bodyPr>
            <a:normAutofit/>
          </a:bodyPr>
          <a:lstStyle/>
          <a:p>
            <a:r>
              <a:rPr lang="en-US" altLang="zh-CN" dirty="0"/>
              <a:t>Nature tends to greater disorder, hence any change may occur spontaneously (like water flowing downhill, sodium chloride (‘salt’) dissolving in water or a gas expanding to fill a container) if the final state is more probable than the initial state, that is, if as a result of the change the final entropy of the universe is greater than the initial entropy of the universe.</a:t>
            </a:r>
            <a:endParaRPr lang="en-US" altLang="zh-CN" dirty="0"/>
          </a:p>
          <a:p>
            <a:r>
              <a:rPr lang="en-US" altLang="zh-CN" dirty="0"/>
              <a:t> The entropy of the universe depends on both the entropy of the system and the entropy of the surroundings. </a:t>
            </a:r>
            <a:endParaRPr lang="en-US" altLang="zh-CN" dirty="0"/>
          </a:p>
          <a:p>
            <a:r>
              <a:rPr lang="en-US" altLang="zh-CN" dirty="0"/>
              <a:t>But Δ</a:t>
            </a:r>
            <a:r>
              <a:rPr lang="en-US" altLang="zh-CN" i="1" dirty="0"/>
              <a:t>S </a:t>
            </a:r>
            <a:r>
              <a:rPr lang="en-US" altLang="zh-CN" dirty="0"/>
              <a:t>measures only the change in the entropy of the system. </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1949521"/>
            <a:ext cx="7556313" cy="4406900"/>
          </a:xfrm>
        </p:spPr>
        <p:txBody>
          <a:bodyPr>
            <a:normAutofit/>
          </a:bodyPr>
          <a:lstStyle/>
          <a:p>
            <a:r>
              <a:rPr lang="en-US" altLang="zh-CN" dirty="0"/>
              <a:t>The major effect of chemical changes on the entropy of the surroundings results from the gain and loss of heat energy.</a:t>
            </a:r>
            <a:endParaRPr lang="en-US" altLang="zh-CN" dirty="0"/>
          </a:p>
          <a:p>
            <a:r>
              <a:rPr lang="en-US" altLang="zh-CN" dirty="0"/>
              <a:t>If chemical potential energy is converted to heat energy which is then transferred to the universe (i.e. an exothermic change), then this results in an increase in the entropy of the surroundings, and vice versa for an endothermic change.</a:t>
            </a:r>
            <a:endParaRPr lang="en-US" altLang="zh-CN" dirty="0"/>
          </a:p>
          <a:p>
            <a:r>
              <a:rPr lang="en-US" altLang="zh-CN" dirty="0"/>
              <a:t>The magnitude of this entropy change </a:t>
            </a:r>
            <a:r>
              <a:rPr lang="en-US" altLang="zh-CN" dirty="0" err="1"/>
              <a:t>ΔS</a:t>
            </a:r>
            <a:r>
              <a:rPr lang="en-US" altLang="zh-CN" baseline="-25000" dirty="0" err="1"/>
              <a:t>surroundings</a:t>
            </a:r>
            <a:r>
              <a:rPr lang="en-US" altLang="zh-CN" dirty="0"/>
              <a:t>= –</a:t>
            </a:r>
            <a:r>
              <a:rPr lang="en-US" altLang="zh-CN" dirty="0" err="1"/>
              <a:t>ΔH</a:t>
            </a:r>
            <a:r>
              <a:rPr lang="en-US" altLang="zh-CN" baseline="30000" dirty="0" err="1"/>
              <a:t>ѳ</a:t>
            </a:r>
            <a:r>
              <a:rPr lang="en-US" altLang="zh-CN" dirty="0"/>
              <a:t>/T, where T is the absolute temperature. The condition for a spontaneous change to occur is therefore that </a:t>
            </a:r>
            <a:r>
              <a:rPr lang="en-US" altLang="zh-CN" dirty="0" err="1"/>
              <a:t>ΔS</a:t>
            </a:r>
            <a:r>
              <a:rPr lang="en-US" altLang="zh-CN" baseline="-25000" dirty="0" err="1"/>
              <a:t>total</a:t>
            </a:r>
            <a:r>
              <a:rPr lang="en-US" altLang="zh-CN" dirty="0"/>
              <a:t> is positive, where </a:t>
            </a:r>
            <a:r>
              <a:rPr lang="en-US" altLang="zh-CN" dirty="0" err="1"/>
              <a:t>ΔS</a:t>
            </a:r>
            <a:r>
              <a:rPr lang="en-US" altLang="zh-CN" baseline="-25000" dirty="0" err="1"/>
              <a:t>total</a:t>
            </a:r>
            <a:r>
              <a:rPr lang="en-US" altLang="zh-CN" dirty="0"/>
              <a:t> is given by:</a:t>
            </a:r>
            <a:endParaRPr lang="zh-CN" altLang="en-US" dirty="0"/>
          </a:p>
        </p:txBody>
      </p:sp>
      <p:sp>
        <p:nvSpPr>
          <p:cNvPr id="5" name="标题 1"/>
          <p:cNvSpPr>
            <a:spLocks noGrp="1"/>
          </p:cNvSpPr>
          <p:nvPr>
            <p:ph type="title"/>
          </p:nvPr>
        </p:nvSpPr>
        <p:spPr>
          <a:xfrm>
            <a:off x="498474" y="484094"/>
            <a:ext cx="7731126" cy="1116106"/>
          </a:xfrm>
        </p:spPr>
        <p:txBody>
          <a:bodyPr/>
          <a:lstStyle/>
          <a:p>
            <a:r>
              <a:rPr lang="en-US" altLang="zh-CN" dirty="0"/>
              <a:t>Entropy changes of the surroundings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1448" y="1949313"/>
            <a:ext cx="8756652" cy="4779964"/>
          </a:xfrm>
        </p:spPr>
        <p:txBody>
          <a:bodyPr>
            <a:normAutofit/>
          </a:bodyPr>
          <a:lstStyle/>
          <a:p>
            <a:r>
              <a:rPr lang="en-US" altLang="zh-CN" dirty="0"/>
              <a:t>A change will be spontaneous if:</a:t>
            </a:r>
            <a:endParaRPr lang="en-US" altLang="zh-CN" dirty="0"/>
          </a:p>
          <a:p>
            <a:r>
              <a:rPr lang="en-US" altLang="zh-CN" dirty="0"/>
              <a:t>The final state has a lower enthalpy than the initial state (</a:t>
            </a:r>
            <a:r>
              <a:rPr lang="en-US" altLang="zh-CN" dirty="0" err="1"/>
              <a:t>ΔH</a:t>
            </a:r>
            <a:r>
              <a:rPr lang="en-US" altLang="zh-CN" baseline="30000" dirty="0" err="1"/>
              <a:t>ѳ</a:t>
            </a:r>
            <a:r>
              <a:rPr lang="en-US" altLang="zh-CN" dirty="0"/>
              <a:t> is negative)</a:t>
            </a:r>
            <a:endParaRPr lang="en-US" altLang="zh-CN" dirty="0"/>
          </a:p>
          <a:p>
            <a:r>
              <a:rPr lang="en-US" altLang="zh-CN" dirty="0"/>
              <a:t>AND</a:t>
            </a:r>
            <a:endParaRPr lang="en-US" altLang="zh-CN" dirty="0"/>
          </a:p>
          <a:p>
            <a:r>
              <a:rPr lang="en-US" altLang="zh-CN" dirty="0"/>
              <a:t>The final state is more disordered than the initial state (</a:t>
            </a:r>
            <a:r>
              <a:rPr lang="en-US" altLang="zh-CN" dirty="0" err="1"/>
              <a:t>ΔS</a:t>
            </a:r>
            <a:r>
              <a:rPr lang="en-US" altLang="zh-CN" baseline="30000" dirty="0" err="1"/>
              <a:t>ѳ</a:t>
            </a:r>
            <a:r>
              <a:rPr lang="en-US" altLang="zh-CN" dirty="0"/>
              <a:t> is positive).</a:t>
            </a:r>
            <a:endParaRPr lang="en-US" altLang="zh-CN" dirty="0"/>
          </a:p>
          <a:p>
            <a:r>
              <a:rPr lang="en-US" altLang="zh-CN" dirty="0"/>
              <a:t>If only one of these is the case then the outcome will depend on which factor is the dominant one at the temperature being considered.</a:t>
            </a:r>
            <a:endParaRPr lang="en-US" altLang="zh-CN" dirty="0"/>
          </a:p>
          <a:p>
            <a:r>
              <a:rPr lang="en-US" altLang="zh-CN" dirty="0"/>
              <a:t>If neither of these is the case then this reaction will never occur spontaneously.</a:t>
            </a:r>
            <a:endParaRPr lang="zh-CN" altLang="en-US" dirty="0"/>
          </a:p>
        </p:txBody>
      </p:sp>
      <p:pic>
        <p:nvPicPr>
          <p:cNvPr id="6" name="图片 5"/>
          <p:cNvPicPr>
            <a:picLocks noChangeAspect="1"/>
          </p:cNvPicPr>
          <p:nvPr/>
        </p:nvPicPr>
        <p:blipFill>
          <a:blip r:embed="rId1">
            <a:lum bright="-20000" contrast="40000"/>
          </a:blip>
          <a:stretch>
            <a:fillRect/>
          </a:stretch>
        </p:blipFill>
        <p:spPr>
          <a:xfrm>
            <a:off x="539748" y="241250"/>
            <a:ext cx="7512416" cy="660450"/>
          </a:xfrm>
          <a:prstGeom prst="rect">
            <a:avLst/>
          </a:prstGeom>
        </p:spPr>
      </p:pic>
      <p:pic>
        <p:nvPicPr>
          <p:cNvPr id="7" name="图片 6"/>
          <p:cNvPicPr>
            <a:picLocks noChangeAspect="1"/>
          </p:cNvPicPr>
          <p:nvPr/>
        </p:nvPicPr>
        <p:blipFill>
          <a:blip r:embed="rId2">
            <a:lum bright="-20000" contrast="40000"/>
          </a:blip>
          <a:stretch>
            <a:fillRect/>
          </a:stretch>
        </p:blipFill>
        <p:spPr>
          <a:xfrm>
            <a:off x="634549" y="901700"/>
            <a:ext cx="6655251" cy="10476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700" y="558801"/>
            <a:ext cx="7023100" cy="863600"/>
          </a:xfrm>
        </p:spPr>
        <p:txBody>
          <a:bodyPr>
            <a:normAutofit/>
          </a:bodyPr>
          <a:lstStyle/>
          <a:p>
            <a:r>
              <a:rPr lang="en-US" altLang="zh-CN" dirty="0"/>
              <a:t>8.1 Measuring Energy Changes</a:t>
            </a:r>
            <a:endParaRPr lang="zh-CN" altLang="en-US" dirty="0"/>
          </a:p>
        </p:txBody>
      </p:sp>
      <p:pic>
        <p:nvPicPr>
          <p:cNvPr id="3" name="图片 2"/>
          <p:cNvPicPr>
            <a:picLocks noChangeAspect="1"/>
          </p:cNvPicPr>
          <p:nvPr/>
        </p:nvPicPr>
        <p:blipFill>
          <a:blip r:embed="rId1"/>
          <a:stretch>
            <a:fillRect/>
          </a:stretch>
        </p:blipFill>
        <p:spPr>
          <a:xfrm>
            <a:off x="485775" y="1541780"/>
            <a:ext cx="8172450" cy="38417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62" name="Picture 18" descr="C:\Documents and Settings\jkilcoyn\Desktop\icons ks4\flash ico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3625" y="133350"/>
            <a:ext cx="511175" cy="533400"/>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spid="2" name="" r:id="rId2" imgW="8458200" imgH="5410200"/>
        </mc:Choice>
        <mc:Fallback>
          <p:control name="" r:id="rId2" imgW="8458200" imgH="5410200">
            <p:pic>
              <p:nvPicPr>
                <p:cNvPr id="0" name="Host Control  1"/>
                <p:cNvPicPr preferRelativeResize="0">
                  <a:picLocks noChangeArrowheads="1" noChangeShapeType="1"/>
                </p:cNvPicPr>
                <p:nvPr/>
              </p:nvPicPr>
              <p:blipFill>
                <a:blip r:embed="rId3"/>
                <a:srcRect/>
                <a:stretch>
                  <a:fillRect/>
                </a:stretch>
              </p:blipFill>
              <p:spPr bwMode="auto">
                <a:xfrm>
                  <a:off x="304800" y="762000"/>
                  <a:ext cx="8458200" cy="54102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i="1" dirty="0"/>
              <a:t>Δ</a:t>
            </a:r>
            <a:r>
              <a:rPr lang="en-US" altLang="zh-CN" i="1" dirty="0"/>
              <a:t>S</a:t>
            </a:r>
            <a:r>
              <a:rPr lang="en-US" altLang="zh-CN" dirty="0"/>
              <a:t>(surroundings) and an explanation of the units of entropy</a:t>
            </a:r>
            <a:endParaRPr lang="zh-CN" altLang="en-US" dirty="0"/>
          </a:p>
        </p:txBody>
      </p:sp>
      <p:sp>
        <p:nvSpPr>
          <p:cNvPr id="3" name="内容占位符 2"/>
          <p:cNvSpPr>
            <a:spLocks noGrp="1"/>
          </p:cNvSpPr>
          <p:nvPr>
            <p:ph idx="1"/>
          </p:nvPr>
        </p:nvSpPr>
        <p:spPr>
          <a:xfrm>
            <a:off x="498474" y="4444442"/>
            <a:ext cx="8188326" cy="2032557"/>
          </a:xfrm>
        </p:spPr>
        <p:txBody>
          <a:bodyPr/>
          <a:lstStyle/>
          <a:p>
            <a:r>
              <a:rPr lang="en-US" altLang="zh-CN" dirty="0"/>
              <a:t>Entropies are generally expressed in the units J K</a:t>
            </a:r>
            <a:r>
              <a:rPr lang="en-US" altLang="zh-CN" baseline="30000" dirty="0"/>
              <a:t>–1</a:t>
            </a:r>
            <a:r>
              <a:rPr lang="en-US" altLang="zh-CN" dirty="0"/>
              <a:t> mol</a:t>
            </a:r>
            <a:r>
              <a:rPr lang="en-US" altLang="zh-CN" baseline="30000" dirty="0"/>
              <a:t>–1</a:t>
            </a:r>
            <a:r>
              <a:rPr lang="en-US" altLang="zh-CN" dirty="0"/>
              <a:t>.</a:t>
            </a:r>
            <a:endParaRPr lang="en-US" altLang="zh-CN" dirty="0"/>
          </a:p>
          <a:p>
            <a:r>
              <a:rPr lang="en-US" altLang="zh-CN" dirty="0"/>
              <a:t>These are consistent with its characterization as a distribution of available energy.</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507109" y="1891743"/>
            <a:ext cx="8129782" cy="2261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280894"/>
            <a:ext cx="7556313" cy="1116106"/>
          </a:xfrm>
        </p:spPr>
        <p:txBody>
          <a:bodyPr/>
          <a:lstStyle/>
          <a:p>
            <a:r>
              <a:rPr lang="en-US" altLang="zh-CN" dirty="0"/>
              <a:t>Gibbs free energy is a useful accounting tool</a:t>
            </a:r>
            <a:endParaRPr lang="zh-CN" altLang="en-US" dirty="0"/>
          </a:p>
        </p:txBody>
      </p:sp>
      <p:sp>
        <p:nvSpPr>
          <p:cNvPr id="3" name="内容占位符 2"/>
          <p:cNvSpPr>
            <a:spLocks noGrp="1"/>
          </p:cNvSpPr>
          <p:nvPr>
            <p:ph idx="1"/>
          </p:nvPr>
        </p:nvSpPr>
        <p:spPr>
          <a:xfrm>
            <a:off x="182467" y="1485900"/>
            <a:ext cx="8188326" cy="4991100"/>
          </a:xfrm>
        </p:spPr>
        <p:txBody>
          <a:bodyPr>
            <a:normAutofit/>
          </a:bodyPr>
          <a:lstStyle/>
          <a:p>
            <a:r>
              <a:rPr lang="en-US" altLang="zh-CN" dirty="0"/>
              <a:t>We have seen that for chemical reactions neither Δ</a:t>
            </a:r>
            <a:r>
              <a:rPr lang="en-US" altLang="zh-CN" i="1" dirty="0"/>
              <a:t>H</a:t>
            </a:r>
            <a:r>
              <a:rPr lang="en-US" altLang="zh-CN" dirty="0"/>
              <a:t>(system) nor Δ</a:t>
            </a:r>
            <a:r>
              <a:rPr lang="en-US" altLang="zh-CN" i="1" dirty="0"/>
              <a:t>S</a:t>
            </a:r>
            <a:r>
              <a:rPr lang="en-US" altLang="zh-CN" dirty="0"/>
              <a:t>(system) alone can reliably be used to predict the feasibility of a reaction. </a:t>
            </a:r>
            <a:endParaRPr lang="en-US" altLang="zh-CN" dirty="0"/>
          </a:p>
          <a:p>
            <a:r>
              <a:rPr lang="en-US" altLang="zh-CN" dirty="0"/>
              <a:t>The ultimate criterion for the feasibility of a reaction is:</a:t>
            </a:r>
            <a:endParaRPr lang="en-US" altLang="zh-CN" dirty="0"/>
          </a:p>
          <a:p>
            <a:endParaRPr lang="en-US" altLang="zh-CN" dirty="0"/>
          </a:p>
          <a:p>
            <a:r>
              <a:rPr lang="en-US" altLang="zh-CN" dirty="0"/>
              <a:t>This expression can be tidied up. Multiplying by </a:t>
            </a:r>
            <a:r>
              <a:rPr lang="en-US" altLang="zh-CN" i="1" dirty="0"/>
              <a:t>T </a:t>
            </a:r>
            <a:r>
              <a:rPr lang="en-US" altLang="zh-CN" dirty="0"/>
              <a:t>(as they are always positive) and then multiplying by –1 and reversing the inequality:</a:t>
            </a:r>
            <a:endParaRPr lang="en-US" altLang="zh-CN" dirty="0"/>
          </a:p>
          <a:p>
            <a:endParaRPr lang="en-US" altLang="zh-CN" dirty="0"/>
          </a:p>
        </p:txBody>
      </p:sp>
      <p:pic>
        <p:nvPicPr>
          <p:cNvPr id="4" name="图片 3"/>
          <p:cNvPicPr>
            <a:picLocks noChangeAspect="1"/>
          </p:cNvPicPr>
          <p:nvPr/>
        </p:nvPicPr>
        <p:blipFill>
          <a:blip r:embed="rId1">
            <a:lum bright="-20000" contrast="40000"/>
          </a:blip>
          <a:stretch>
            <a:fillRect/>
          </a:stretch>
        </p:blipFill>
        <p:spPr>
          <a:xfrm>
            <a:off x="1691796" y="3056649"/>
            <a:ext cx="4772955" cy="766051"/>
          </a:xfrm>
          <a:prstGeom prst="rect">
            <a:avLst/>
          </a:prstGeom>
        </p:spPr>
      </p:pic>
      <p:pic>
        <p:nvPicPr>
          <p:cNvPr id="5" name="图片 4"/>
          <p:cNvPicPr>
            <a:picLocks noChangeAspect="1"/>
          </p:cNvPicPr>
          <p:nvPr/>
        </p:nvPicPr>
        <p:blipFill>
          <a:blip r:embed="rId2">
            <a:lum bright="-20000" contrast="40000"/>
          </a:blip>
          <a:stretch>
            <a:fillRect/>
          </a:stretch>
        </p:blipFill>
        <p:spPr>
          <a:xfrm>
            <a:off x="1839194" y="4939590"/>
            <a:ext cx="5115404" cy="363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508000"/>
            <a:ext cx="8010526" cy="6096000"/>
          </a:xfrm>
        </p:spPr>
        <p:txBody>
          <a:bodyPr>
            <a:normAutofit/>
          </a:bodyPr>
          <a:lstStyle/>
          <a:p>
            <a:r>
              <a:rPr lang="en-US" altLang="zh-CN" dirty="0"/>
              <a:t>This combination of entropy and enthalpy of a system gives a new function known as the </a:t>
            </a:r>
            <a:r>
              <a:rPr lang="en-US" altLang="zh-CN" b="1" dirty="0"/>
              <a:t>Gibbs free energy </a:t>
            </a:r>
            <a:r>
              <a:rPr lang="en-US" altLang="zh-CN" dirty="0"/>
              <a:t>(</a:t>
            </a:r>
            <a:r>
              <a:rPr lang="en-US" altLang="zh-CN" i="1" dirty="0"/>
              <a:t>ΔG</a:t>
            </a:r>
            <a:r>
              <a:rPr lang="en-US" altLang="zh-CN" dirty="0"/>
              <a:t>(system)):</a:t>
            </a:r>
            <a:endParaRPr lang="en-US" altLang="zh-CN" dirty="0"/>
          </a:p>
          <a:p>
            <a:endParaRPr lang="en-US" altLang="zh-CN" dirty="0"/>
          </a:p>
          <a:p>
            <a:r>
              <a:rPr lang="en-US" altLang="zh-CN" dirty="0"/>
              <a:t>That is, ΔG(system) must be negative for a spontaneous process.</a:t>
            </a:r>
            <a:endParaRPr lang="en-US" altLang="zh-CN" dirty="0"/>
          </a:p>
          <a:p>
            <a:r>
              <a:rPr lang="en-US" altLang="zh-CN" dirty="0"/>
              <a:t>Whereas ΔH(system) is a measure of the quantity of heat change during a chemical reaction, ΔG(system) gives a measure of the quality of the energy available. </a:t>
            </a:r>
            <a:endParaRPr lang="en-US" altLang="zh-CN" dirty="0"/>
          </a:p>
          <a:p>
            <a:r>
              <a:rPr lang="en-US" altLang="zh-CN" dirty="0"/>
              <a:t>It is a measure of the energy which is free to do useful work rather than just leave a system as heat. Spontaneous reactions have negative free energy changes because they can do useful work.</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181100" y="1327104"/>
            <a:ext cx="6401273" cy="5460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6875" y="749300"/>
            <a:ext cx="7731125" cy="5847715"/>
          </a:xfrm>
        </p:spPr>
        <p:txBody>
          <a:bodyPr>
            <a:normAutofit fontScale="90000"/>
          </a:bodyPr>
          <a:lstStyle/>
          <a:p>
            <a:r>
              <a:rPr lang="en-US" altLang="zh-CN" dirty="0"/>
              <a:t>we can think of the temperature, </a:t>
            </a:r>
            <a:r>
              <a:rPr lang="en-US" altLang="zh-CN" i="1" dirty="0"/>
              <a:t>T</a:t>
            </a:r>
            <a:r>
              <a:rPr lang="en-US" altLang="zh-CN" dirty="0"/>
              <a:t>, as a tap which adjusts the significance of the term </a:t>
            </a:r>
            <a:r>
              <a:rPr lang="en-US" altLang="zh-CN" i="1" dirty="0"/>
              <a:t>ΔS</a:t>
            </a:r>
            <a:r>
              <a:rPr lang="en-US" altLang="zh-CN" dirty="0"/>
              <a:t>(system) in determining the value of </a:t>
            </a:r>
            <a:r>
              <a:rPr lang="en-US" altLang="zh-CN" i="1" dirty="0"/>
              <a:t>ΔG</a:t>
            </a:r>
            <a:r>
              <a:rPr lang="en-US" altLang="zh-CN" dirty="0"/>
              <a:t>(system).</a:t>
            </a:r>
            <a:endParaRPr lang="en-US" altLang="zh-CN" dirty="0"/>
          </a:p>
          <a:p>
            <a:r>
              <a:rPr lang="en-US" altLang="zh-CN" b="1" dirty="0">
                <a:solidFill>
                  <a:srgbClr val="FF0000"/>
                </a:solidFill>
              </a:rPr>
              <a:t>At low temperature:</a:t>
            </a:r>
            <a:endParaRPr lang="en-US" altLang="zh-CN" b="1" dirty="0">
              <a:solidFill>
                <a:srgbClr val="FF0000"/>
              </a:solidFill>
            </a:endParaRPr>
          </a:p>
          <a:p>
            <a:r>
              <a:rPr lang="en-US" altLang="zh-CN" b="1" dirty="0">
                <a:solidFill>
                  <a:srgbClr val="FF0000"/>
                </a:solidFill>
              </a:rPr>
              <a:t>Δ</a:t>
            </a:r>
            <a:r>
              <a:rPr lang="sv-SE" altLang="zh-CN" b="1" i="1" dirty="0">
                <a:solidFill>
                  <a:srgbClr val="FF0000"/>
                </a:solidFill>
              </a:rPr>
              <a:t>G</a:t>
            </a:r>
            <a:r>
              <a:rPr lang="sv-SE" altLang="zh-CN" b="1" dirty="0">
                <a:solidFill>
                  <a:srgbClr val="FF0000"/>
                </a:solidFill>
              </a:rPr>
              <a:t>(system) ≈ </a:t>
            </a:r>
            <a:r>
              <a:rPr lang="en-US" altLang="zh-CN" b="1" dirty="0">
                <a:solidFill>
                  <a:srgbClr val="FF0000"/>
                </a:solidFill>
              </a:rPr>
              <a:t>Δ</a:t>
            </a:r>
            <a:r>
              <a:rPr lang="sv-SE" altLang="zh-CN" b="1" i="1" dirty="0">
                <a:solidFill>
                  <a:srgbClr val="FF0000"/>
                </a:solidFill>
              </a:rPr>
              <a:t>H</a:t>
            </a:r>
            <a:r>
              <a:rPr lang="sv-SE" altLang="zh-CN" b="1" dirty="0">
                <a:solidFill>
                  <a:srgbClr val="FF0000"/>
                </a:solidFill>
              </a:rPr>
              <a:t>(system), as </a:t>
            </a:r>
            <a:r>
              <a:rPr lang="sv-SE" altLang="zh-CN" b="1" i="1" dirty="0">
                <a:solidFill>
                  <a:srgbClr val="FF0000"/>
                </a:solidFill>
              </a:rPr>
              <a:t>T</a:t>
            </a:r>
            <a:r>
              <a:rPr lang="en-US" altLang="zh-CN" b="1" dirty="0">
                <a:solidFill>
                  <a:srgbClr val="FF0000"/>
                </a:solidFill>
              </a:rPr>
              <a:t>Δ</a:t>
            </a:r>
            <a:r>
              <a:rPr lang="sv-SE" altLang="zh-CN" b="1" i="1" dirty="0">
                <a:solidFill>
                  <a:srgbClr val="FF0000"/>
                </a:solidFill>
              </a:rPr>
              <a:t>S</a:t>
            </a:r>
            <a:r>
              <a:rPr lang="sv-SE" altLang="zh-CN" b="1" dirty="0">
                <a:solidFill>
                  <a:srgbClr val="FF0000"/>
                </a:solidFill>
              </a:rPr>
              <a:t>(system) ≈ 0</a:t>
            </a:r>
            <a:endParaRPr lang="sv-SE" altLang="zh-CN" b="1" dirty="0">
              <a:solidFill>
                <a:srgbClr val="FF0000"/>
              </a:solidFill>
            </a:endParaRPr>
          </a:p>
          <a:p>
            <a:r>
              <a:rPr lang="en-US" altLang="zh-CN" b="1" dirty="0">
                <a:solidFill>
                  <a:srgbClr val="FF0000"/>
                </a:solidFill>
              </a:rPr>
              <a:t>That is, all exothermic reactions can spontaneously occur at low temperatures, while all endothermic reactions cannot spontaneously occur at low temperatures.</a:t>
            </a:r>
            <a:endParaRPr lang="en-US" altLang="zh-CN" b="1" dirty="0">
              <a:solidFill>
                <a:srgbClr val="FF0000"/>
              </a:solidFill>
            </a:endParaRPr>
          </a:p>
          <a:p>
            <a:r>
              <a:rPr lang="en-US" altLang="zh-CN" b="1" dirty="0">
                <a:solidFill>
                  <a:srgbClr val="FF0000"/>
                </a:solidFill>
              </a:rPr>
              <a:t>At high temperature:</a:t>
            </a:r>
            <a:endParaRPr lang="en-US" altLang="zh-CN" b="1" dirty="0">
              <a:solidFill>
                <a:srgbClr val="FF0000"/>
              </a:solidFill>
            </a:endParaRPr>
          </a:p>
          <a:p>
            <a:r>
              <a:rPr lang="en-US" altLang="zh-CN" b="1" dirty="0">
                <a:solidFill>
                  <a:srgbClr val="FF0000"/>
                </a:solidFill>
              </a:rPr>
              <a:t>Δ</a:t>
            </a:r>
            <a:r>
              <a:rPr lang="en-US" altLang="zh-CN" b="1" i="1" dirty="0">
                <a:solidFill>
                  <a:srgbClr val="FF0000"/>
                </a:solidFill>
              </a:rPr>
              <a:t>G</a:t>
            </a:r>
            <a:r>
              <a:rPr lang="en-US" altLang="zh-CN" b="1" dirty="0">
                <a:solidFill>
                  <a:srgbClr val="FF0000"/>
                </a:solidFill>
              </a:rPr>
              <a:t>(system) </a:t>
            </a:r>
            <a:r>
              <a:rPr lang="sv-SE" altLang="zh-CN" b="1" dirty="0">
                <a:solidFill>
                  <a:srgbClr val="FF0000"/>
                </a:solidFill>
              </a:rPr>
              <a:t>≈</a:t>
            </a:r>
            <a:r>
              <a:rPr lang="en-US" altLang="zh-CN" b="1" dirty="0">
                <a:solidFill>
                  <a:srgbClr val="FF0000"/>
                </a:solidFill>
              </a:rPr>
              <a:t> –</a:t>
            </a:r>
            <a:r>
              <a:rPr lang="en-US" altLang="zh-CN" b="1" i="1" dirty="0">
                <a:solidFill>
                  <a:srgbClr val="FF0000"/>
                </a:solidFill>
              </a:rPr>
              <a:t>T</a:t>
            </a:r>
            <a:r>
              <a:rPr lang="en-US" altLang="zh-CN" b="1" dirty="0">
                <a:solidFill>
                  <a:srgbClr val="FF0000"/>
                </a:solidFill>
              </a:rPr>
              <a:t>Δ</a:t>
            </a:r>
            <a:r>
              <a:rPr lang="en-US" altLang="zh-CN" b="1" i="1" dirty="0">
                <a:solidFill>
                  <a:srgbClr val="FF0000"/>
                </a:solidFill>
              </a:rPr>
              <a:t>S</a:t>
            </a:r>
            <a:r>
              <a:rPr lang="en-US" altLang="zh-CN" b="1" dirty="0">
                <a:solidFill>
                  <a:srgbClr val="FF0000"/>
                </a:solidFill>
              </a:rPr>
              <a:t>(system), as the temperature is sufficiently high to make the term Δ</a:t>
            </a:r>
            <a:r>
              <a:rPr lang="en-US" altLang="zh-CN" b="1" i="1" dirty="0">
                <a:solidFill>
                  <a:srgbClr val="FF0000"/>
                </a:solidFill>
              </a:rPr>
              <a:t>H</a:t>
            </a:r>
            <a:r>
              <a:rPr lang="en-US" altLang="zh-CN" b="1" dirty="0">
                <a:solidFill>
                  <a:srgbClr val="FF0000"/>
                </a:solidFill>
              </a:rPr>
              <a:t>(system) negligible.</a:t>
            </a:r>
            <a:endParaRPr lang="en-US" altLang="zh-CN" b="1" dirty="0">
              <a:solidFill>
                <a:srgbClr val="FF0000"/>
              </a:solidFill>
            </a:endParaRPr>
          </a:p>
          <a:p>
            <a:r>
              <a:rPr lang="en-US" altLang="zh-CN" b="1" dirty="0">
                <a:solidFill>
                  <a:srgbClr val="FF0000"/>
                </a:solidFill>
              </a:rPr>
              <a:t>This means all reactions which have a positive value of Δ</a:t>
            </a:r>
            <a:r>
              <a:rPr lang="en-US" altLang="zh-CN" b="1" i="1" dirty="0">
                <a:solidFill>
                  <a:srgbClr val="FF0000"/>
                </a:solidFill>
              </a:rPr>
              <a:t>S</a:t>
            </a:r>
            <a:r>
              <a:rPr lang="en-US" altLang="zh-CN" b="1" dirty="0">
                <a:solidFill>
                  <a:srgbClr val="FF0000"/>
                </a:solidFill>
              </a:rPr>
              <a:t>(system) would spontaneously occur at high temperatures, and all reactions that have a negative </a:t>
            </a:r>
            <a:r>
              <a:rPr lang="en-US" altLang="zh-CN" b="1" dirty="0">
                <a:solidFill>
                  <a:srgbClr val="FF0000"/>
                </a:solidFill>
                <a:sym typeface="+mn-ea"/>
              </a:rPr>
              <a:t>Δ</a:t>
            </a:r>
            <a:r>
              <a:rPr lang="en-US" altLang="zh-CN" b="1" i="1" dirty="0">
                <a:solidFill>
                  <a:srgbClr val="FF0000"/>
                </a:solidFill>
                <a:sym typeface="+mn-ea"/>
              </a:rPr>
              <a:t>S</a:t>
            </a:r>
            <a:r>
              <a:rPr lang="en-US" altLang="zh-CN" b="1" dirty="0">
                <a:solidFill>
                  <a:srgbClr val="FF0000"/>
                </a:solidFill>
                <a:sym typeface="+mn-ea"/>
              </a:rPr>
              <a:t>(system) would not spontaneously occur at high temperatures</a:t>
            </a:r>
            <a:r>
              <a:rPr lang="en-US" altLang="zh-CN" b="1" dirty="0">
                <a:solidFill>
                  <a:srgbClr val="FF0000"/>
                </a:solidFill>
              </a:rPr>
              <a:t>.</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431800" y="850365"/>
            <a:ext cx="8231404" cy="4344469"/>
          </a:xfrm>
          <a:prstGeom prst="rect">
            <a:avLst/>
          </a:prstGeom>
        </p:spPr>
      </p:pic>
      <p:sp>
        <p:nvSpPr>
          <p:cNvPr id="3" name="TextBox 1"/>
          <p:cNvSpPr txBox="1"/>
          <p:nvPr/>
        </p:nvSpPr>
        <p:spPr>
          <a:xfrm>
            <a:off x="431800" y="274400"/>
            <a:ext cx="1510030" cy="460375"/>
          </a:xfrm>
          <a:prstGeom prst="rect">
            <a:avLst/>
          </a:prstGeom>
          <a:noFill/>
        </p:spPr>
        <p:txBody>
          <a:bodyPr wrap="none" rtlCol="0">
            <a:spAutoFit/>
          </a:bodyPr>
          <a:lstStyle/>
          <a:p>
            <a:r>
              <a:rPr lang="en-US" sz="2400" dirty="0"/>
              <a:t>Example:</a:t>
            </a:r>
            <a:endParaRPr lang="en-US" sz="2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685909" y="13205"/>
            <a:ext cx="6400691" cy="6844795"/>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52294"/>
            <a:ext cx="7556313" cy="1116106"/>
          </a:xfrm>
        </p:spPr>
        <p:txBody>
          <a:bodyPr/>
          <a:lstStyle/>
          <a:p>
            <a:r>
              <a:rPr lang="en-US" altLang="zh-CN" dirty="0"/>
              <a:t>The effect of </a:t>
            </a:r>
            <a:r>
              <a:rPr lang="el-GR" altLang="zh-CN" dirty="0"/>
              <a:t>Δ</a:t>
            </a:r>
            <a:r>
              <a:rPr lang="en-US" altLang="zh-CN" i="1" dirty="0"/>
              <a:t>H </a:t>
            </a:r>
            <a:r>
              <a:rPr lang="en-US" altLang="zh-CN" dirty="0"/>
              <a:t>, </a:t>
            </a:r>
            <a:r>
              <a:rPr lang="el-GR" altLang="zh-CN" dirty="0"/>
              <a:t>Δ</a:t>
            </a:r>
            <a:r>
              <a:rPr lang="en-US" altLang="zh-CN" i="1" dirty="0"/>
              <a:t>S </a:t>
            </a:r>
            <a:r>
              <a:rPr lang="en-US" altLang="zh-CN" dirty="0"/>
              <a:t>, and </a:t>
            </a:r>
            <a:r>
              <a:rPr lang="en-US" altLang="zh-CN" i="1" dirty="0"/>
              <a:t>T </a:t>
            </a:r>
            <a:r>
              <a:rPr lang="en-US" altLang="zh-CN" dirty="0"/>
              <a:t>on the spontaneity of reaction</a:t>
            </a:r>
            <a:endParaRPr lang="zh-CN" altLang="en-US" dirty="0"/>
          </a:p>
        </p:txBody>
      </p:sp>
      <p:sp>
        <p:nvSpPr>
          <p:cNvPr id="3" name="内容占位符 2"/>
          <p:cNvSpPr>
            <a:spLocks noGrp="1"/>
          </p:cNvSpPr>
          <p:nvPr>
            <p:ph idx="1"/>
          </p:nvPr>
        </p:nvSpPr>
        <p:spPr>
          <a:xfrm>
            <a:off x="498474" y="1244600"/>
            <a:ext cx="7556313" cy="762000"/>
          </a:xfrm>
        </p:spPr>
        <p:txBody>
          <a:bodyPr/>
          <a:lstStyle/>
          <a:p>
            <a:r>
              <a:rPr lang="en-US" altLang="zh-CN" dirty="0"/>
              <a:t>The effect of temperature on the spontaneous reactions for different reactions is summarized in the table below.</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8143" y="2184400"/>
            <a:ext cx="9125857" cy="32535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Calculating </a:t>
            </a:r>
            <a:r>
              <a:rPr lang="el-GR" altLang="zh-CN" dirty="0"/>
              <a:t>Δ</a:t>
            </a:r>
            <a:r>
              <a:rPr lang="en-US" altLang="zh-CN" i="1" dirty="0"/>
              <a:t>G </a:t>
            </a:r>
            <a:r>
              <a:rPr lang="en-US" altLang="zh-CN" dirty="0"/>
              <a:t>values</a:t>
            </a:r>
            <a:endParaRPr lang="zh-CN" altLang="en-US" dirty="0"/>
          </a:p>
        </p:txBody>
      </p:sp>
      <p:sp>
        <p:nvSpPr>
          <p:cNvPr id="3" name="内容占位符 2"/>
          <p:cNvSpPr>
            <a:spLocks noGrp="1"/>
          </p:cNvSpPr>
          <p:nvPr>
            <p:ph idx="1"/>
          </p:nvPr>
        </p:nvSpPr>
        <p:spPr>
          <a:xfrm>
            <a:off x="498474" y="1282700"/>
            <a:ext cx="7807326" cy="4843463"/>
          </a:xfrm>
        </p:spPr>
        <p:txBody>
          <a:bodyPr/>
          <a:lstStyle/>
          <a:p>
            <a:r>
              <a:rPr lang="en-US" altLang="zh-CN" dirty="0"/>
              <a:t>There are two routes to calculating changes in Gibbs free energy during a reaction.</a:t>
            </a:r>
            <a:endParaRPr lang="en-US" altLang="zh-CN" dirty="0"/>
          </a:p>
          <a:p>
            <a:r>
              <a:rPr lang="el-GR" altLang="zh-CN" i="1" dirty="0"/>
              <a:t>Δ</a:t>
            </a:r>
            <a:r>
              <a:rPr lang="en-US" altLang="zh-CN" i="1" dirty="0"/>
              <a:t>G </a:t>
            </a:r>
            <a:r>
              <a:rPr lang="en-US" altLang="zh-CN" dirty="0"/>
              <a:t>(at 298 K) can be calculated from tabulated values of </a:t>
            </a:r>
            <a:r>
              <a:rPr lang="el-GR" altLang="zh-CN" i="1" dirty="0"/>
              <a:t>Δ</a:t>
            </a:r>
            <a:r>
              <a:rPr lang="en-US" altLang="zh-CN" i="1" dirty="0" err="1"/>
              <a:t>G</a:t>
            </a:r>
            <a:r>
              <a:rPr lang="en-US" altLang="zh-CN" baseline="30000" dirty="0" err="1"/>
              <a:t>ѳ</a:t>
            </a:r>
            <a:r>
              <a:rPr lang="en-US" altLang="zh-CN" baseline="-25000" dirty="0" err="1"/>
              <a:t>f</a:t>
            </a:r>
            <a:r>
              <a:rPr lang="en-US" altLang="zh-CN" dirty="0"/>
              <a:t> in the same way enthalpy changes are calculated. </a:t>
            </a:r>
            <a:endParaRPr lang="en-US" altLang="zh-CN" dirty="0"/>
          </a:p>
          <a:p>
            <a:r>
              <a:rPr lang="el-GR" altLang="zh-CN" i="1" dirty="0"/>
              <a:t>Δ</a:t>
            </a:r>
            <a:r>
              <a:rPr lang="en-US" altLang="zh-CN" i="1" dirty="0"/>
              <a:t>G </a:t>
            </a:r>
            <a:r>
              <a:rPr lang="en-US" altLang="zh-CN" dirty="0"/>
              <a:t>values are, however, very sensitive to changes to temperature, and </a:t>
            </a:r>
            <a:r>
              <a:rPr lang="el-GR" altLang="zh-CN" i="1" dirty="0"/>
              <a:t>Δ</a:t>
            </a:r>
            <a:r>
              <a:rPr lang="en-US" altLang="zh-CN" i="1" dirty="0"/>
              <a:t>G </a:t>
            </a:r>
            <a:r>
              <a:rPr lang="en-US" altLang="zh-CN" dirty="0"/>
              <a:t>values calculated using this method are not applicable when the temperature is changed. Changes in free energy at other temperatures can be obtained by applying the equation:</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689100" y="4660816"/>
            <a:ext cx="5449600" cy="471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485588"/>
            <a:ext cx="7556313" cy="1116106"/>
          </a:xfrm>
        </p:spPr>
        <p:txBody>
          <a:bodyPr/>
          <a:lstStyle/>
          <a:p>
            <a:r>
              <a:rPr lang="en-US" altLang="zh-CN" dirty="0"/>
              <a:t>Calculating </a:t>
            </a:r>
            <a:r>
              <a:rPr lang="el-GR" altLang="zh-CN" dirty="0"/>
              <a:t>Δ</a:t>
            </a:r>
            <a:r>
              <a:rPr lang="en-US" altLang="zh-CN" dirty="0" err="1"/>
              <a:t>G</a:t>
            </a:r>
            <a:r>
              <a:rPr lang="en-US" altLang="zh-CN" baseline="-25000" dirty="0" err="1"/>
              <a:t>reaction</a:t>
            </a:r>
            <a:r>
              <a:rPr lang="en-US" altLang="zh-CN" dirty="0"/>
              <a:t> from </a:t>
            </a:r>
            <a:r>
              <a:rPr lang="el-GR" altLang="zh-CN" dirty="0"/>
              <a:t>Δ</a:t>
            </a:r>
            <a:r>
              <a:rPr lang="en-US" altLang="zh-CN" dirty="0" err="1"/>
              <a:t>G</a:t>
            </a:r>
            <a:r>
              <a:rPr lang="en-US" altLang="zh-CN" baseline="30000" dirty="0" err="1"/>
              <a:t>ѳ</a:t>
            </a:r>
            <a:r>
              <a:rPr lang="en-US" altLang="zh-CN" baseline="-25000" dirty="0" err="1"/>
              <a:t>f</a:t>
            </a:r>
            <a:endParaRPr lang="zh-CN" altLang="en-US" baseline="-25000" dirty="0"/>
          </a:p>
        </p:txBody>
      </p:sp>
      <p:sp>
        <p:nvSpPr>
          <p:cNvPr id="3" name="内容占位符 2"/>
          <p:cNvSpPr>
            <a:spLocks noGrp="1"/>
          </p:cNvSpPr>
          <p:nvPr>
            <p:ph idx="1"/>
          </p:nvPr>
        </p:nvSpPr>
        <p:spPr>
          <a:xfrm>
            <a:off x="498474" y="1473200"/>
            <a:ext cx="7556313" cy="4652963"/>
          </a:xfrm>
        </p:spPr>
        <p:txBody>
          <a:bodyPr/>
          <a:lstStyle/>
          <a:p>
            <a:r>
              <a:rPr lang="el-GR" altLang="zh-CN" dirty="0"/>
              <a:t>Δ</a:t>
            </a:r>
            <a:r>
              <a:rPr lang="en-US" altLang="zh-CN" dirty="0" err="1"/>
              <a:t>G</a:t>
            </a:r>
            <a:r>
              <a:rPr lang="en-US" altLang="zh-CN" baseline="-25000" dirty="0" err="1"/>
              <a:t>reaction</a:t>
            </a:r>
            <a:r>
              <a:rPr lang="en-US" altLang="zh-CN" dirty="0"/>
              <a:t> for reactions at 298 K can be calculated from </a:t>
            </a:r>
            <a:r>
              <a:rPr lang="el-GR" altLang="zh-CN" dirty="0"/>
              <a:t>Δ</a:t>
            </a:r>
            <a:r>
              <a:rPr lang="en-US" altLang="zh-CN" dirty="0" err="1"/>
              <a:t>G</a:t>
            </a:r>
            <a:r>
              <a:rPr lang="en-US" altLang="zh-CN" baseline="30000" dirty="0" err="1"/>
              <a:t>ѳ</a:t>
            </a:r>
            <a:r>
              <a:rPr lang="en-US" altLang="zh-CN" dirty="0" err="1"/>
              <a:t>f</a:t>
            </a:r>
            <a:r>
              <a:rPr lang="en-US" altLang="zh-CN" dirty="0"/>
              <a:t> values in the same way </a:t>
            </a:r>
            <a:r>
              <a:rPr lang="el-GR" altLang="zh-CN" dirty="0"/>
              <a:t>Δ</a:t>
            </a:r>
            <a:r>
              <a:rPr lang="en-US" altLang="zh-CN" dirty="0" err="1"/>
              <a:t>H</a:t>
            </a:r>
            <a:r>
              <a:rPr lang="en-US" altLang="zh-CN" baseline="-25000" dirty="0" err="1"/>
              <a:t>reaction</a:t>
            </a:r>
            <a:r>
              <a:rPr lang="en-US" altLang="zh-CN" dirty="0"/>
              <a:t> can be calculated from </a:t>
            </a:r>
            <a:r>
              <a:rPr lang="el-GR" altLang="zh-CN" dirty="0"/>
              <a:t>Δ</a:t>
            </a:r>
            <a:r>
              <a:rPr lang="en-US" altLang="zh-CN" dirty="0" err="1"/>
              <a:t>H</a:t>
            </a:r>
            <a:r>
              <a:rPr lang="en-US" altLang="zh-CN" baseline="30000" dirty="0" err="1"/>
              <a:t>ѳ</a:t>
            </a:r>
            <a:r>
              <a:rPr lang="en-US" altLang="zh-CN" baseline="-25000" dirty="0" err="1"/>
              <a:t>f</a:t>
            </a:r>
            <a:r>
              <a:rPr lang="en-US" altLang="zh-CN" dirty="0"/>
              <a:t> values.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181100" y="2589306"/>
            <a:ext cx="6391087" cy="3633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032000" y="274400"/>
            <a:ext cx="6210300" cy="2710717"/>
          </a:xfrm>
          <a:prstGeom prst="rect">
            <a:avLst/>
          </a:prstGeom>
        </p:spPr>
      </p:pic>
      <p:sp>
        <p:nvSpPr>
          <p:cNvPr id="3" name="TextBox 1"/>
          <p:cNvSpPr txBox="1"/>
          <p:nvPr/>
        </p:nvSpPr>
        <p:spPr>
          <a:xfrm>
            <a:off x="431800" y="274400"/>
            <a:ext cx="1414490" cy="461665"/>
          </a:xfrm>
          <a:prstGeom prst="rect">
            <a:avLst/>
          </a:prstGeom>
          <a:noFill/>
        </p:spPr>
        <p:txBody>
          <a:bodyPr wrap="none" rtlCol="0">
            <a:spAutoFit/>
          </a:bodyPr>
          <a:lstStyle/>
          <a:p>
            <a:r>
              <a:rPr lang="en-US" sz="2400" dirty="0"/>
              <a:t>Practice:</a:t>
            </a:r>
            <a:endParaRPr lang="en-US" sz="2400" dirty="0"/>
          </a:p>
        </p:txBody>
      </p:sp>
      <p:pic>
        <p:nvPicPr>
          <p:cNvPr id="4" name="图片 3"/>
          <p:cNvPicPr>
            <a:picLocks noChangeAspect="1"/>
          </p:cNvPicPr>
          <p:nvPr/>
        </p:nvPicPr>
        <p:blipFill>
          <a:blip r:embed="rId2">
            <a:lum bright="-20000" contrast="40000"/>
          </a:blip>
          <a:stretch>
            <a:fillRect/>
          </a:stretch>
        </p:blipFill>
        <p:spPr>
          <a:xfrm>
            <a:off x="380081" y="2985117"/>
            <a:ext cx="8383837" cy="37982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1.png"/>
          <p:cNvPicPr>
            <a:picLocks noChangeAspect="1"/>
          </p:cNvPicPr>
          <p:nvPr/>
        </p:nvPicPr>
        <p:blipFill rotWithShape="1">
          <a:blip r:embed="rId1">
            <a:extLst>
              <a:ext uri="{28A0092B-C50C-407E-A947-70E740481C1C}">
                <a14:useLocalDpi xmlns:a14="http://schemas.microsoft.com/office/drawing/2010/main" val="0"/>
              </a:ext>
            </a:extLst>
          </a:blip>
          <a:srcRect b="15391"/>
          <a:stretch>
            <a:fillRect/>
          </a:stretch>
        </p:blipFill>
        <p:spPr>
          <a:xfrm>
            <a:off x="196401" y="1897597"/>
            <a:ext cx="8752652" cy="2522004"/>
          </a:xfrm>
          <a:prstGeom prst="rect">
            <a:avLst/>
          </a:prstGeom>
        </p:spPr>
      </p:pic>
      <p:sp>
        <p:nvSpPr>
          <p:cNvPr id="3" name="Title 1"/>
          <p:cNvSpPr txBox="1"/>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Exo V.S. Endo</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 y="484094"/>
            <a:ext cx="8064500" cy="1116106"/>
          </a:xfrm>
        </p:spPr>
        <p:txBody>
          <a:bodyPr/>
          <a:lstStyle/>
          <a:p>
            <a:r>
              <a:rPr lang="en-US" altLang="zh-CN" dirty="0"/>
              <a:t>Using </a:t>
            </a:r>
            <a:r>
              <a:rPr lang="el-GR" altLang="zh-CN" dirty="0"/>
              <a:t>Δ</a:t>
            </a:r>
            <a:r>
              <a:rPr lang="en-US" altLang="zh-CN" i="1" dirty="0" err="1"/>
              <a:t>S</a:t>
            </a:r>
            <a:r>
              <a:rPr lang="en-US" altLang="zh-CN" baseline="-25000" dirty="0" err="1"/>
              <a:t>reaction</a:t>
            </a:r>
            <a:r>
              <a:rPr lang="en-US" altLang="zh-CN" dirty="0"/>
              <a:t> and </a:t>
            </a:r>
            <a:r>
              <a:rPr lang="el-GR" altLang="zh-CN" dirty="0"/>
              <a:t>Δ</a:t>
            </a:r>
            <a:r>
              <a:rPr lang="en-US" altLang="zh-CN" i="1" dirty="0" err="1"/>
              <a:t>H</a:t>
            </a:r>
            <a:r>
              <a:rPr lang="en-US" altLang="zh-CN" baseline="-25000" dirty="0" err="1"/>
              <a:t>reaction</a:t>
            </a:r>
            <a:r>
              <a:rPr lang="en-US" altLang="zh-CN" dirty="0"/>
              <a:t> values to calculate </a:t>
            </a:r>
            <a:r>
              <a:rPr lang="el-GR" altLang="zh-CN" dirty="0"/>
              <a:t>Δ</a:t>
            </a:r>
            <a:r>
              <a:rPr lang="en-US" altLang="zh-CN" i="1" dirty="0" err="1"/>
              <a:t>G</a:t>
            </a:r>
            <a:r>
              <a:rPr lang="en-US" altLang="zh-CN" baseline="-25000" dirty="0" err="1"/>
              <a:t>reaction</a:t>
            </a:r>
            <a:r>
              <a:rPr lang="en-US" altLang="zh-CN" dirty="0"/>
              <a:t> at all temperatures</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114300" y="2050710"/>
            <a:ext cx="8965462" cy="2965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800" y="274400"/>
            <a:ext cx="1421130" cy="460375"/>
          </a:xfrm>
          <a:prstGeom prst="rect">
            <a:avLst/>
          </a:prstGeom>
          <a:noFill/>
        </p:spPr>
        <p:txBody>
          <a:bodyPr wrap="none" rtlCol="0">
            <a:spAutoFit/>
          </a:bodyPr>
          <a:lstStyle/>
          <a:p>
            <a:r>
              <a:rPr lang="en-US" sz="2400" dirty="0"/>
              <a:t>Example</a:t>
            </a:r>
            <a:endParaRPr lang="en-US" sz="2400" dirty="0"/>
          </a:p>
        </p:txBody>
      </p:sp>
      <p:pic>
        <p:nvPicPr>
          <p:cNvPr id="3" name="图片 2"/>
          <p:cNvPicPr>
            <a:picLocks noChangeAspect="1"/>
          </p:cNvPicPr>
          <p:nvPr/>
        </p:nvPicPr>
        <p:blipFill>
          <a:blip r:embed="rId1">
            <a:lum bright="-20000" contrast="40000"/>
          </a:blip>
          <a:stretch>
            <a:fillRect/>
          </a:stretch>
        </p:blipFill>
        <p:spPr>
          <a:xfrm>
            <a:off x="431800" y="774046"/>
            <a:ext cx="7875726" cy="2654954"/>
          </a:xfrm>
          <a:prstGeom prst="rect">
            <a:avLst/>
          </a:prstGeom>
        </p:spPr>
      </p:pic>
      <p:pic>
        <p:nvPicPr>
          <p:cNvPr id="4" name="图片 3"/>
          <p:cNvPicPr>
            <a:picLocks noChangeAspect="1"/>
          </p:cNvPicPr>
          <p:nvPr/>
        </p:nvPicPr>
        <p:blipFill>
          <a:blip r:embed="rId2">
            <a:lum bright="-20000" contrast="40000"/>
          </a:blip>
          <a:stretch>
            <a:fillRect/>
          </a:stretch>
        </p:blipFill>
        <p:spPr>
          <a:xfrm>
            <a:off x="317500" y="4000259"/>
            <a:ext cx="7835900" cy="1817412"/>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402630" y="48682"/>
            <a:ext cx="6604682" cy="6745818"/>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98475" y="193040"/>
            <a:ext cx="7556500" cy="1764030"/>
          </a:xfrm>
          <a:prstGeom prst="rect">
            <a:avLst/>
          </a:prstGeom>
        </p:spPr>
      </p:pic>
      <p:pic>
        <p:nvPicPr>
          <p:cNvPr id="5" name="图片 4"/>
          <p:cNvPicPr>
            <a:picLocks noChangeAspect="1"/>
          </p:cNvPicPr>
          <p:nvPr/>
        </p:nvPicPr>
        <p:blipFill>
          <a:blip r:embed="rId2"/>
          <a:stretch>
            <a:fillRect/>
          </a:stretch>
        </p:blipFill>
        <p:spPr>
          <a:xfrm>
            <a:off x="498475" y="1957070"/>
            <a:ext cx="7556500" cy="468249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98475" y="549910"/>
            <a:ext cx="7381240" cy="1218565"/>
          </a:xfrm>
          <a:prstGeom prst="rect">
            <a:avLst/>
          </a:prstGeom>
        </p:spPr>
      </p:pic>
      <p:pic>
        <p:nvPicPr>
          <p:cNvPr id="5" name="图片 4"/>
          <p:cNvPicPr>
            <a:picLocks noChangeAspect="1"/>
          </p:cNvPicPr>
          <p:nvPr/>
        </p:nvPicPr>
        <p:blipFill>
          <a:blip r:embed="rId2"/>
          <a:stretch>
            <a:fillRect/>
          </a:stretch>
        </p:blipFill>
        <p:spPr>
          <a:xfrm>
            <a:off x="498475" y="1768475"/>
            <a:ext cx="7410450" cy="1719580"/>
          </a:xfrm>
          <a:prstGeom prst="rect">
            <a:avLst/>
          </a:prstGeom>
        </p:spPr>
      </p:pic>
      <p:pic>
        <p:nvPicPr>
          <p:cNvPr id="6" name="图片 5"/>
          <p:cNvPicPr>
            <a:picLocks noChangeAspect="1"/>
          </p:cNvPicPr>
          <p:nvPr/>
        </p:nvPicPr>
        <p:blipFill>
          <a:blip r:embed="rId3"/>
          <a:srcRect b="43700"/>
          <a:stretch>
            <a:fillRect/>
          </a:stretch>
        </p:blipFill>
        <p:spPr>
          <a:xfrm>
            <a:off x="498475" y="3488055"/>
            <a:ext cx="7392035" cy="2838450"/>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custDataLst>
              <p:tags r:id="rId1"/>
            </p:custDataLst>
          </p:nvPr>
        </p:nvPicPr>
        <p:blipFill>
          <a:blip r:embed="rId2"/>
          <a:srcRect t="56123"/>
          <a:stretch>
            <a:fillRect/>
          </a:stretch>
        </p:blipFill>
        <p:spPr>
          <a:xfrm>
            <a:off x="548640" y="209550"/>
            <a:ext cx="7644765" cy="2287270"/>
          </a:xfrm>
          <a:prstGeom prst="rect">
            <a:avLst/>
          </a:prstGeom>
        </p:spPr>
      </p:pic>
      <p:pic>
        <p:nvPicPr>
          <p:cNvPr id="4" name="图片 3"/>
          <p:cNvPicPr>
            <a:picLocks noChangeAspect="1"/>
          </p:cNvPicPr>
          <p:nvPr/>
        </p:nvPicPr>
        <p:blipFill>
          <a:blip r:embed="rId3"/>
          <a:stretch>
            <a:fillRect/>
          </a:stretch>
        </p:blipFill>
        <p:spPr>
          <a:xfrm>
            <a:off x="548640" y="2496820"/>
            <a:ext cx="7636510" cy="412178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1125" y="995045"/>
            <a:ext cx="4140200" cy="5106670"/>
          </a:xfrm>
          <a:prstGeom prst="rect">
            <a:avLst/>
          </a:prstGeom>
        </p:spPr>
      </p:pic>
      <p:pic>
        <p:nvPicPr>
          <p:cNvPr id="5" name="图片 4"/>
          <p:cNvPicPr>
            <a:picLocks noChangeAspect="1"/>
          </p:cNvPicPr>
          <p:nvPr/>
        </p:nvPicPr>
        <p:blipFill>
          <a:blip r:embed="rId2"/>
          <a:stretch>
            <a:fillRect/>
          </a:stretch>
        </p:blipFill>
        <p:spPr>
          <a:xfrm>
            <a:off x="4251325" y="1278255"/>
            <a:ext cx="4611370" cy="19170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Exothermic V.S. Endothermic</a:t>
            </a:r>
            <a:endParaRPr lang="en-US" dirty="0"/>
          </a:p>
        </p:txBody>
      </p:sp>
      <p:pic>
        <p:nvPicPr>
          <p:cNvPr id="4" name="Picture 3" descr="5-2.png"/>
          <p:cNvPicPr>
            <a:picLocks noChangeAspect="1"/>
          </p:cNvPicPr>
          <p:nvPr/>
        </p:nvPicPr>
        <p:blipFill rotWithShape="1">
          <a:blip r:embed="rId1">
            <a:extLst>
              <a:ext uri="{28A0092B-C50C-407E-A947-70E740481C1C}">
                <a14:useLocalDpi xmlns:a14="http://schemas.microsoft.com/office/drawing/2010/main" val="0"/>
              </a:ext>
            </a:extLst>
          </a:blip>
          <a:srcRect b="17576"/>
          <a:stretch>
            <a:fillRect/>
          </a:stretch>
        </p:blipFill>
        <p:spPr>
          <a:xfrm>
            <a:off x="17686" y="2086771"/>
            <a:ext cx="9126313" cy="29496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4"/>
          <p:cNvSpPr>
            <a:spLocks noGrp="1" noChangeArrowheads="1"/>
          </p:cNvSpPr>
          <p:nvPr>
            <p:ph type="body" idx="1"/>
          </p:nvPr>
        </p:nvSpPr>
        <p:spPr bwMode="auto">
          <a:xfrm>
            <a:off x="381000" y="838200"/>
            <a:ext cx="7366000" cy="4767263"/>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609600" indent="-609600">
              <a:lnSpc>
                <a:spcPct val="90000"/>
              </a:lnSpc>
              <a:spcBef>
                <a:spcPct val="0"/>
              </a:spcBef>
              <a:buFontTx/>
              <a:buNone/>
            </a:pPr>
            <a:r>
              <a:rPr lang="en-GB" sz="2800">
                <a:latin typeface="Arial" panose="020B0604020202020204" pitchFamily="34" charset="0"/>
              </a:rPr>
              <a:t>Are these endothermic or exothermic?</a:t>
            </a:r>
            <a:endParaRPr lang="en-GB" sz="2800">
              <a:latin typeface="Arial" panose="020B0604020202020204" pitchFamily="34" charset="0"/>
            </a:endParaRPr>
          </a:p>
          <a:p>
            <a:pPr marL="609600" indent="-609600">
              <a:lnSpc>
                <a:spcPct val="90000"/>
              </a:lnSpc>
              <a:spcBef>
                <a:spcPct val="0"/>
              </a:spcBef>
              <a:buFontTx/>
              <a:buAutoNum type="arabicPeriod"/>
            </a:pPr>
            <a:r>
              <a:rPr lang="en-GB" sz="2800">
                <a:latin typeface="Arial" panose="020B0604020202020204" pitchFamily="34" charset="0"/>
              </a:rPr>
              <a:t>A red glow spread throughout the mixture and the temperature rose. </a:t>
            </a:r>
            <a:endParaRPr lang="en-GB" sz="2800">
              <a:latin typeface="Arial" panose="020B0604020202020204" pitchFamily="34" charset="0"/>
            </a:endParaRPr>
          </a:p>
          <a:p>
            <a:pPr marL="609600" indent="-609600">
              <a:lnSpc>
                <a:spcPct val="90000"/>
              </a:lnSpc>
              <a:spcBef>
                <a:spcPct val="0"/>
              </a:spcBef>
              <a:buFontTx/>
              <a:buAutoNum type="arabicPeriod"/>
            </a:pPr>
            <a:r>
              <a:rPr lang="en-GB" sz="2800">
                <a:latin typeface="Arial" panose="020B0604020202020204" pitchFamily="34" charset="0"/>
                <a:sym typeface="Symbol" panose="05050102010706020507" pitchFamily="18" charset="2"/>
              </a:rPr>
              <a:t>The mixture bubbled vigorously but the temperature dropped 15</a:t>
            </a:r>
            <a:r>
              <a:rPr lang="en-GB" sz="2800" baseline="30000">
                <a:latin typeface="Arial" panose="020B0604020202020204" pitchFamily="34" charset="0"/>
                <a:sym typeface="Symbol" panose="05050102010706020507" pitchFamily="18" charset="2"/>
              </a:rPr>
              <a:t>0</a:t>
            </a:r>
            <a:r>
              <a:rPr lang="en-GB" sz="2800">
                <a:latin typeface="Arial" panose="020B0604020202020204" pitchFamily="34" charset="0"/>
                <a:sym typeface="Symbol" panose="05050102010706020507" pitchFamily="18" charset="2"/>
              </a:rPr>
              <a:t>C.</a:t>
            </a:r>
            <a:endParaRPr lang="en-GB" sz="2800">
              <a:latin typeface="Arial" panose="020B0604020202020204" pitchFamily="34" charset="0"/>
            </a:endParaRPr>
          </a:p>
          <a:p>
            <a:pPr marL="609600" indent="-609600">
              <a:lnSpc>
                <a:spcPct val="90000"/>
              </a:lnSpc>
              <a:spcBef>
                <a:spcPct val="0"/>
              </a:spcBef>
              <a:buFontTx/>
              <a:buAutoNum type="arabicPeriod"/>
            </a:pPr>
            <a:r>
              <a:rPr lang="en-GB" sz="2800">
                <a:latin typeface="Arial" panose="020B0604020202020204" pitchFamily="34" charset="0"/>
              </a:rPr>
              <a:t>Hydrazine and hydrogen peroxide react so explosively and powerfully that they are used to power rockets into space.</a:t>
            </a:r>
            <a:endParaRPr lang="en-GB" sz="2800">
              <a:latin typeface="Arial" panose="020B0604020202020204" pitchFamily="34" charset="0"/>
            </a:endParaRPr>
          </a:p>
          <a:p>
            <a:pPr marL="609600" indent="-609600">
              <a:lnSpc>
                <a:spcPct val="90000"/>
              </a:lnSpc>
              <a:spcBef>
                <a:spcPct val="0"/>
              </a:spcBef>
              <a:buFontTx/>
              <a:buAutoNum type="arabicPeriod"/>
            </a:pPr>
            <a:r>
              <a:rPr lang="en-GB" sz="2800">
                <a:latin typeface="Arial" panose="020B0604020202020204" pitchFamily="34" charset="0"/>
              </a:rPr>
              <a:t>The decaying grass in the compost maker was considerably above the outside temperature.</a:t>
            </a:r>
            <a:endParaRPr lang="en-GB" sz="2800">
              <a:latin typeface="Arial" panose="020B0604020202020204" pitchFamily="34" charset="0"/>
            </a:endParaRPr>
          </a:p>
        </p:txBody>
      </p:sp>
      <p:sp>
        <p:nvSpPr>
          <p:cNvPr id="32773" name="Text Box 5"/>
          <p:cNvSpPr txBox="1">
            <a:spLocks noChangeArrowheads="1"/>
          </p:cNvSpPr>
          <p:nvPr/>
        </p:nvSpPr>
        <p:spPr bwMode="auto">
          <a:xfrm>
            <a:off x="7675563" y="1531938"/>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exo</a:t>
            </a:r>
            <a:endParaRPr lang="en-GB" sz="2000">
              <a:latin typeface="Arial" panose="020B0604020202020204" pitchFamily="34" charset="0"/>
            </a:endParaRPr>
          </a:p>
        </p:txBody>
      </p:sp>
      <p:sp>
        <p:nvSpPr>
          <p:cNvPr id="32774" name="Text Box 6"/>
          <p:cNvSpPr txBox="1">
            <a:spLocks noChangeArrowheads="1"/>
          </p:cNvSpPr>
          <p:nvPr/>
        </p:nvSpPr>
        <p:spPr bwMode="auto">
          <a:xfrm>
            <a:off x="7046913" y="7127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en-GB" sz="2000">
              <a:latin typeface="Arial" panose="020B0604020202020204" pitchFamily="34" charset="0"/>
            </a:endParaRPr>
          </a:p>
        </p:txBody>
      </p:sp>
      <p:sp>
        <p:nvSpPr>
          <p:cNvPr id="32775" name="Text Box 7"/>
          <p:cNvSpPr txBox="1">
            <a:spLocks noChangeArrowheads="1"/>
          </p:cNvSpPr>
          <p:nvPr/>
        </p:nvSpPr>
        <p:spPr bwMode="auto">
          <a:xfrm>
            <a:off x="7199313" y="8651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lang="en-GB" sz="2000">
              <a:latin typeface="Arial" panose="020B0604020202020204" pitchFamily="34" charset="0"/>
            </a:endParaRPr>
          </a:p>
        </p:txBody>
      </p:sp>
      <p:sp>
        <p:nvSpPr>
          <p:cNvPr id="32776" name="Text Box 8"/>
          <p:cNvSpPr txBox="1">
            <a:spLocks noChangeArrowheads="1"/>
          </p:cNvSpPr>
          <p:nvPr/>
        </p:nvSpPr>
        <p:spPr bwMode="auto">
          <a:xfrm>
            <a:off x="7696200" y="2293938"/>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endo</a:t>
            </a:r>
            <a:endParaRPr lang="en-GB" sz="2000">
              <a:latin typeface="Arial" panose="020B0604020202020204" pitchFamily="34" charset="0"/>
            </a:endParaRPr>
          </a:p>
        </p:txBody>
      </p:sp>
      <p:sp>
        <p:nvSpPr>
          <p:cNvPr id="32777" name="Text Box 9"/>
          <p:cNvSpPr txBox="1">
            <a:spLocks noChangeArrowheads="1"/>
          </p:cNvSpPr>
          <p:nvPr/>
        </p:nvSpPr>
        <p:spPr bwMode="auto">
          <a:xfrm>
            <a:off x="7683500" y="3352800"/>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exo</a:t>
            </a:r>
            <a:endParaRPr lang="en-GB" sz="2000">
              <a:latin typeface="Arial" panose="020B0604020202020204" pitchFamily="34" charset="0"/>
            </a:endParaRPr>
          </a:p>
        </p:txBody>
      </p:sp>
      <p:sp>
        <p:nvSpPr>
          <p:cNvPr id="32778" name="Text Box 10"/>
          <p:cNvSpPr txBox="1">
            <a:spLocks noChangeArrowheads="1"/>
          </p:cNvSpPr>
          <p:nvPr/>
        </p:nvSpPr>
        <p:spPr bwMode="auto">
          <a:xfrm>
            <a:off x="7673975" y="4799013"/>
            <a:ext cx="841375" cy="40640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GB" sz="2000">
                <a:latin typeface="Arial" panose="020B0604020202020204" pitchFamily="34" charset="0"/>
              </a:rPr>
              <a:t>exo</a:t>
            </a:r>
            <a:endParaRPr lang="en-GB" sz="2000">
              <a:latin typeface="Arial" panose="020B0604020202020204" pitchFamily="34" charset="0"/>
            </a:endParaRPr>
          </a:p>
        </p:txBody>
      </p:sp>
      <p:sp>
        <p:nvSpPr>
          <p:cNvPr id="32779" name="Text Box 11"/>
          <p:cNvSpPr txBox="1">
            <a:spLocks noChangeArrowheads="1"/>
          </p:cNvSpPr>
          <p:nvPr/>
        </p:nvSpPr>
        <p:spPr bwMode="auto">
          <a:xfrm>
            <a:off x="0" y="0"/>
            <a:ext cx="1149350" cy="4572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solidFill>
                  <a:schemeClr val="bg1"/>
                </a:solidFill>
                <a:latin typeface="Arial" panose="020B0604020202020204" pitchFamily="34" charset="0"/>
              </a:rPr>
              <a:t>Activity</a:t>
            </a:r>
            <a:endParaRPr lang="en-GB">
              <a:solidFill>
                <a:schemeClr val="bg1"/>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dissolve">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76"/>
                                        </p:tgtEl>
                                        <p:attrNameLst>
                                          <p:attrName>style.visibility</p:attrName>
                                        </p:attrNameLst>
                                      </p:cBhvr>
                                      <p:to>
                                        <p:strVal val="visible"/>
                                      </p:to>
                                    </p:set>
                                    <p:animEffect transition="in" filter="dissolve">
                                      <p:cBhvr>
                                        <p:cTn id="12" dur="500"/>
                                        <p:tgtEl>
                                          <p:spTgt spid="3277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777"/>
                                        </p:tgtEl>
                                        <p:attrNameLst>
                                          <p:attrName>style.visibility</p:attrName>
                                        </p:attrNameLst>
                                      </p:cBhvr>
                                      <p:to>
                                        <p:strVal val="visible"/>
                                      </p:to>
                                    </p:set>
                                    <p:animEffect transition="in" filter="dissolve">
                                      <p:cBhvr>
                                        <p:cTn id="17" dur="500"/>
                                        <p:tgtEl>
                                          <p:spTgt spid="327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778"/>
                                        </p:tgtEl>
                                        <p:attrNameLst>
                                          <p:attrName>style.visibility</p:attrName>
                                        </p:attrNameLst>
                                      </p:cBhvr>
                                      <p:to>
                                        <p:strVal val="visible"/>
                                      </p:to>
                                    </p:set>
                                    <p:animEffect transition="in" filter="dissolve">
                                      <p:cBhvr>
                                        <p:cTn id="22" dur="500"/>
                                        <p:tgtEl>
                                          <p:spTgt spid="32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autoUpdateAnimBg="0"/>
      <p:bldP spid="32776" grpId="0" animBg="1" autoUpdateAnimBg="0"/>
      <p:bldP spid="32777" grpId="0" animBg="1" autoUpdateAnimBg="0"/>
      <p:bldP spid="3277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Thermochemical standard conditions</a:t>
            </a:r>
            <a:endParaRPr lang="zh-CN" altLang="en-US" sz="3200" dirty="0"/>
          </a:p>
        </p:txBody>
      </p:sp>
      <p:sp>
        <p:nvSpPr>
          <p:cNvPr id="3" name="内容占位符 2"/>
          <p:cNvSpPr>
            <a:spLocks noGrp="1"/>
          </p:cNvSpPr>
          <p:nvPr>
            <p:ph idx="1"/>
          </p:nvPr>
        </p:nvSpPr>
        <p:spPr>
          <a:xfrm>
            <a:off x="73741" y="1863216"/>
            <a:ext cx="8937522" cy="4144963"/>
          </a:xfrm>
        </p:spPr>
        <p:txBody>
          <a:bodyPr>
            <a:noAutofit/>
          </a:bodyPr>
          <a:lstStyle/>
          <a:p>
            <a:r>
              <a:rPr lang="en-US" altLang="zh-CN" sz="2400" dirty="0"/>
              <a:t>It is defined as a temperature  of 25 °C (298K), </a:t>
            </a:r>
            <a:endParaRPr lang="en-US" altLang="zh-CN" sz="2400" dirty="0"/>
          </a:p>
          <a:p>
            <a:pPr>
              <a:buNone/>
            </a:pPr>
            <a:r>
              <a:rPr lang="en-US" altLang="zh-CN" sz="2400" dirty="0"/>
              <a:t>    a pressure of 100 kPa with all solutions having a concentration of 1 mol/L.</a:t>
            </a:r>
            <a:endParaRPr lang="en-US" altLang="zh-CN" sz="2400" dirty="0"/>
          </a:p>
          <a:p>
            <a:r>
              <a:rPr lang="en-US" altLang="zh-CN" sz="2400" dirty="0"/>
              <a:t>Different from standard temperature and pressure (S.T.P.) for gases</a:t>
            </a:r>
            <a:endParaRPr lang="en-US" altLang="zh-CN" sz="2400" dirty="0"/>
          </a:p>
          <a:p>
            <a:r>
              <a:rPr lang="en-US" altLang="zh-CN" sz="2400" dirty="0"/>
              <a:t>Use “</a:t>
            </a:r>
            <a:r>
              <a:rPr lang="en-US" altLang="zh-CN" sz="2400" strike="sngStrike" dirty="0"/>
              <a:t>o</a:t>
            </a:r>
            <a:r>
              <a:rPr lang="en-US" altLang="zh-CN" sz="2400" dirty="0"/>
              <a:t>”, a ‘standard’ sign  as superscript to indicate: </a:t>
            </a:r>
            <a:r>
              <a:rPr lang="el-GR" altLang="zh-CN" sz="2400" dirty="0"/>
              <a:t>Δ</a:t>
            </a:r>
            <a:r>
              <a:rPr lang="en-US" altLang="zh-CN" sz="2400" dirty="0"/>
              <a:t>H</a:t>
            </a:r>
            <a:r>
              <a:rPr lang="en-US" altLang="zh-CN" sz="2400" strike="sngStrike" baseline="30000" dirty="0">
                <a:sym typeface="+mn-ea"/>
              </a:rPr>
              <a:t>o</a:t>
            </a:r>
            <a:endParaRPr lang="en-US" altLang="zh-CN" sz="2400" strike="sngStrike" baseline="30000"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Thermochemical Equations</a:t>
            </a:r>
            <a:endParaRPr lang="zh-CN" altLang="en-US" dirty="0"/>
          </a:p>
        </p:txBody>
      </p:sp>
      <p:sp>
        <p:nvSpPr>
          <p:cNvPr id="3" name="内容占位符 2"/>
          <p:cNvSpPr>
            <a:spLocks noGrp="1"/>
          </p:cNvSpPr>
          <p:nvPr>
            <p:ph idx="1"/>
          </p:nvPr>
        </p:nvSpPr>
        <p:spPr>
          <a:xfrm>
            <a:off x="215900" y="1435100"/>
            <a:ext cx="8928100" cy="4691063"/>
          </a:xfrm>
        </p:spPr>
        <p:txBody>
          <a:bodyPr>
            <a:noAutofit/>
          </a:bodyPr>
          <a:lstStyle/>
          <a:p>
            <a:r>
              <a:rPr lang="en-US" altLang="zh-CN" sz="2400" dirty="0"/>
              <a:t>The combustion of methane can be described by the thermochemical equation:</a:t>
            </a:r>
            <a:endParaRPr lang="en-US" altLang="zh-CN" sz="2400" dirty="0"/>
          </a:p>
          <a:p>
            <a:pPr lvl="1"/>
            <a:r>
              <a:rPr lang="en-US" altLang="zh-CN" sz="2200" b="1" dirty="0">
                <a:solidFill>
                  <a:srgbClr val="FF0000"/>
                </a:solidFill>
              </a:rPr>
              <a:t>CH</a:t>
            </a:r>
            <a:r>
              <a:rPr lang="en-US" altLang="zh-CN" sz="2200" b="1" baseline="-25000" dirty="0">
                <a:solidFill>
                  <a:srgbClr val="FF0000"/>
                </a:solidFill>
              </a:rPr>
              <a:t>4</a:t>
            </a:r>
            <a:r>
              <a:rPr lang="en-US" altLang="zh-CN" sz="2200" b="1" dirty="0">
                <a:solidFill>
                  <a:srgbClr val="FF0000"/>
                </a:solidFill>
              </a:rPr>
              <a:t>(g) + 2 O</a:t>
            </a:r>
            <a:r>
              <a:rPr lang="en-US" altLang="zh-CN" sz="2200" b="1" baseline="-25000" dirty="0">
                <a:solidFill>
                  <a:srgbClr val="FF0000"/>
                </a:solidFill>
              </a:rPr>
              <a:t>2</a:t>
            </a:r>
            <a:r>
              <a:rPr lang="en-US" altLang="zh-CN" sz="2200" b="1" dirty="0">
                <a:solidFill>
                  <a:srgbClr val="FF0000"/>
                </a:solidFill>
              </a:rPr>
              <a:t>(g) </a:t>
            </a:r>
            <a:r>
              <a:rPr lang="zh-CN" altLang="en-US" sz="2200" b="1" dirty="0">
                <a:solidFill>
                  <a:srgbClr val="FF0000"/>
                </a:solidFill>
              </a:rPr>
              <a:t>→ </a:t>
            </a:r>
            <a:r>
              <a:rPr lang="en-US" altLang="zh-CN" sz="2200" b="1" dirty="0">
                <a:solidFill>
                  <a:srgbClr val="FF0000"/>
                </a:solidFill>
              </a:rPr>
              <a:t>CO</a:t>
            </a:r>
            <a:r>
              <a:rPr lang="en-US" altLang="zh-CN" sz="2200" b="1" baseline="-25000" dirty="0">
                <a:solidFill>
                  <a:srgbClr val="FF0000"/>
                </a:solidFill>
              </a:rPr>
              <a:t>2</a:t>
            </a:r>
            <a:r>
              <a:rPr lang="en-US" altLang="zh-CN" sz="2200" b="1" dirty="0">
                <a:solidFill>
                  <a:srgbClr val="FF0000"/>
                </a:solidFill>
              </a:rPr>
              <a:t>(g) + 2 H</a:t>
            </a:r>
            <a:r>
              <a:rPr lang="en-US" altLang="zh-CN" sz="2200" b="1" baseline="-25000" dirty="0">
                <a:solidFill>
                  <a:srgbClr val="FF0000"/>
                </a:solidFill>
              </a:rPr>
              <a:t>2</a:t>
            </a:r>
            <a:r>
              <a:rPr lang="en-US" altLang="zh-CN" sz="2200" b="1" dirty="0">
                <a:solidFill>
                  <a:srgbClr val="FF0000"/>
                </a:solidFill>
              </a:rPr>
              <a:t>O(l)    ΔH</a:t>
            </a:r>
            <a:r>
              <a:rPr lang="en-US" altLang="el-GR" sz="2200" b="1" strike="sngStrike" baseline="30000" dirty="0">
                <a:solidFill>
                  <a:srgbClr val="FF0000"/>
                </a:solidFill>
              </a:rPr>
              <a:t>o</a:t>
            </a:r>
            <a:r>
              <a:rPr lang="en-US" altLang="zh-CN" sz="2200" b="1" dirty="0">
                <a:solidFill>
                  <a:srgbClr val="FF0000"/>
                </a:solidFill>
              </a:rPr>
              <a:t> = -890kJ mol</a:t>
            </a:r>
            <a:r>
              <a:rPr lang="en-US" altLang="zh-CN" sz="2200" b="1" baseline="30000" dirty="0">
                <a:solidFill>
                  <a:srgbClr val="FF0000"/>
                </a:solidFill>
              </a:rPr>
              <a:t>-1</a:t>
            </a:r>
            <a:endParaRPr lang="en-US" altLang="zh-CN" sz="2200" b="1" baseline="30000" dirty="0">
              <a:solidFill>
                <a:srgbClr val="FF0000"/>
              </a:solidFill>
            </a:endParaRPr>
          </a:p>
          <a:p>
            <a:r>
              <a:rPr lang="en-US" altLang="zh-CN" sz="2400" dirty="0"/>
              <a:t>This is a shorthand way of expressing information that </a:t>
            </a:r>
            <a:r>
              <a:rPr lang="en-US" altLang="zh-CN" sz="2400" b="1" dirty="0">
                <a:solidFill>
                  <a:srgbClr val="FF0000"/>
                </a:solidFill>
              </a:rPr>
              <a:t>one mole</a:t>
            </a:r>
            <a:r>
              <a:rPr lang="en-US" altLang="zh-CN" sz="2400" dirty="0"/>
              <a:t> of methane </a:t>
            </a:r>
            <a:r>
              <a:rPr lang="en-US" altLang="zh-CN" sz="2400" b="1" dirty="0">
                <a:solidFill>
                  <a:srgbClr val="FF0000"/>
                </a:solidFill>
              </a:rPr>
              <a:t>gas</a:t>
            </a:r>
            <a:r>
              <a:rPr lang="en-US" altLang="zh-CN" sz="2400" dirty="0"/>
              <a:t> reacts with </a:t>
            </a:r>
            <a:r>
              <a:rPr lang="en-US" altLang="zh-CN" sz="2400" b="1" dirty="0">
                <a:solidFill>
                  <a:srgbClr val="FF0000"/>
                </a:solidFill>
              </a:rPr>
              <a:t>two moles </a:t>
            </a:r>
            <a:r>
              <a:rPr lang="en-US" altLang="zh-CN" sz="2400" dirty="0"/>
              <a:t>of oxygen </a:t>
            </a:r>
            <a:r>
              <a:rPr lang="en-US" altLang="zh-CN" sz="2400" b="1" dirty="0">
                <a:solidFill>
                  <a:srgbClr val="FF0000"/>
                </a:solidFill>
              </a:rPr>
              <a:t>gas</a:t>
            </a:r>
            <a:r>
              <a:rPr lang="en-US" altLang="zh-CN" sz="2400" dirty="0"/>
              <a:t> to give </a:t>
            </a:r>
            <a:r>
              <a:rPr lang="en-US" altLang="zh-CN" sz="2400" b="1" dirty="0">
                <a:solidFill>
                  <a:srgbClr val="FF0000"/>
                </a:solidFill>
              </a:rPr>
              <a:t>one mole </a:t>
            </a:r>
            <a:r>
              <a:rPr lang="en-US" altLang="zh-CN" sz="2400" dirty="0"/>
              <a:t>of </a:t>
            </a:r>
            <a:r>
              <a:rPr lang="en-US" altLang="zh-CN" sz="2400" b="1" dirty="0">
                <a:solidFill>
                  <a:srgbClr val="FF0000"/>
                </a:solidFill>
              </a:rPr>
              <a:t>gaseous</a:t>
            </a:r>
            <a:r>
              <a:rPr lang="en-US" altLang="zh-CN" sz="2400" dirty="0"/>
              <a:t> carbon dioxide and </a:t>
            </a:r>
            <a:r>
              <a:rPr lang="en-US" altLang="zh-CN" sz="2400" b="1" dirty="0">
                <a:solidFill>
                  <a:srgbClr val="FF0000"/>
                </a:solidFill>
              </a:rPr>
              <a:t>two moles </a:t>
            </a:r>
            <a:r>
              <a:rPr lang="en-US" altLang="zh-CN" sz="2400" dirty="0"/>
              <a:t>of</a:t>
            </a:r>
            <a:r>
              <a:rPr lang="en-US" altLang="zh-CN" sz="2400" b="1" dirty="0">
                <a:solidFill>
                  <a:srgbClr val="FF0000"/>
                </a:solidFill>
              </a:rPr>
              <a:t> liquid</a:t>
            </a:r>
            <a:r>
              <a:rPr lang="en-US" altLang="zh-CN" sz="2400" dirty="0"/>
              <a:t> water and releases 890 kJ of heat energy.</a:t>
            </a:r>
            <a:endParaRPr lang="en-US" altLang="zh-CN" sz="2400" dirty="0"/>
          </a:p>
          <a:p>
            <a:r>
              <a:rPr lang="en-US" altLang="zh-CN" sz="2400" b="1" dirty="0">
                <a:solidFill>
                  <a:srgbClr val="FF0000"/>
                </a:solidFill>
              </a:rPr>
              <a:t>For exothermic reaction the enthalpy change should be always negative since the system loses some energy.</a:t>
            </a:r>
            <a:endParaRPr lang="en-US" altLang="zh-CN" sz="2400" b="1" dirty="0">
              <a:solidFill>
                <a:srgbClr val="FF0000"/>
              </a:solidFill>
            </a:endParaRPr>
          </a:p>
          <a:p>
            <a:pPr marL="228600" lvl="1" indent="0">
              <a:buNone/>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5574" y="965200"/>
            <a:ext cx="8213726" cy="4437063"/>
          </a:xfrm>
        </p:spPr>
        <p:txBody>
          <a:bodyPr>
            <a:noAutofit/>
          </a:bodyPr>
          <a:lstStyle/>
          <a:p>
            <a:r>
              <a:rPr lang="en-US" altLang="zh-CN" sz="2400" dirty="0"/>
              <a:t>The thermochemical equation for photosynthesis can be represented as:</a:t>
            </a:r>
            <a:endParaRPr lang="en-US" altLang="zh-CN" sz="2400" dirty="0"/>
          </a:p>
          <a:p>
            <a:pPr lvl="1"/>
            <a:r>
              <a:rPr lang="en-US" altLang="zh-CN" sz="2200" b="1" dirty="0">
                <a:solidFill>
                  <a:srgbClr val="FF0000"/>
                </a:solidFill>
              </a:rPr>
              <a:t>6 CO</a:t>
            </a:r>
            <a:r>
              <a:rPr lang="en-US" altLang="zh-CN" sz="2200" b="1" baseline="-25000" dirty="0">
                <a:solidFill>
                  <a:srgbClr val="FF0000"/>
                </a:solidFill>
              </a:rPr>
              <a:t>2</a:t>
            </a:r>
            <a:r>
              <a:rPr lang="en-US" altLang="zh-CN" sz="2200" b="1" dirty="0">
                <a:solidFill>
                  <a:srgbClr val="FF0000"/>
                </a:solidFill>
              </a:rPr>
              <a:t> (g) + 6 H</a:t>
            </a:r>
            <a:r>
              <a:rPr lang="en-US" altLang="zh-CN" sz="2200" b="1" baseline="-25000" dirty="0">
                <a:solidFill>
                  <a:srgbClr val="FF0000"/>
                </a:solidFill>
              </a:rPr>
              <a:t>2</a:t>
            </a:r>
            <a:r>
              <a:rPr lang="en-US" altLang="zh-CN" sz="2200" b="1" dirty="0">
                <a:solidFill>
                  <a:srgbClr val="FF0000"/>
                </a:solidFill>
              </a:rPr>
              <a:t>O (l) → C</a:t>
            </a:r>
            <a:r>
              <a:rPr lang="en-US" altLang="zh-CN" sz="2200" b="1" baseline="-25000" dirty="0">
                <a:solidFill>
                  <a:srgbClr val="FF0000"/>
                </a:solidFill>
              </a:rPr>
              <a:t>6</a:t>
            </a:r>
            <a:r>
              <a:rPr lang="en-US" altLang="zh-CN" sz="2200" b="1" dirty="0">
                <a:solidFill>
                  <a:srgbClr val="FF0000"/>
                </a:solidFill>
              </a:rPr>
              <a:t>H</a:t>
            </a:r>
            <a:r>
              <a:rPr lang="en-US" altLang="zh-CN" sz="2200" b="1" baseline="-25000" dirty="0">
                <a:solidFill>
                  <a:srgbClr val="FF0000"/>
                </a:solidFill>
              </a:rPr>
              <a:t>12</a:t>
            </a:r>
            <a:r>
              <a:rPr lang="en-US" altLang="zh-CN" sz="2200" b="1" dirty="0">
                <a:solidFill>
                  <a:srgbClr val="FF0000"/>
                </a:solidFill>
              </a:rPr>
              <a:t>O</a:t>
            </a:r>
            <a:r>
              <a:rPr lang="en-US" altLang="zh-CN" sz="2200" b="1" baseline="-25000" dirty="0">
                <a:solidFill>
                  <a:srgbClr val="FF0000"/>
                </a:solidFill>
              </a:rPr>
              <a:t>6</a:t>
            </a:r>
            <a:r>
              <a:rPr lang="en-US" altLang="zh-CN" sz="2200" b="1" dirty="0">
                <a:solidFill>
                  <a:srgbClr val="FF0000"/>
                </a:solidFill>
              </a:rPr>
              <a:t> (aq) + 6 O</a:t>
            </a:r>
            <a:r>
              <a:rPr lang="en-US" altLang="zh-CN" sz="2200" b="1" baseline="-25000" dirty="0">
                <a:solidFill>
                  <a:srgbClr val="FF0000"/>
                </a:solidFill>
              </a:rPr>
              <a:t>2</a:t>
            </a:r>
            <a:r>
              <a:rPr lang="en-US" altLang="zh-CN" sz="2200" b="1" dirty="0">
                <a:solidFill>
                  <a:srgbClr val="FF0000"/>
                </a:solidFill>
              </a:rPr>
              <a:t> (g) </a:t>
            </a:r>
            <a:endParaRPr lang="en-US" altLang="zh-CN" sz="2200" b="1" dirty="0">
              <a:solidFill>
                <a:srgbClr val="FF0000"/>
              </a:solidFill>
            </a:endParaRPr>
          </a:p>
          <a:p>
            <a:pPr marL="228600" lvl="1" indent="0">
              <a:buNone/>
            </a:pPr>
            <a:r>
              <a:rPr lang="en-US" altLang="zh-CN" sz="2200" b="1" dirty="0">
                <a:solidFill>
                  <a:srgbClr val="FF0000"/>
                </a:solidFill>
              </a:rPr>
              <a:t>		  			</a:t>
            </a:r>
            <a:r>
              <a:rPr lang="el-GR" altLang="zh-CN" sz="2200" b="1" dirty="0">
                <a:solidFill>
                  <a:srgbClr val="FF0000"/>
                </a:solidFill>
              </a:rPr>
              <a:t>Δ</a:t>
            </a:r>
            <a:r>
              <a:rPr lang="en-US" altLang="zh-CN" sz="2200" b="1" dirty="0">
                <a:solidFill>
                  <a:srgbClr val="FF0000"/>
                </a:solidFill>
              </a:rPr>
              <a:t>H</a:t>
            </a:r>
            <a:r>
              <a:rPr lang="en-US" altLang="el-GR" sz="2200" b="1" strike="sngStrike" baseline="30000" dirty="0">
                <a:solidFill>
                  <a:srgbClr val="FF0000"/>
                </a:solidFill>
              </a:rPr>
              <a:t>o</a:t>
            </a:r>
            <a:r>
              <a:rPr lang="el-GR" altLang="zh-CN" sz="2200" b="1" dirty="0">
                <a:solidFill>
                  <a:srgbClr val="FF0000"/>
                </a:solidFill>
              </a:rPr>
              <a:t> = +2802.5 </a:t>
            </a:r>
            <a:r>
              <a:rPr lang="en-US" altLang="zh-CN" sz="2200" b="1" dirty="0">
                <a:solidFill>
                  <a:srgbClr val="FF0000"/>
                </a:solidFill>
              </a:rPr>
              <a:t>kJ mol</a:t>
            </a:r>
            <a:r>
              <a:rPr lang="en-US" altLang="zh-CN" sz="2200" b="1" baseline="30000" dirty="0">
                <a:solidFill>
                  <a:srgbClr val="FF0000"/>
                </a:solidFill>
              </a:rPr>
              <a:t>–1</a:t>
            </a:r>
            <a:endParaRPr lang="en-US" altLang="zh-CN" sz="2200" b="1" baseline="30000" dirty="0">
              <a:solidFill>
                <a:srgbClr val="FF0000"/>
              </a:solidFill>
            </a:endParaRPr>
          </a:p>
          <a:p>
            <a:r>
              <a:rPr lang="en-US" altLang="zh-CN" sz="2400" dirty="0"/>
              <a:t>which means that 2802.5 kJ of energy is absorbed when one mole of aqueous glucose is formed under standard conditions from gaseous carbon dioxide and liquid water.</a:t>
            </a:r>
            <a:endParaRPr lang="en-US" altLang="zh-CN" sz="2400" dirty="0"/>
          </a:p>
          <a:p>
            <a:r>
              <a:rPr lang="en-US" altLang="zh-CN" sz="2400" b="1" dirty="0">
                <a:solidFill>
                  <a:srgbClr val="FF0000"/>
                </a:solidFill>
              </a:rPr>
              <a:t>The enthalpy change of an endothermic reaction should always be positive since the system gains some energy.</a:t>
            </a:r>
            <a:endParaRPr lang="zh-CN" alt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191994"/>
            <a:ext cx="7556313" cy="1116106"/>
          </a:xfrm>
        </p:spPr>
        <p:txBody>
          <a:bodyPr/>
          <a:lstStyle/>
          <a:p>
            <a:r>
              <a:rPr lang="en-US" altLang="zh-CN" dirty="0"/>
              <a:t>Temperature is a measure of average kinetic energy</a:t>
            </a:r>
            <a:endParaRPr lang="zh-CN" altLang="en-US" dirty="0"/>
          </a:p>
        </p:txBody>
      </p:sp>
      <p:sp>
        <p:nvSpPr>
          <p:cNvPr id="3" name="内容占位符 2"/>
          <p:cNvSpPr>
            <a:spLocks noGrp="1"/>
          </p:cNvSpPr>
          <p:nvPr>
            <p:ph idx="1"/>
          </p:nvPr>
        </p:nvSpPr>
        <p:spPr>
          <a:xfrm>
            <a:off x="201516" y="1422400"/>
            <a:ext cx="8485283" cy="4864100"/>
          </a:xfrm>
        </p:spPr>
        <p:txBody>
          <a:bodyPr>
            <a:noAutofit/>
          </a:bodyPr>
          <a:lstStyle/>
          <a:p>
            <a:r>
              <a:rPr lang="en-US" altLang="zh-CN" sz="2400" dirty="0"/>
              <a:t>The movement or kinetic energy of the particles of a substance depends on the temperature. </a:t>
            </a:r>
            <a:endParaRPr lang="en-US" altLang="zh-CN" sz="2400" dirty="0"/>
          </a:p>
          <a:p>
            <a:r>
              <a:rPr lang="en-US" altLang="zh-CN" sz="2400" dirty="0"/>
              <a:t>If the temperature of a substance is decreased, the average kinetic energy of the particles also decreases. </a:t>
            </a:r>
            <a:endParaRPr lang="en-US" altLang="zh-CN" sz="2400" dirty="0"/>
          </a:p>
          <a:p>
            <a:r>
              <a:rPr lang="en-US" altLang="zh-CN" sz="2400" dirty="0"/>
              <a:t>Absolute zero (–273</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400" dirty="0"/>
              <a:t>C) is the lowest possible temperature attainable as this is the temperature at which all movement has stopped.</a:t>
            </a:r>
            <a:endParaRPr lang="en-US" altLang="zh-CN" sz="2400" dirty="0"/>
          </a:p>
          <a:p>
            <a:r>
              <a:rPr lang="en-US" altLang="zh-CN" sz="2400" dirty="0"/>
              <a:t>The absolute temperature, measured in Kelvin, is directly proportional to the average kinetic energy of its particles.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Heat changes can be calculated from temperature changes</a:t>
            </a:r>
            <a:endParaRPr lang="zh-CN" altLang="en-US" dirty="0"/>
          </a:p>
        </p:txBody>
      </p:sp>
      <p:sp>
        <p:nvSpPr>
          <p:cNvPr id="3" name="内容占位符 2"/>
          <p:cNvSpPr>
            <a:spLocks noGrp="1"/>
          </p:cNvSpPr>
          <p:nvPr>
            <p:ph idx="1"/>
          </p:nvPr>
        </p:nvSpPr>
        <p:spPr>
          <a:xfrm>
            <a:off x="498474" y="1981200"/>
            <a:ext cx="7556313" cy="4508500"/>
          </a:xfrm>
        </p:spPr>
        <p:txBody>
          <a:bodyPr>
            <a:normAutofit/>
          </a:bodyPr>
          <a:lstStyle/>
          <a:p>
            <a:r>
              <a:rPr lang="en-US" altLang="zh-CN" sz="2400" dirty="0"/>
              <a:t>In general, the increase in temperature when an object is heated depends on:</a:t>
            </a:r>
            <a:endParaRPr lang="en-US" altLang="zh-CN" sz="2400" dirty="0"/>
          </a:p>
          <a:p>
            <a:pPr lvl="1"/>
            <a:r>
              <a:rPr lang="en-US" altLang="zh-CN" sz="2000" dirty="0"/>
              <a:t>The mass of the object</a:t>
            </a:r>
            <a:endParaRPr lang="en-US" altLang="zh-CN" sz="2000" dirty="0"/>
          </a:p>
          <a:p>
            <a:pPr lvl="1"/>
            <a:r>
              <a:rPr lang="en-US" altLang="zh-CN" sz="2000" dirty="0"/>
              <a:t>The heat added</a:t>
            </a:r>
            <a:endParaRPr lang="en-US" altLang="zh-CN" sz="2000" dirty="0"/>
          </a:p>
          <a:p>
            <a:pPr lvl="1"/>
            <a:r>
              <a:rPr lang="en-US" altLang="zh-CN" sz="2000" dirty="0"/>
              <a:t>The nature of the substance (specific heat capacity)</a:t>
            </a:r>
            <a:endParaRPr lang="en-US" altLang="zh-CN" sz="2000" dirty="0"/>
          </a:p>
          <a:p>
            <a:r>
              <a:rPr lang="en-US" altLang="zh-CN" sz="2200" dirty="0"/>
              <a:t>The specific heat capacity is the property of a substance which gives the heat needed to increase the temperature of unit mass by 1 K.</a:t>
            </a:r>
            <a:endParaRPr lang="en-US" altLang="zh-CN" sz="2200" dirty="0"/>
          </a:p>
          <a:p>
            <a:r>
              <a:rPr lang="en-US" altLang="zh-CN" sz="2200" dirty="0"/>
              <a:t>heat change (q) = mass (m) × specific heat capacity (c) × temperature change (ΔT)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
          <p:cNvSpPr txBox="1">
            <a:spLocks noChangeArrowheads="1"/>
          </p:cNvSpPr>
          <p:nvPr/>
        </p:nvSpPr>
        <p:spPr>
          <a:xfrm>
            <a:off x="468313" y="765175"/>
            <a:ext cx="8135937" cy="719138"/>
          </a:xfrm>
          <a:prstGeom prst="rect">
            <a:avLst/>
          </a:prstGeom>
          <a:noFill/>
        </p:spPr>
        <p:txBody>
          <a:bodyPr/>
          <a:lstStyle/>
          <a:p>
            <a:pPr marL="228600" marR="0" lvl="0" indent="-228600" algn="l" defTabSz="914400" rtl="0" eaLnBrk="1" fontAlgn="auto" latinLnBrk="0" hangingPunct="1">
              <a:lnSpc>
                <a:spcPct val="90000"/>
              </a:lnSpc>
              <a:spcBef>
                <a:spcPts val="2000"/>
              </a:spcBef>
              <a:spcAft>
                <a:spcPts val="0"/>
              </a:spcAft>
              <a:buClr>
                <a:schemeClr val="accent1"/>
              </a:buClr>
              <a:buSzPct val="75000"/>
              <a:buFont typeface="Wingdings" panose="05000000000000000000" pitchFamily="2" charset="2"/>
              <a:buChar char="n"/>
              <a:defRPr/>
            </a:pPr>
            <a:r>
              <a:rPr kumimoji="0" lang="en-GB" altLang="zh-CN" sz="40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rPr>
              <a:t>Energy required </a:t>
            </a:r>
            <a:r>
              <a:rPr kumimoji="0" lang="en-GB" altLang="zh-CN" sz="4000" b="0" i="0" u="none" strike="noStrike" kern="1200" cap="none" spc="0" normalizeH="0" baseline="0" noProof="0" dirty="0">
                <a:ln>
                  <a:noFill/>
                </a:ln>
                <a:solidFill>
                  <a:srgbClr val="000099"/>
                </a:solidFill>
                <a:effectLst/>
                <a:uLnTx/>
                <a:uFillTx/>
                <a:latin typeface="Tahoma" panose="020B0604030504040204" pitchFamily="34" charset="0"/>
                <a:ea typeface="+mn-ea"/>
                <a:cs typeface="+mn-cs"/>
              </a:rPr>
              <a:t>(Q)</a:t>
            </a:r>
            <a:r>
              <a:rPr kumimoji="0" lang="en-GB" altLang="zh-CN" sz="40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rPr>
              <a:t> =</a:t>
            </a:r>
            <a:endParaRPr kumimoji="0" lang="en-GB" altLang="zh-CN" sz="40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endParaRPr>
          </a:p>
          <a:p>
            <a:pPr marL="228600" marR="0" lvl="0" indent="-228600" algn="l" defTabSz="914400" rtl="0" eaLnBrk="1" fontAlgn="auto" latinLnBrk="0" hangingPunct="1">
              <a:lnSpc>
                <a:spcPct val="90000"/>
              </a:lnSpc>
              <a:spcBef>
                <a:spcPts val="2000"/>
              </a:spcBef>
              <a:spcAft>
                <a:spcPts val="0"/>
              </a:spcAft>
              <a:buClr>
                <a:schemeClr val="accent1"/>
              </a:buClr>
              <a:buSzPct val="75000"/>
              <a:buFont typeface="Wingdings" panose="05000000000000000000" pitchFamily="2" charset="2"/>
              <a:buChar char="n"/>
              <a:defRPr/>
            </a:pPr>
            <a:endParaRPr kumimoji="0" lang="en-GB" altLang="zh-CN" sz="12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endParaRPr>
          </a:p>
        </p:txBody>
      </p:sp>
      <p:sp>
        <p:nvSpPr>
          <p:cNvPr id="3" name="Rectangle 16"/>
          <p:cNvSpPr>
            <a:spLocks noChangeArrowheads="1"/>
          </p:cNvSpPr>
          <p:nvPr/>
        </p:nvSpPr>
        <p:spPr bwMode="auto">
          <a:xfrm>
            <a:off x="468313" y="1916113"/>
            <a:ext cx="8135937" cy="4176712"/>
          </a:xfrm>
          <a:prstGeom prst="rect">
            <a:avLst/>
          </a:prstGeom>
          <a:noFill/>
          <a:ln w="9525">
            <a:noFill/>
            <a:miter lim="800000"/>
          </a:ln>
        </p:spPr>
        <p:txBody>
          <a:bodyPr/>
          <a:lstStyle/>
          <a:p>
            <a:pPr algn="ctr">
              <a:lnSpc>
                <a:spcPct val="90000"/>
              </a:lnSpc>
              <a:spcBef>
                <a:spcPct val="20000"/>
              </a:spcBef>
            </a:pPr>
            <a:r>
              <a:rPr lang="en-GB" altLang="zh-CN" sz="4000"/>
              <a:t>mass heated </a:t>
            </a:r>
            <a:r>
              <a:rPr lang="en-GB" altLang="zh-CN" sz="4000">
                <a:solidFill>
                  <a:srgbClr val="000099"/>
                </a:solidFill>
              </a:rPr>
              <a:t>(m)</a:t>
            </a:r>
            <a:r>
              <a:rPr lang="en-GB" altLang="zh-CN" sz="4000"/>
              <a:t> </a:t>
            </a:r>
            <a:endParaRPr lang="en-GB" altLang="zh-CN" sz="4000"/>
          </a:p>
          <a:p>
            <a:pPr algn="ctr">
              <a:lnSpc>
                <a:spcPct val="90000"/>
              </a:lnSpc>
              <a:spcBef>
                <a:spcPct val="20000"/>
              </a:spcBef>
            </a:pPr>
            <a:r>
              <a:rPr lang="en-GB" altLang="zh-CN" sz="4000">
                <a:solidFill>
                  <a:srgbClr val="FF0000"/>
                </a:solidFill>
              </a:rPr>
              <a:t>x</a:t>
            </a:r>
            <a:r>
              <a:rPr lang="en-GB" altLang="zh-CN" sz="4000"/>
              <a:t> </a:t>
            </a:r>
            <a:endParaRPr lang="en-GB" altLang="zh-CN" sz="4000"/>
          </a:p>
          <a:p>
            <a:pPr algn="ctr">
              <a:lnSpc>
                <a:spcPct val="90000"/>
              </a:lnSpc>
              <a:spcBef>
                <a:spcPct val="20000"/>
              </a:spcBef>
            </a:pPr>
            <a:r>
              <a:rPr lang="en-GB" altLang="zh-CN" sz="4000"/>
              <a:t>energy needed to make 1 g of substance 1</a:t>
            </a:r>
            <a:r>
              <a:rPr lang="en-US" sz="4000"/>
              <a:t>ºC hotter</a:t>
            </a:r>
            <a:endParaRPr lang="en-US" sz="4000"/>
          </a:p>
          <a:p>
            <a:pPr algn="ctr">
              <a:lnSpc>
                <a:spcPct val="90000"/>
              </a:lnSpc>
              <a:spcBef>
                <a:spcPct val="20000"/>
              </a:spcBef>
            </a:pPr>
            <a:r>
              <a:rPr lang="en-GB" altLang="zh-CN" sz="4000">
                <a:solidFill>
                  <a:srgbClr val="FF0000"/>
                </a:solidFill>
              </a:rPr>
              <a:t>x</a:t>
            </a:r>
            <a:r>
              <a:rPr lang="en-GB" altLang="zh-CN" sz="4000"/>
              <a:t> </a:t>
            </a:r>
            <a:endParaRPr lang="en-GB" altLang="zh-CN" sz="4000"/>
          </a:p>
          <a:p>
            <a:pPr algn="ctr">
              <a:lnSpc>
                <a:spcPct val="90000"/>
              </a:lnSpc>
              <a:spcBef>
                <a:spcPct val="20000"/>
              </a:spcBef>
            </a:pPr>
            <a:r>
              <a:rPr lang="en-GB" altLang="zh-CN" sz="4000"/>
              <a:t>temperature rise </a:t>
            </a:r>
            <a:r>
              <a:rPr lang="en-GB" altLang="zh-CN" sz="4000">
                <a:solidFill>
                  <a:srgbClr val="000099"/>
                </a:solidFill>
              </a:rPr>
              <a:t>(∆T)</a:t>
            </a:r>
            <a:r>
              <a:rPr lang="en-GB" altLang="zh-CN" sz="4000"/>
              <a:t> </a:t>
            </a:r>
            <a:endParaRPr lang="en-GB" altLang="zh-CN"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479425" y="4912995"/>
            <a:ext cx="8166100" cy="869950"/>
          </a:xfrm>
          <a:prstGeom prst="rect">
            <a:avLst/>
          </a:prstGeom>
        </p:spPr>
      </p:pic>
      <p:pic>
        <p:nvPicPr>
          <p:cNvPr id="4" name="图片 3"/>
          <p:cNvPicPr>
            <a:picLocks noChangeAspect="1"/>
          </p:cNvPicPr>
          <p:nvPr/>
        </p:nvPicPr>
        <p:blipFill>
          <a:blip r:embed="rId2"/>
          <a:stretch>
            <a:fillRect/>
          </a:stretch>
        </p:blipFill>
        <p:spPr>
          <a:xfrm>
            <a:off x="479425" y="681990"/>
            <a:ext cx="8174355" cy="42310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765175"/>
            <a:ext cx="8135937" cy="719138"/>
          </a:xfrm>
          <a:prstGeom prst="rect">
            <a:avLst/>
          </a:prstGeom>
          <a:noFill/>
        </p:spPr>
        <p:txBody>
          <a:bodyPr/>
          <a:lstStyle/>
          <a:p>
            <a:pPr marL="228600" marR="0" lvl="0" indent="-228600" algn="l" defTabSz="914400" rtl="0" eaLnBrk="1" fontAlgn="auto" latinLnBrk="0" hangingPunct="1">
              <a:lnSpc>
                <a:spcPct val="90000"/>
              </a:lnSpc>
              <a:spcBef>
                <a:spcPts val="2000"/>
              </a:spcBef>
              <a:spcAft>
                <a:spcPts val="0"/>
              </a:spcAft>
              <a:buClr>
                <a:schemeClr val="accent1"/>
              </a:buClr>
              <a:buSzPct val="75000"/>
              <a:buFont typeface="Wingdings" panose="05000000000000000000" pitchFamily="2" charset="2"/>
              <a:buChar char="n"/>
              <a:defRPr/>
            </a:pPr>
            <a:r>
              <a:rPr kumimoji="0" lang="en-GB" altLang="zh-CN" sz="40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rPr>
              <a:t>Energy required </a:t>
            </a:r>
            <a:r>
              <a:rPr kumimoji="0" lang="en-GB" altLang="zh-CN" sz="4000" b="0" i="0" u="none" strike="noStrike" kern="1200" cap="none" spc="0" normalizeH="0" baseline="0" noProof="0" dirty="0">
                <a:ln>
                  <a:noFill/>
                </a:ln>
                <a:solidFill>
                  <a:srgbClr val="000099"/>
                </a:solidFill>
                <a:effectLst/>
                <a:uLnTx/>
                <a:uFillTx/>
                <a:latin typeface="Tahoma" panose="020B0604030504040204" pitchFamily="34" charset="0"/>
                <a:ea typeface="+mn-ea"/>
                <a:cs typeface="+mn-cs"/>
              </a:rPr>
              <a:t>(Q)</a:t>
            </a:r>
            <a:r>
              <a:rPr kumimoji="0" lang="en-GB" altLang="zh-CN" sz="40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rPr>
              <a:t> =</a:t>
            </a:r>
            <a:endParaRPr kumimoji="0" lang="en-GB" altLang="zh-CN" sz="40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endParaRPr>
          </a:p>
          <a:p>
            <a:pPr marL="228600" marR="0" lvl="0" indent="-228600" algn="l" defTabSz="914400" rtl="0" eaLnBrk="1" fontAlgn="auto" latinLnBrk="0" hangingPunct="1">
              <a:lnSpc>
                <a:spcPct val="90000"/>
              </a:lnSpc>
              <a:spcBef>
                <a:spcPts val="2000"/>
              </a:spcBef>
              <a:spcAft>
                <a:spcPts val="0"/>
              </a:spcAft>
              <a:buClr>
                <a:schemeClr val="accent1"/>
              </a:buClr>
              <a:buSzPct val="75000"/>
              <a:buFont typeface="Wingdings" panose="05000000000000000000" pitchFamily="2" charset="2"/>
              <a:buChar char="n"/>
              <a:defRPr/>
            </a:pPr>
            <a:endParaRPr kumimoji="0" lang="en-GB" altLang="zh-CN" sz="1200" b="0" i="0" u="none" strike="noStrike" kern="1200" cap="none" spc="0" normalizeH="0" baseline="0" noProof="0" dirty="0">
              <a:ln>
                <a:noFill/>
              </a:ln>
              <a:solidFill>
                <a:srgbClr val="FF0000"/>
              </a:solidFill>
              <a:effectLst/>
              <a:uLnTx/>
              <a:uFillTx/>
              <a:latin typeface="Tahoma" panose="020B0604030504040204" pitchFamily="34" charset="0"/>
              <a:ea typeface="+mn-ea"/>
              <a:cs typeface="+mn-cs"/>
            </a:endParaRPr>
          </a:p>
        </p:txBody>
      </p:sp>
      <p:sp>
        <p:nvSpPr>
          <p:cNvPr id="3" name="Rectangle 4"/>
          <p:cNvSpPr>
            <a:spLocks noChangeArrowheads="1"/>
          </p:cNvSpPr>
          <p:nvPr/>
        </p:nvSpPr>
        <p:spPr bwMode="auto">
          <a:xfrm>
            <a:off x="684213" y="3500438"/>
            <a:ext cx="8135937" cy="792162"/>
          </a:xfrm>
          <a:prstGeom prst="rect">
            <a:avLst/>
          </a:prstGeom>
          <a:noFill/>
          <a:ln w="9525">
            <a:noFill/>
            <a:miter lim="800000"/>
          </a:ln>
        </p:spPr>
        <p:txBody>
          <a:bodyPr/>
          <a:lstStyle/>
          <a:p>
            <a:pPr algn="ctr">
              <a:lnSpc>
                <a:spcPct val="90000"/>
              </a:lnSpc>
              <a:spcBef>
                <a:spcPct val="20000"/>
              </a:spcBef>
            </a:pPr>
            <a:r>
              <a:rPr lang="en-GB" altLang="zh-CN" sz="4000">
                <a:solidFill>
                  <a:srgbClr val="008000"/>
                </a:solidFill>
              </a:rPr>
              <a:t>specifc heat capacity</a:t>
            </a:r>
            <a:r>
              <a:rPr lang="en-GB" altLang="zh-CN" sz="4000"/>
              <a:t> </a:t>
            </a:r>
            <a:r>
              <a:rPr lang="en-GB" altLang="zh-CN" sz="4000">
                <a:solidFill>
                  <a:srgbClr val="000099"/>
                </a:solidFill>
              </a:rPr>
              <a:t>(c)</a:t>
            </a:r>
            <a:endParaRPr lang="en-US" sz="4000">
              <a:solidFill>
                <a:srgbClr val="000099"/>
              </a:solidFill>
            </a:endParaRPr>
          </a:p>
        </p:txBody>
      </p:sp>
      <p:sp>
        <p:nvSpPr>
          <p:cNvPr id="4" name="Rectangle 5"/>
          <p:cNvSpPr>
            <a:spLocks noChangeArrowheads="1"/>
          </p:cNvSpPr>
          <p:nvPr/>
        </p:nvSpPr>
        <p:spPr bwMode="auto">
          <a:xfrm>
            <a:off x="468313" y="1916113"/>
            <a:ext cx="8135937" cy="4176712"/>
          </a:xfrm>
          <a:prstGeom prst="rect">
            <a:avLst/>
          </a:prstGeom>
          <a:noFill/>
          <a:ln w="9525">
            <a:noFill/>
            <a:miter lim="800000"/>
          </a:ln>
        </p:spPr>
        <p:txBody>
          <a:bodyPr/>
          <a:lstStyle/>
          <a:p>
            <a:pPr algn="ctr">
              <a:lnSpc>
                <a:spcPct val="90000"/>
              </a:lnSpc>
              <a:spcBef>
                <a:spcPct val="20000"/>
              </a:spcBef>
            </a:pPr>
            <a:r>
              <a:rPr lang="en-GB" altLang="zh-CN" sz="4000"/>
              <a:t>mass heated </a:t>
            </a:r>
            <a:r>
              <a:rPr lang="en-GB" altLang="zh-CN" sz="4000">
                <a:solidFill>
                  <a:srgbClr val="000099"/>
                </a:solidFill>
              </a:rPr>
              <a:t>(m)</a:t>
            </a:r>
            <a:r>
              <a:rPr lang="en-GB" altLang="zh-CN" sz="4000"/>
              <a:t> </a:t>
            </a:r>
            <a:endParaRPr lang="en-GB" altLang="zh-CN" sz="4000"/>
          </a:p>
          <a:p>
            <a:pPr algn="ctr">
              <a:lnSpc>
                <a:spcPct val="90000"/>
              </a:lnSpc>
              <a:spcBef>
                <a:spcPct val="20000"/>
              </a:spcBef>
            </a:pPr>
            <a:r>
              <a:rPr lang="en-GB" altLang="zh-CN" sz="4000">
                <a:solidFill>
                  <a:srgbClr val="FF0000"/>
                </a:solidFill>
              </a:rPr>
              <a:t>x</a:t>
            </a:r>
            <a:r>
              <a:rPr lang="en-GB" altLang="zh-CN" sz="4000"/>
              <a:t> </a:t>
            </a:r>
            <a:endParaRPr lang="en-GB" altLang="zh-CN" sz="4000"/>
          </a:p>
          <a:p>
            <a:pPr algn="ctr">
              <a:lnSpc>
                <a:spcPct val="90000"/>
              </a:lnSpc>
              <a:spcBef>
                <a:spcPct val="20000"/>
              </a:spcBef>
            </a:pPr>
            <a:endParaRPr lang="en-US" sz="4000"/>
          </a:p>
          <a:p>
            <a:pPr algn="ctr">
              <a:lnSpc>
                <a:spcPct val="90000"/>
              </a:lnSpc>
              <a:spcBef>
                <a:spcPct val="20000"/>
              </a:spcBef>
            </a:pPr>
            <a:endParaRPr lang="en-US" sz="3200"/>
          </a:p>
          <a:p>
            <a:pPr algn="ctr">
              <a:lnSpc>
                <a:spcPct val="90000"/>
              </a:lnSpc>
              <a:spcBef>
                <a:spcPct val="20000"/>
              </a:spcBef>
            </a:pPr>
            <a:r>
              <a:rPr lang="en-GB" altLang="zh-CN" sz="4000">
                <a:solidFill>
                  <a:srgbClr val="FF0000"/>
                </a:solidFill>
              </a:rPr>
              <a:t>x</a:t>
            </a:r>
            <a:r>
              <a:rPr lang="en-GB" altLang="zh-CN" sz="4000"/>
              <a:t> </a:t>
            </a:r>
            <a:endParaRPr lang="en-GB" altLang="zh-CN" sz="4000"/>
          </a:p>
          <a:p>
            <a:pPr algn="ctr">
              <a:lnSpc>
                <a:spcPct val="90000"/>
              </a:lnSpc>
              <a:spcBef>
                <a:spcPct val="20000"/>
              </a:spcBef>
            </a:pPr>
            <a:r>
              <a:rPr lang="en-GB" altLang="zh-CN" sz="4000"/>
              <a:t>temperature rise </a:t>
            </a:r>
            <a:r>
              <a:rPr lang="en-GB" altLang="zh-CN" sz="4000">
                <a:solidFill>
                  <a:srgbClr val="000099"/>
                </a:solidFill>
              </a:rPr>
              <a:t>(∆T)</a:t>
            </a:r>
            <a:r>
              <a:rPr lang="en-GB" altLang="zh-CN" sz="4000"/>
              <a:t> </a:t>
            </a:r>
            <a:endParaRPr lang="en-GB" altLang="zh-CN" sz="4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165" y="2291080"/>
            <a:ext cx="8310880" cy="1455420"/>
          </a:xfrm>
          <a:prstGeom prst="rect">
            <a:avLst/>
          </a:prstGeom>
          <a:solidFill>
            <a:srgbClr val="FFFF00"/>
          </a:solidFill>
        </p:spPr>
        <p:txBody>
          <a:bodyPr wrap="none">
            <a:noAutofit/>
          </a:bodyPr>
          <a:lstStyle/>
          <a:p>
            <a:pPr marL="228600" lvl="0" indent="-228600" defTabSz="914400">
              <a:lnSpc>
                <a:spcPct val="90000"/>
              </a:lnSpc>
              <a:spcBef>
                <a:spcPct val="0"/>
              </a:spcBef>
              <a:buClr>
                <a:schemeClr val="accent1"/>
              </a:buClr>
              <a:buSzPct val="75000"/>
              <a:defRPr/>
            </a:pPr>
            <a:r>
              <a:rPr lang="en-GB" altLang="zh-CN" sz="4800" dirty="0">
                <a:solidFill>
                  <a:schemeClr val="accent1"/>
                </a:solidFill>
                <a:latin typeface="Tahoma" panose="020B0604030504040204" pitchFamily="34" charset="0"/>
              </a:rPr>
              <a:t>Heat energy: Q = m   c   ∆T</a:t>
            </a:r>
            <a:endParaRPr lang="en-GB" altLang="zh-CN" sz="4800" dirty="0">
              <a:solidFill>
                <a:schemeClr val="accent1"/>
              </a:solidFill>
              <a:latin typeface="Tahoma" panose="020B0604030504040204" pitchFamily="34" charset="0"/>
            </a:endParaRPr>
          </a:p>
          <a:p>
            <a:pPr marL="228600" lvl="0" indent="-228600" defTabSz="914400">
              <a:lnSpc>
                <a:spcPct val="90000"/>
              </a:lnSpc>
              <a:spcBef>
                <a:spcPct val="0"/>
              </a:spcBef>
              <a:buClr>
                <a:schemeClr val="accent1"/>
              </a:buClr>
              <a:buSzPct val="75000"/>
              <a:defRPr/>
            </a:pPr>
            <a:r>
              <a:rPr lang="en-GB" altLang="zh-CN" sz="4800" dirty="0">
                <a:solidFill>
                  <a:schemeClr val="accent1"/>
                </a:solidFill>
                <a:latin typeface="Tahoma" panose="020B0604030504040204" pitchFamily="34" charset="0"/>
              </a:rPr>
              <a:t>                    </a:t>
            </a:r>
            <a:r>
              <a:rPr lang="en-GB" altLang="zh-CN" sz="3200" dirty="0">
                <a:solidFill>
                  <a:schemeClr val="accent1"/>
                </a:solidFill>
                <a:latin typeface="Tahoma" panose="020B0604030504040204" pitchFamily="34" charset="0"/>
              </a:rPr>
              <a:t>J        g  (J K</a:t>
            </a:r>
            <a:r>
              <a:rPr lang="en-GB" altLang="zh-CN" sz="3200" baseline="30000" dirty="0">
                <a:solidFill>
                  <a:schemeClr val="accent1"/>
                </a:solidFill>
                <a:latin typeface="Tahoma" panose="020B0604030504040204" pitchFamily="34" charset="0"/>
              </a:rPr>
              <a:t>-1</a:t>
            </a:r>
            <a:r>
              <a:rPr lang="en-GB" altLang="zh-CN" sz="3200" dirty="0">
                <a:solidFill>
                  <a:schemeClr val="accent1"/>
                </a:solidFill>
                <a:latin typeface="Tahoma" panose="020B0604030504040204" pitchFamily="34" charset="0"/>
              </a:rPr>
              <a:t> g</a:t>
            </a:r>
            <a:r>
              <a:rPr lang="en-GB" altLang="zh-CN" sz="3200" baseline="30000" dirty="0">
                <a:solidFill>
                  <a:schemeClr val="accent1"/>
                </a:solidFill>
                <a:latin typeface="Tahoma" panose="020B0604030504040204" pitchFamily="34" charset="0"/>
              </a:rPr>
              <a:t>-1</a:t>
            </a:r>
            <a:r>
              <a:rPr lang="en-GB" altLang="zh-CN" sz="3200" dirty="0">
                <a:solidFill>
                  <a:schemeClr val="accent1"/>
                </a:solidFill>
                <a:latin typeface="Tahoma" panose="020B0604030504040204" pitchFamily="34" charset="0"/>
              </a:rPr>
              <a:t>) K</a:t>
            </a:r>
            <a:endParaRPr lang="en-GB" altLang="zh-CN" sz="3200" dirty="0">
              <a:solidFill>
                <a:schemeClr val="accent1"/>
              </a:solidFill>
              <a:latin typeface="Tahoma" panose="020B060403050404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contrast="40000"/>
          </a:blip>
          <a:stretch>
            <a:fillRect/>
          </a:stretch>
        </p:blipFill>
        <p:spPr>
          <a:xfrm>
            <a:off x="139350" y="158457"/>
            <a:ext cx="4253218" cy="3156243"/>
          </a:xfrm>
          <a:prstGeom prst="rect">
            <a:avLst/>
          </a:prstGeom>
        </p:spPr>
      </p:pic>
      <p:pic>
        <p:nvPicPr>
          <p:cNvPr id="3" name="图片 2"/>
          <p:cNvPicPr>
            <a:picLocks noChangeAspect="1"/>
          </p:cNvPicPr>
          <p:nvPr/>
        </p:nvPicPr>
        <p:blipFill rotWithShape="1">
          <a:blip r:embed="rId2">
            <a:lum contrast="20000"/>
          </a:blip>
          <a:srcRect l="8354"/>
          <a:stretch>
            <a:fillRect/>
          </a:stretch>
        </p:blipFill>
        <p:spPr>
          <a:xfrm>
            <a:off x="50800" y="3314701"/>
            <a:ext cx="9093200" cy="321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Calorimetry</a:t>
            </a:r>
            <a:endParaRPr lang="zh-CN" altLang="en-US" dirty="0"/>
          </a:p>
        </p:txBody>
      </p:sp>
      <p:sp>
        <p:nvSpPr>
          <p:cNvPr id="3" name="内容占位符 2"/>
          <p:cNvSpPr>
            <a:spLocks noGrp="1"/>
          </p:cNvSpPr>
          <p:nvPr>
            <p:ph idx="1"/>
          </p:nvPr>
        </p:nvSpPr>
        <p:spPr>
          <a:xfrm>
            <a:off x="498474" y="1401097"/>
            <a:ext cx="7556313" cy="4144963"/>
          </a:xfrm>
        </p:spPr>
        <p:txBody>
          <a:bodyPr>
            <a:normAutofit/>
          </a:bodyPr>
          <a:lstStyle/>
          <a:p>
            <a:pPr>
              <a:buNone/>
            </a:pPr>
            <a:r>
              <a:rPr lang="en-US" altLang="zh-CN" sz="2800" dirty="0"/>
              <a:t>Is the technique used to measure the change of enthalpy associated with a particular reaction/process. </a:t>
            </a:r>
            <a:endParaRPr lang="en-US" altLang="zh-CN" sz="2800" dirty="0"/>
          </a:p>
          <a:p>
            <a:pPr>
              <a:buNone/>
            </a:pPr>
            <a:r>
              <a:rPr lang="en-US" altLang="zh-CN" sz="2800" dirty="0"/>
              <a:t>The </a:t>
            </a:r>
            <a:r>
              <a:rPr lang="en-US" altLang="zh-CN" sz="2800" b="1" dirty="0">
                <a:solidFill>
                  <a:srgbClr val="FF0000"/>
                </a:solidFill>
              </a:rPr>
              <a:t>temperature change</a:t>
            </a:r>
            <a:r>
              <a:rPr lang="en-US" altLang="zh-CN" sz="2800" dirty="0"/>
              <a:t> of a liquid inside a well insulated container, known as a </a:t>
            </a:r>
            <a:r>
              <a:rPr lang="en-US" altLang="zh-CN" sz="2800" b="1" dirty="0">
                <a:solidFill>
                  <a:srgbClr val="FF0000"/>
                </a:solidFill>
              </a:rPr>
              <a:t>calorimeter</a:t>
            </a:r>
            <a:r>
              <a:rPr lang="en-US" altLang="zh-CN" sz="2800" dirty="0"/>
              <a:t>, is measured </a:t>
            </a:r>
            <a:r>
              <a:rPr lang="en-US" altLang="zh-CN" sz="2800" b="1" dirty="0">
                <a:solidFill>
                  <a:srgbClr val="FF0000"/>
                </a:solidFill>
              </a:rPr>
              <a:t>before and after the change</a:t>
            </a:r>
            <a:r>
              <a:rPr lang="en-US" altLang="zh-CN" sz="2800" dirty="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Measuring enthalpy changes of combustion</a:t>
            </a:r>
            <a:endParaRPr lang="zh-CN" altLang="en-US" dirty="0"/>
          </a:p>
        </p:txBody>
      </p:sp>
      <p:pic>
        <p:nvPicPr>
          <p:cNvPr id="4" name="图片 3"/>
          <p:cNvPicPr>
            <a:picLocks noChangeAspect="1"/>
          </p:cNvPicPr>
          <p:nvPr/>
        </p:nvPicPr>
        <p:blipFill rotWithShape="1">
          <a:blip r:embed="rId1">
            <a:lum contrast="20000"/>
          </a:blip>
          <a:srcRect l="8418"/>
          <a:stretch>
            <a:fillRect/>
          </a:stretch>
        </p:blipFill>
        <p:spPr>
          <a:xfrm>
            <a:off x="111760" y="1743075"/>
            <a:ext cx="8968105" cy="1113790"/>
          </a:xfrm>
          <a:prstGeom prst="rect">
            <a:avLst/>
          </a:prstGeom>
        </p:spPr>
      </p:pic>
      <p:pic>
        <p:nvPicPr>
          <p:cNvPr id="3" name="图片 2"/>
          <p:cNvPicPr>
            <a:picLocks noChangeAspect="1"/>
          </p:cNvPicPr>
          <p:nvPr/>
        </p:nvPicPr>
        <p:blipFill>
          <a:blip r:embed="rId2"/>
          <a:stretch>
            <a:fillRect/>
          </a:stretch>
        </p:blipFill>
        <p:spPr>
          <a:xfrm>
            <a:off x="1687195" y="3062605"/>
            <a:ext cx="5486400" cy="3409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484094"/>
            <a:ext cx="7718426" cy="1116106"/>
          </a:xfrm>
        </p:spPr>
        <p:txBody>
          <a:bodyPr/>
          <a:lstStyle/>
          <a:p>
            <a:r>
              <a:rPr lang="en-US" altLang="zh-CN" dirty="0"/>
              <a:t>Calculating enthalpy changes of reaction from temperature changes</a:t>
            </a:r>
            <a:endParaRPr lang="zh-CN" altLang="en-US" dirty="0"/>
          </a:p>
        </p:txBody>
      </p:sp>
      <p:sp>
        <p:nvSpPr>
          <p:cNvPr id="3" name="内容占位符 2"/>
          <p:cNvSpPr>
            <a:spLocks noGrp="1"/>
          </p:cNvSpPr>
          <p:nvPr>
            <p:ph idx="1"/>
          </p:nvPr>
        </p:nvSpPr>
        <p:spPr>
          <a:xfrm>
            <a:off x="498474" y="1981200"/>
            <a:ext cx="8162926" cy="4144963"/>
          </a:xfrm>
        </p:spPr>
        <p:txBody>
          <a:bodyPr>
            <a:normAutofit/>
          </a:bodyPr>
          <a:lstStyle/>
          <a:p>
            <a:r>
              <a:rPr lang="en-US" altLang="zh-CN" sz="2400" dirty="0"/>
              <a:t>When the heat released by an exothermic reaction is absorbed by water, the temperature of the water increases. </a:t>
            </a:r>
            <a:r>
              <a:rPr lang="en-US" altLang="zh-CN" sz="2400" b="1" dirty="0">
                <a:solidFill>
                  <a:srgbClr val="FF0000"/>
                </a:solidFill>
              </a:rPr>
              <a:t>The heat produced by the reaction can be calculated if it is assumed that all the heat is absorbed by the water.</a:t>
            </a:r>
            <a:endParaRPr lang="en-US" altLang="zh-CN" sz="2400" b="1" dirty="0">
              <a:solidFill>
                <a:srgbClr val="FF0000"/>
              </a:solidFill>
            </a:endParaRPr>
          </a:p>
          <a:p>
            <a:endParaRPr lang="en-US" altLang="zh-CN" sz="2400" b="1" dirty="0">
              <a:solidFill>
                <a:srgbClr val="FF0000"/>
              </a:solidFill>
            </a:endParaRPr>
          </a:p>
          <a:p>
            <a:r>
              <a:rPr lang="en-US" altLang="zh-CN" sz="2800" b="1" dirty="0" err="1">
                <a:solidFill>
                  <a:srgbClr val="FF0000"/>
                </a:solidFill>
              </a:rPr>
              <a:t>q</a:t>
            </a:r>
            <a:r>
              <a:rPr lang="en-US" altLang="zh-CN" sz="2800" b="1" baseline="-25000" dirty="0" err="1">
                <a:solidFill>
                  <a:srgbClr val="FF0000"/>
                </a:solidFill>
              </a:rPr>
              <a:t>reaction</a:t>
            </a:r>
            <a:r>
              <a:rPr lang="en-US" altLang="zh-CN" sz="2800" b="1" dirty="0">
                <a:solidFill>
                  <a:srgbClr val="FF0000"/>
                </a:solidFill>
              </a:rPr>
              <a:t> = - </a:t>
            </a:r>
            <a:r>
              <a:rPr lang="en-US" altLang="zh-CN" sz="2800" b="1" dirty="0" err="1">
                <a:solidFill>
                  <a:srgbClr val="FF0000"/>
                </a:solidFill>
              </a:rPr>
              <a:t>q</a:t>
            </a:r>
            <a:r>
              <a:rPr lang="en-US" altLang="zh-CN" sz="2800" b="1" baseline="-25000" dirty="0" err="1">
                <a:solidFill>
                  <a:srgbClr val="FF0000"/>
                </a:solidFill>
              </a:rPr>
              <a:t>water</a:t>
            </a:r>
            <a:r>
              <a:rPr lang="en-US" altLang="zh-CN" sz="2800" b="1" dirty="0">
                <a:solidFill>
                  <a:srgbClr val="FF0000"/>
                </a:solidFill>
              </a:rPr>
              <a:t> = - m</a:t>
            </a:r>
            <a:r>
              <a:rPr lang="en-US" altLang="zh-CN" sz="2800" b="1" baseline="-25000" dirty="0">
                <a:solidFill>
                  <a:srgbClr val="FF0000"/>
                </a:solidFill>
              </a:rPr>
              <a:t>(H2O)</a:t>
            </a:r>
            <a:r>
              <a:rPr lang="en-US" altLang="zh-CN" sz="2800" b="1" dirty="0">
                <a:solidFill>
                  <a:srgbClr val="FF0000"/>
                </a:solidFill>
              </a:rPr>
              <a:t> × c</a:t>
            </a:r>
            <a:r>
              <a:rPr lang="en-US" altLang="zh-CN" sz="2800" b="1" baseline="-25000" dirty="0">
                <a:solidFill>
                  <a:srgbClr val="FF0000"/>
                </a:solidFill>
              </a:rPr>
              <a:t>(H2O)</a:t>
            </a:r>
            <a:r>
              <a:rPr lang="en-US" altLang="zh-CN" sz="2800" b="1" dirty="0">
                <a:solidFill>
                  <a:srgbClr val="FF0000"/>
                </a:solidFill>
              </a:rPr>
              <a:t> × ΔT</a:t>
            </a:r>
            <a:r>
              <a:rPr lang="en-US" altLang="zh-CN" sz="2800" b="1" baseline="-25000" dirty="0">
                <a:solidFill>
                  <a:srgbClr val="FF0000"/>
                </a:solidFill>
              </a:rPr>
              <a:t>(H2O)</a:t>
            </a:r>
            <a:endParaRPr lang="en-US" altLang="zh-CN" sz="2800" b="1" baseline="-25000" dirty="0">
              <a:solidFill>
                <a:srgbClr val="FF0000"/>
              </a:solidFill>
            </a:endParaRPr>
          </a:p>
          <a:p>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Practice</a:t>
            </a:r>
            <a:endParaRPr lang="zh-CN" altLang="en-US" dirty="0"/>
          </a:p>
        </p:txBody>
      </p:sp>
      <p:sp>
        <p:nvSpPr>
          <p:cNvPr id="3" name="内容占位符 2"/>
          <p:cNvSpPr>
            <a:spLocks noGrp="1"/>
          </p:cNvSpPr>
          <p:nvPr>
            <p:ph idx="1"/>
          </p:nvPr>
        </p:nvSpPr>
        <p:spPr>
          <a:xfrm>
            <a:off x="498474" y="1244600"/>
            <a:ext cx="7556313" cy="4881563"/>
          </a:xfrm>
        </p:spPr>
        <p:txBody>
          <a:bodyPr>
            <a:normAutofit/>
          </a:bodyPr>
          <a:lstStyle/>
          <a:p>
            <a:r>
              <a:rPr lang="en-US" altLang="zh-CN" sz="2400" dirty="0"/>
              <a:t>Calculate the enthalpy of combustion of ethanol from the following data. Assume all the heat from the reaction is absorbed by the water. Compare your value with the IB data booklet value and suggest reasons for any differences.</a:t>
            </a:r>
            <a:endParaRPr lang="zh-CN" altLang="en-US" sz="2400" dirty="0"/>
          </a:p>
        </p:txBody>
      </p:sp>
      <p:pic>
        <p:nvPicPr>
          <p:cNvPr id="4" name="图片 3"/>
          <p:cNvPicPr>
            <a:picLocks noChangeAspect="1"/>
          </p:cNvPicPr>
          <p:nvPr/>
        </p:nvPicPr>
        <p:blipFill>
          <a:blip r:embed="rId1">
            <a:lum bright="-20000" contrast="40000"/>
          </a:blip>
          <a:stretch>
            <a:fillRect/>
          </a:stretch>
        </p:blipFill>
        <p:spPr>
          <a:xfrm>
            <a:off x="745256" y="3371632"/>
            <a:ext cx="7062748" cy="17657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lum bright="-20000" contrast="40000"/>
          </a:blip>
          <a:stretch>
            <a:fillRect/>
          </a:stretch>
        </p:blipFill>
        <p:spPr>
          <a:xfrm>
            <a:off x="498475" y="418797"/>
            <a:ext cx="7556500" cy="5580669"/>
          </a:xfrm>
          <a:prstGeom prst="rect">
            <a:avLst/>
          </a:prstGeom>
        </p:spPr>
      </p:pic>
      <p:sp>
        <p:nvSpPr>
          <p:cNvPr id="2" name="文本框 1"/>
          <p:cNvSpPr txBox="1"/>
          <p:nvPr/>
        </p:nvSpPr>
        <p:spPr>
          <a:xfrm>
            <a:off x="2794000" y="2120900"/>
            <a:ext cx="977900" cy="400110"/>
          </a:xfrm>
          <a:prstGeom prst="rect">
            <a:avLst/>
          </a:prstGeom>
          <a:solidFill>
            <a:srgbClr val="FEFDBF"/>
          </a:solidFill>
        </p:spPr>
        <p:txBody>
          <a:bodyPr wrap="square" rtlCol="0">
            <a:spAutoFit/>
          </a:bodyPr>
          <a:lstStyle/>
          <a:p>
            <a:r>
              <a:rPr lang="en-US" altLang="zh-CN" sz="2000" dirty="0" err="1"/>
              <a:t>q</a:t>
            </a:r>
            <a:r>
              <a:rPr lang="en-US" altLang="zh-CN" sz="2000" baseline="-25000" dirty="0" err="1"/>
              <a:t>reaction</a:t>
            </a:r>
            <a:endParaRPr lang="zh-CN" altLang="en-US" sz="2000" baseline="-25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520700"/>
            <a:ext cx="7556313" cy="5605463"/>
          </a:xfrm>
        </p:spPr>
        <p:txBody>
          <a:bodyPr>
            <a:noAutofit/>
          </a:bodyPr>
          <a:lstStyle/>
          <a:p>
            <a:r>
              <a:rPr lang="en-US" altLang="zh-CN" sz="2400" dirty="0"/>
              <a:t>The IB data booklet value is –1367 kJ mol</a:t>
            </a:r>
            <a:r>
              <a:rPr lang="en-US" altLang="zh-CN" sz="2400" baseline="30000" dirty="0"/>
              <a:t>–1</a:t>
            </a:r>
            <a:r>
              <a:rPr lang="en-US" altLang="zh-CN" sz="2400" dirty="0"/>
              <a:t>. The difference between the values can be accounted for by any of the following factors:</a:t>
            </a:r>
            <a:endParaRPr lang="en-US" altLang="zh-CN" sz="2400" dirty="0"/>
          </a:p>
          <a:p>
            <a:pPr lvl="1"/>
            <a:r>
              <a:rPr lang="en-US" altLang="zh-CN" sz="2200" b="1" dirty="0">
                <a:solidFill>
                  <a:srgbClr val="FF0000"/>
                </a:solidFill>
              </a:rPr>
              <a:t>Not all the heat produced by the combustion reaction is transferred to the water</a:t>
            </a:r>
            <a:r>
              <a:rPr lang="en-US" altLang="zh-CN" sz="2200" dirty="0"/>
              <a:t>. Some is needed to heat the copper calorimeter and some has passed to the surroundings.</a:t>
            </a:r>
            <a:endParaRPr lang="en-US" altLang="zh-CN" sz="2200" dirty="0"/>
          </a:p>
          <a:p>
            <a:pPr lvl="1"/>
            <a:r>
              <a:rPr lang="en-US" altLang="zh-CN" sz="2200" b="1" dirty="0">
                <a:solidFill>
                  <a:srgbClr val="FF0000"/>
                </a:solidFill>
              </a:rPr>
              <a:t>The combustion of the ethanol is unlikely to be complete</a:t>
            </a:r>
            <a:r>
              <a:rPr lang="en-US" altLang="zh-CN" sz="2200" dirty="0"/>
              <a:t> owing to the limited oxygen available, as assumed by the literature value.</a:t>
            </a:r>
            <a:endParaRPr lang="en-US" altLang="zh-CN" sz="2200" dirty="0"/>
          </a:p>
          <a:p>
            <a:pPr lvl="1"/>
            <a:r>
              <a:rPr lang="en-US" altLang="zh-CN" sz="2200" dirty="0"/>
              <a:t>The experiment was not performed under standard conditions.</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Bomb calorimeter ---</a:t>
            </a:r>
            <a:br>
              <a:rPr lang="en-US" altLang="zh-CN" dirty="0"/>
            </a:br>
            <a:r>
              <a:rPr lang="en-US" altLang="zh-CN" dirty="0"/>
              <a:t>to minimize the heat lost</a:t>
            </a:r>
            <a:endParaRPr lang="zh-CN" altLang="en-US" dirty="0"/>
          </a:p>
        </p:txBody>
      </p:sp>
      <p:pic>
        <p:nvPicPr>
          <p:cNvPr id="6" name="Picture 2" descr="bomb"/>
          <p:cNvPicPr>
            <a:picLocks noChangeAspect="1" noChangeArrowheads="1"/>
          </p:cNvPicPr>
          <p:nvPr/>
        </p:nvPicPr>
        <p:blipFill>
          <a:blip r:embed="rId1"/>
          <a:srcRect/>
          <a:stretch>
            <a:fillRect/>
          </a:stretch>
        </p:blipFill>
        <p:spPr bwMode="auto">
          <a:xfrm>
            <a:off x="56034" y="1967205"/>
            <a:ext cx="4751952" cy="4035387"/>
          </a:xfrm>
          <a:prstGeom prst="rect">
            <a:avLst/>
          </a:prstGeom>
          <a:noFill/>
          <a:ln w="9525">
            <a:noFill/>
            <a:miter lim="800000"/>
            <a:headEnd/>
            <a:tailEnd/>
          </a:ln>
        </p:spPr>
      </p:pic>
      <p:pic>
        <p:nvPicPr>
          <p:cNvPr id="10" name="图片 9" descr="220px-Bombenkalorimeter_mit_bombe.jpg"/>
          <p:cNvPicPr>
            <a:picLocks noChangeAspect="1"/>
          </p:cNvPicPr>
          <p:nvPr/>
        </p:nvPicPr>
        <p:blipFill>
          <a:blip r:embed="rId2"/>
          <a:stretch>
            <a:fillRect/>
          </a:stretch>
        </p:blipFill>
        <p:spPr>
          <a:xfrm>
            <a:off x="4837482" y="1874863"/>
            <a:ext cx="4114789" cy="42457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484094"/>
            <a:ext cx="7556313" cy="811306"/>
          </a:xfrm>
        </p:spPr>
        <p:txBody>
          <a:bodyPr/>
          <a:lstStyle/>
          <a:p>
            <a:r>
              <a:rPr lang="en-US" altLang="zh-CN" dirty="0"/>
              <a:t>Energy and heat transfer energy</a:t>
            </a:r>
            <a:endParaRPr lang="zh-CN" altLang="en-US" dirty="0"/>
          </a:p>
        </p:txBody>
      </p:sp>
      <p:sp>
        <p:nvSpPr>
          <p:cNvPr id="3" name="内容占位符 2"/>
          <p:cNvSpPr>
            <a:spLocks noGrp="1"/>
          </p:cNvSpPr>
          <p:nvPr>
            <p:ph idx="1"/>
          </p:nvPr>
        </p:nvSpPr>
        <p:spPr>
          <a:xfrm>
            <a:off x="498474" y="1485900"/>
            <a:ext cx="7556313" cy="4640263"/>
          </a:xfrm>
        </p:spPr>
        <p:txBody>
          <a:bodyPr>
            <a:normAutofit/>
          </a:bodyPr>
          <a:lstStyle/>
          <a:p>
            <a:r>
              <a:rPr lang="en-US" altLang="zh-CN" sz="2400" dirty="0"/>
              <a:t>Energy is a measure of the ability to do work, that is to move an object against an opposing force. </a:t>
            </a:r>
            <a:endParaRPr lang="en-US" altLang="zh-CN" sz="2400" dirty="0"/>
          </a:p>
          <a:p>
            <a:r>
              <a:rPr lang="en-US" altLang="zh-CN" sz="2400" dirty="0"/>
              <a:t>It comes in many forms and includes heat, light, sound, electricity, and chemical energy – the energy released or absorbed during chemical reactions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Enthalpy changes of reaction in solution</a:t>
            </a:r>
            <a:endParaRPr lang="zh-CN" altLang="en-US" dirty="0"/>
          </a:p>
        </p:txBody>
      </p:sp>
      <p:sp>
        <p:nvSpPr>
          <p:cNvPr id="3" name="内容占位符 2"/>
          <p:cNvSpPr>
            <a:spLocks noGrp="1"/>
          </p:cNvSpPr>
          <p:nvPr>
            <p:ph idx="1"/>
          </p:nvPr>
        </p:nvSpPr>
        <p:spPr>
          <a:xfrm>
            <a:off x="498474" y="1689100"/>
            <a:ext cx="7972426" cy="4437063"/>
          </a:xfrm>
        </p:spPr>
        <p:txBody>
          <a:bodyPr>
            <a:normAutofit/>
          </a:bodyPr>
          <a:lstStyle/>
          <a:p>
            <a:r>
              <a:rPr lang="en-US" altLang="zh-CN" sz="2400" dirty="0"/>
              <a:t>The enthalpy changes of reaction in solution can be calculated by carrying out the reaction in an insulated system, for example, a polystyrene cup. </a:t>
            </a:r>
            <a:endParaRPr lang="en-US" altLang="zh-CN" sz="2400" dirty="0"/>
          </a:p>
          <a:p>
            <a:r>
              <a:rPr lang="en-US" altLang="zh-CN" sz="2400" dirty="0"/>
              <a:t>The heat released or absorbed by the reaction can be measured from the temperature change of the water.</a:t>
            </a:r>
            <a:endParaRPr lang="zh-CN" altLang="en-US" sz="2400" dirty="0"/>
          </a:p>
        </p:txBody>
      </p:sp>
      <p:pic>
        <p:nvPicPr>
          <p:cNvPr id="4" name="图片 3"/>
          <p:cNvPicPr>
            <a:picLocks noChangeAspect="1"/>
          </p:cNvPicPr>
          <p:nvPr/>
        </p:nvPicPr>
        <p:blipFill>
          <a:blip r:embed="rId1">
            <a:lum bright="-20000" contrast="40000"/>
          </a:blip>
          <a:stretch>
            <a:fillRect/>
          </a:stretch>
        </p:blipFill>
        <p:spPr>
          <a:xfrm>
            <a:off x="1714500" y="3855653"/>
            <a:ext cx="5895072" cy="28757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pper calorimeter.jpg"/>
          <p:cNvPicPr>
            <a:picLocks noChangeAspect="1"/>
          </p:cNvPicPr>
          <p:nvPr/>
        </p:nvPicPr>
        <p:blipFill>
          <a:blip r:embed="rId1"/>
          <a:stretch>
            <a:fillRect/>
          </a:stretch>
        </p:blipFill>
        <p:spPr>
          <a:xfrm>
            <a:off x="3653765" y="1600200"/>
            <a:ext cx="4557237" cy="4557237"/>
          </a:xfrm>
          <a:prstGeom prst="rect">
            <a:avLst/>
          </a:prstGeom>
        </p:spPr>
      </p:pic>
      <p:sp>
        <p:nvSpPr>
          <p:cNvPr id="2" name="标题 1"/>
          <p:cNvSpPr>
            <a:spLocks noGrp="1"/>
          </p:cNvSpPr>
          <p:nvPr>
            <p:ph type="title"/>
          </p:nvPr>
        </p:nvSpPr>
        <p:spPr/>
        <p:txBody>
          <a:bodyPr/>
          <a:lstStyle/>
          <a:p>
            <a:r>
              <a:rPr lang="en-US" altLang="zh-CN" dirty="0"/>
              <a:t>Copper calorimeter</a:t>
            </a:r>
            <a:endParaRPr lang="zh-CN" altLang="en-US" dirty="0"/>
          </a:p>
        </p:txBody>
      </p:sp>
      <p:sp>
        <p:nvSpPr>
          <p:cNvPr id="7" name="TextBox 6"/>
          <p:cNvSpPr txBox="1"/>
          <p:nvPr/>
        </p:nvSpPr>
        <p:spPr>
          <a:xfrm>
            <a:off x="954778" y="5626509"/>
            <a:ext cx="6463030" cy="583565"/>
          </a:xfrm>
          <a:prstGeom prst="rect">
            <a:avLst/>
          </a:prstGeom>
          <a:noFill/>
        </p:spPr>
        <p:txBody>
          <a:bodyPr wrap="none" rtlCol="0">
            <a:spAutoFit/>
          </a:bodyPr>
          <a:lstStyle/>
          <a:p>
            <a:r>
              <a:rPr lang="en-US" altLang="zh-CN" sz="3200" dirty="0"/>
              <a:t>Q= (</a:t>
            </a:r>
            <a:r>
              <a:rPr lang="en-GB" altLang="zh-CN" sz="3200" dirty="0">
                <a:latin typeface="Tahoma" panose="020B0604030504040204" pitchFamily="34" charset="0"/>
              </a:rPr>
              <a:t>m c ∆T)</a:t>
            </a:r>
            <a:r>
              <a:rPr lang="en-GB" altLang="zh-CN" sz="3200" baseline="-25000" dirty="0">
                <a:latin typeface="Tahoma" panose="020B0604030504040204" pitchFamily="34" charset="0"/>
              </a:rPr>
              <a:t> </a:t>
            </a:r>
            <a:r>
              <a:rPr lang="en-US" altLang="zh-CN" sz="3200" baseline="-25000" dirty="0"/>
              <a:t>liquid</a:t>
            </a:r>
            <a:r>
              <a:rPr lang="en-GB" altLang="zh-CN" sz="3200" dirty="0">
                <a:latin typeface="Tahoma" panose="020B0604030504040204" pitchFamily="34" charset="0"/>
              </a:rPr>
              <a:t> +</a:t>
            </a:r>
            <a:r>
              <a:rPr lang="en-US" altLang="zh-CN" sz="3200" dirty="0"/>
              <a:t> (</a:t>
            </a:r>
            <a:r>
              <a:rPr lang="en-US" altLang="en-GB" sz="3200" dirty="0">
                <a:latin typeface="Tahoma" panose="020B0604030504040204" pitchFamily="34" charset="0"/>
              </a:rPr>
              <a:t>C</a:t>
            </a:r>
            <a:r>
              <a:rPr lang="en-GB" altLang="zh-CN" sz="3200" dirty="0">
                <a:latin typeface="Tahoma" panose="020B0604030504040204" pitchFamily="34" charset="0"/>
              </a:rPr>
              <a:t> ∆T)</a:t>
            </a:r>
            <a:r>
              <a:rPr lang="en-GB" altLang="zh-CN" sz="3200" baseline="-25000" dirty="0">
                <a:latin typeface="Tahoma" panose="020B0604030504040204" pitchFamily="34" charset="0"/>
              </a:rPr>
              <a:t> </a:t>
            </a:r>
            <a:r>
              <a:rPr lang="en-US" altLang="zh-CN" sz="3200" baseline="-25000" dirty="0">
                <a:latin typeface="Tahoma" panose="020B0604030504040204" pitchFamily="34" charset="0"/>
              </a:rPr>
              <a:t>calorimeter</a:t>
            </a:r>
            <a:r>
              <a:rPr lang="en-GB" altLang="zh-CN" sz="3200" dirty="0">
                <a:latin typeface="Tahoma" panose="020B0604030504040204" pitchFamily="34" charset="0"/>
              </a:rPr>
              <a:t> </a:t>
            </a:r>
            <a:endParaRPr lang="zh-CN" altLang="en-US" sz="3200" baseline="-25000" dirty="0"/>
          </a:p>
        </p:txBody>
      </p:sp>
      <p:pic>
        <p:nvPicPr>
          <p:cNvPr id="9" name="图片 8" descr="Copper calorimeter.bmp"/>
          <p:cNvPicPr>
            <a:picLocks noChangeAspect="1"/>
          </p:cNvPicPr>
          <p:nvPr/>
        </p:nvPicPr>
        <p:blipFill>
          <a:blip r:embed="rId2"/>
          <a:stretch>
            <a:fillRect/>
          </a:stretch>
        </p:blipFill>
        <p:spPr>
          <a:xfrm>
            <a:off x="439480" y="1961535"/>
            <a:ext cx="3214286" cy="321428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convenient calorimeter---Styrofoam cup</a:t>
            </a:r>
            <a:endParaRPr lang="zh-CN" altLang="en-US" dirty="0"/>
          </a:p>
        </p:txBody>
      </p:sp>
      <p:pic>
        <p:nvPicPr>
          <p:cNvPr id="4" name="Picture 5" descr="calorimeter"/>
          <p:cNvPicPr>
            <a:picLocks noChangeAspect="1" noChangeArrowheads="1"/>
          </p:cNvPicPr>
          <p:nvPr/>
        </p:nvPicPr>
        <p:blipFill>
          <a:blip r:embed="rId1"/>
          <a:srcRect/>
          <a:stretch>
            <a:fillRect/>
          </a:stretch>
        </p:blipFill>
        <p:spPr>
          <a:xfrm>
            <a:off x="722987" y="2020529"/>
            <a:ext cx="3344188" cy="2780677"/>
          </a:xfrm>
          <a:prstGeom prst="rect">
            <a:avLst/>
          </a:prstGeom>
          <a:noFill/>
        </p:spPr>
      </p:pic>
      <p:pic>
        <p:nvPicPr>
          <p:cNvPr id="5" name="Picture 8" descr="calorimeter1"/>
          <p:cNvPicPr>
            <a:picLocks noChangeAspect="1" noChangeArrowheads="1"/>
          </p:cNvPicPr>
          <p:nvPr/>
        </p:nvPicPr>
        <p:blipFill>
          <a:blip r:embed="rId2"/>
          <a:srcRect/>
          <a:stretch>
            <a:fillRect/>
          </a:stretch>
        </p:blipFill>
        <p:spPr>
          <a:xfrm>
            <a:off x="4965706" y="1976285"/>
            <a:ext cx="3422643" cy="3007690"/>
          </a:xfrm>
          <a:prstGeom prst="rect">
            <a:avLst/>
          </a:prstGeom>
          <a:noFill/>
        </p:spPr>
      </p:pic>
      <p:sp>
        <p:nvSpPr>
          <p:cNvPr id="6" name="TextBox 5"/>
          <p:cNvSpPr txBox="1"/>
          <p:nvPr/>
        </p:nvSpPr>
        <p:spPr>
          <a:xfrm>
            <a:off x="70782" y="4983975"/>
            <a:ext cx="5005088" cy="646331"/>
          </a:xfrm>
          <a:prstGeom prst="rect">
            <a:avLst/>
          </a:prstGeom>
          <a:noFill/>
        </p:spPr>
        <p:txBody>
          <a:bodyPr wrap="none" rtlCol="0">
            <a:spAutoFit/>
          </a:bodyPr>
          <a:lstStyle/>
          <a:p>
            <a:r>
              <a:rPr lang="en-US" altLang="zh-CN" dirty="0"/>
              <a:t>Reason:   it has low heat capacity (negligible)</a:t>
            </a:r>
            <a:endParaRPr lang="en-US" altLang="zh-CN" dirty="0"/>
          </a:p>
          <a:p>
            <a:r>
              <a:rPr lang="en-US" altLang="zh-CN" dirty="0"/>
              <a:t>And is a good insulator.</a:t>
            </a:r>
            <a:endParaRPr lang="zh-CN" altLang="en-US" dirty="0"/>
          </a:p>
        </p:txBody>
      </p:sp>
      <p:sp>
        <p:nvSpPr>
          <p:cNvPr id="7" name="TextBox 6"/>
          <p:cNvSpPr txBox="1"/>
          <p:nvPr/>
        </p:nvSpPr>
        <p:spPr>
          <a:xfrm>
            <a:off x="1474839" y="5901935"/>
            <a:ext cx="6215997" cy="584775"/>
          </a:xfrm>
          <a:prstGeom prst="rect">
            <a:avLst/>
          </a:prstGeom>
          <a:noFill/>
        </p:spPr>
        <p:txBody>
          <a:bodyPr wrap="none" rtlCol="0">
            <a:spAutoFit/>
          </a:bodyPr>
          <a:lstStyle/>
          <a:p>
            <a:r>
              <a:rPr lang="en-US" altLang="zh-CN" sz="3200" dirty="0"/>
              <a:t>Heat absorbed Q= (</a:t>
            </a:r>
            <a:r>
              <a:rPr lang="en-GB" altLang="zh-CN" sz="3200" dirty="0">
                <a:latin typeface="Tahoma" panose="020B0604030504040204" pitchFamily="34" charset="0"/>
              </a:rPr>
              <a:t>m c ∆T)</a:t>
            </a:r>
            <a:r>
              <a:rPr lang="en-GB" altLang="zh-CN" sz="3200" baseline="-25000" dirty="0">
                <a:latin typeface="Tahoma" panose="020B0604030504040204" pitchFamily="34" charset="0"/>
              </a:rPr>
              <a:t> </a:t>
            </a:r>
            <a:r>
              <a:rPr lang="en-US" altLang="zh-CN" sz="3200" baseline="-25000" dirty="0"/>
              <a:t>liquid</a:t>
            </a:r>
            <a:endParaRPr lang="zh-CN" altLang="en-US" sz="3200" baseline="-25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98474" y="1401097"/>
            <a:ext cx="7893358" cy="4144963"/>
          </a:xfrm>
          <a:prstGeom prst="rect">
            <a:avLst/>
          </a:prstGeom>
        </p:spPr>
        <p:txBody>
          <a:bodyPr>
            <a:normAutofit/>
          </a:bodyPr>
          <a:lstStyle/>
          <a:p>
            <a:pPr marL="228600" marR="0" lvl="0" indent="-228600" algn="l" defTabSz="914400" rtl="0" eaLnBrk="1" fontAlgn="auto" latinLnBrk="0" hangingPunct="1">
              <a:lnSpc>
                <a:spcPct val="100000"/>
              </a:lnSpc>
              <a:spcBef>
                <a:spcPts val="2000"/>
              </a:spcBef>
              <a:spcAft>
                <a:spcPts val="0"/>
              </a:spcAft>
              <a:buClr>
                <a:schemeClr val="accent1"/>
              </a:buClr>
              <a:buSzPct val="75000"/>
              <a:buFont typeface="Wingdings" panose="05000000000000000000" pitchFamily="2" charset="2"/>
              <a:buNone/>
              <a:defRPr/>
            </a:pPr>
            <a:r>
              <a:rPr kumimoji="0" lang="en-US"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Calorimetry</a:t>
            </a:r>
            <a:r>
              <a:rPr kumimoji="0" lang="en-US" altLang="zh-CN" sz="2800" b="0" i="0" u="none" strike="noStrike" kern="1200" cap="none" spc="0" normalizeH="0" noProof="0" dirty="0">
                <a:ln>
                  <a:noFill/>
                </a:ln>
                <a:solidFill>
                  <a:schemeClr val="tx1">
                    <a:lumMod val="65000"/>
                    <a:lumOff val="35000"/>
                  </a:schemeClr>
                </a:solidFill>
                <a:effectLst/>
                <a:uLnTx/>
                <a:uFillTx/>
                <a:latin typeface="+mn-lt"/>
                <a:ea typeface="+mn-ea"/>
                <a:cs typeface="+mn-cs"/>
              </a:rPr>
              <a:t> depends on the </a:t>
            </a:r>
            <a:r>
              <a:rPr kumimoji="0" lang="en-US" altLang="zh-CN" sz="2800" b="0" i="0" u="sng" strike="noStrike" kern="1200" cap="none" spc="0" normalizeH="0" noProof="0" dirty="0">
                <a:ln>
                  <a:noFill/>
                </a:ln>
                <a:solidFill>
                  <a:schemeClr val="tx1">
                    <a:lumMod val="65000"/>
                    <a:lumOff val="35000"/>
                  </a:schemeClr>
                </a:solidFill>
                <a:effectLst/>
                <a:uLnTx/>
                <a:uFillTx/>
                <a:latin typeface="+mn-lt"/>
                <a:ea typeface="+mn-ea"/>
                <a:cs typeface="+mn-cs"/>
              </a:rPr>
              <a:t>assumption</a:t>
            </a:r>
            <a:r>
              <a:rPr kumimoji="0" lang="en-US" altLang="zh-CN" sz="2800" b="0" i="0" u="none" strike="noStrike" kern="1200" cap="none" spc="0" normalizeH="0" noProof="0" dirty="0">
                <a:ln>
                  <a:noFill/>
                </a:ln>
                <a:solidFill>
                  <a:schemeClr val="tx1">
                    <a:lumMod val="65000"/>
                    <a:lumOff val="35000"/>
                  </a:schemeClr>
                </a:solidFill>
                <a:effectLst/>
                <a:uLnTx/>
                <a:uFillTx/>
                <a:latin typeface="+mn-lt"/>
                <a:ea typeface="+mn-ea"/>
                <a:cs typeface="+mn-cs"/>
              </a:rPr>
              <a:t> that all the heat absorbed or evolved only changes the temperature of the calorimeter and its contents, no heat is gained from or lost to the surroundings. </a:t>
            </a:r>
            <a:endParaRPr kumimoji="0" lang="en-US"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p>
            <a:pPr marL="228600" marR="0" lvl="0" indent="-228600" algn="ctr" defTabSz="914400" rtl="0" eaLnBrk="1" fontAlgn="auto" latinLnBrk="0" hangingPunct="1">
              <a:lnSpc>
                <a:spcPct val="100000"/>
              </a:lnSpc>
              <a:spcBef>
                <a:spcPts val="2000"/>
              </a:spcBef>
              <a:spcAft>
                <a:spcPts val="0"/>
              </a:spcAft>
              <a:buClr>
                <a:schemeClr val="accent1"/>
              </a:buClr>
              <a:buSzPct val="75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2">
                    <a:lumMod val="50000"/>
                    <a:lumOff val="50000"/>
                  </a:schemeClr>
                </a:solidFill>
                <a:effectLst/>
                <a:uLnTx/>
                <a:uFillTx/>
                <a:latin typeface="+mn-lt"/>
                <a:ea typeface="+mn-ea"/>
                <a:cs typeface="+mn-cs"/>
              </a:rPr>
              <a:t>Insulation</a:t>
            </a:r>
            <a:r>
              <a:rPr kumimoji="0" lang="en-US" altLang="zh-CN" sz="2800" b="1" i="0" u="none" strike="noStrike" kern="1200" cap="none" spc="0" normalizeH="0" noProof="0" dirty="0">
                <a:ln>
                  <a:noFill/>
                </a:ln>
                <a:solidFill>
                  <a:schemeClr val="accent2">
                    <a:lumMod val="50000"/>
                    <a:lumOff val="50000"/>
                  </a:schemeClr>
                </a:solidFill>
                <a:effectLst/>
                <a:uLnTx/>
                <a:uFillTx/>
                <a:latin typeface="+mn-lt"/>
                <a:ea typeface="+mn-ea"/>
                <a:cs typeface="+mn-cs"/>
              </a:rPr>
              <a:t> is important~!!</a:t>
            </a:r>
            <a:endParaRPr kumimoji="0" lang="en-US" altLang="zh-CN" sz="2800" b="1" i="0" u="none" strike="noStrike" kern="1200" cap="none" spc="0" normalizeH="0" noProof="0" dirty="0">
              <a:ln>
                <a:noFill/>
              </a:ln>
              <a:solidFill>
                <a:schemeClr val="accent2">
                  <a:lumMod val="50000"/>
                  <a:lumOff val="50000"/>
                </a:schemeClr>
              </a:solidFill>
              <a:effectLst/>
              <a:uLnTx/>
              <a:uFillTx/>
              <a:latin typeface="+mn-lt"/>
              <a:ea typeface="+mn-ea"/>
              <a:cs typeface="+mn-cs"/>
            </a:endParaRPr>
          </a:p>
          <a:p>
            <a:pPr marL="228600" marR="0" lvl="0" indent="-228600" defTabSz="914400" rtl="0" eaLnBrk="1" fontAlgn="auto" latinLnBrk="0" hangingPunct="1">
              <a:lnSpc>
                <a:spcPct val="100000"/>
              </a:lnSpc>
              <a:spcBef>
                <a:spcPts val="2000"/>
              </a:spcBef>
              <a:spcAft>
                <a:spcPts val="0"/>
              </a:spcAft>
              <a:buClr>
                <a:schemeClr val="accent1"/>
              </a:buClr>
              <a:buSzPct val="75000"/>
              <a:buFont typeface="Wingdings" panose="05000000000000000000" pitchFamily="2" charset="2"/>
              <a:buNone/>
              <a:defRPr/>
            </a:pPr>
            <a:r>
              <a:rPr lang="en-US" altLang="zh-CN" sz="2800" u="sng" baseline="0" dirty="0">
                <a:solidFill>
                  <a:schemeClr val="tx1">
                    <a:lumMod val="65000"/>
                    <a:lumOff val="35000"/>
                  </a:schemeClr>
                </a:solidFill>
              </a:rPr>
              <a:t>Major source of error </a:t>
            </a:r>
            <a:r>
              <a:rPr lang="en-US" altLang="zh-CN" sz="2800" baseline="0" dirty="0">
                <a:solidFill>
                  <a:schemeClr val="tx1">
                    <a:lumMod val="65000"/>
                    <a:lumOff val="35000"/>
                  </a:schemeClr>
                </a:solidFill>
              </a:rPr>
              <a:t>of calorimetry in school labs</a:t>
            </a:r>
            <a:r>
              <a:rPr lang="en-US" altLang="zh-CN" sz="2800" dirty="0">
                <a:solidFill>
                  <a:schemeClr val="tx1">
                    <a:lumMod val="65000"/>
                    <a:lumOff val="35000"/>
                  </a:schemeClr>
                </a:solidFill>
              </a:rPr>
              <a:t> is </a:t>
            </a:r>
            <a:r>
              <a:rPr lang="en-US" altLang="zh-CN" sz="2800" u="sng" dirty="0">
                <a:solidFill>
                  <a:schemeClr val="tx1">
                    <a:lumMod val="65000"/>
                    <a:lumOff val="35000"/>
                  </a:schemeClr>
                </a:solidFill>
              </a:rPr>
              <a:t>heat exchange with the surroundings</a:t>
            </a:r>
            <a:endParaRPr kumimoji="0" lang="zh-CN" altLang="en-US" sz="2800" b="0" i="0" u="sng"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230094"/>
            <a:ext cx="7556313" cy="722406"/>
          </a:xfrm>
        </p:spPr>
        <p:txBody>
          <a:bodyPr/>
          <a:lstStyle/>
          <a:p>
            <a:r>
              <a:rPr lang="en-US" altLang="zh-CN" dirty="0"/>
              <a:t>Assumptions to be made</a:t>
            </a:r>
            <a:endParaRPr lang="zh-CN" altLang="en-US" dirty="0"/>
          </a:p>
        </p:txBody>
      </p:sp>
      <p:sp>
        <p:nvSpPr>
          <p:cNvPr id="3" name="内容占位符 2"/>
          <p:cNvSpPr>
            <a:spLocks noGrp="1"/>
          </p:cNvSpPr>
          <p:nvPr>
            <p:ph idx="1"/>
          </p:nvPr>
        </p:nvSpPr>
        <p:spPr>
          <a:xfrm>
            <a:off x="498475" y="825500"/>
            <a:ext cx="7464426" cy="5702300"/>
          </a:xfrm>
        </p:spPr>
        <p:txBody>
          <a:bodyPr>
            <a:noAutofit/>
          </a:bodyPr>
          <a:lstStyle/>
          <a:p>
            <a:r>
              <a:rPr lang="en-US" altLang="zh-CN" b="1" dirty="0">
                <a:solidFill>
                  <a:srgbClr val="FF0000"/>
                </a:solidFill>
              </a:rPr>
              <a:t>No heat loss from the system</a:t>
            </a:r>
            <a:endParaRPr lang="en-US" altLang="zh-CN" b="1" dirty="0">
              <a:solidFill>
                <a:srgbClr val="FF0000"/>
              </a:solidFill>
            </a:endParaRPr>
          </a:p>
          <a:p>
            <a:pPr lvl="0"/>
            <a:r>
              <a:rPr lang="en-US" altLang="zh-CN" b="1" dirty="0">
                <a:solidFill>
                  <a:srgbClr val="FF0000"/>
                </a:solidFill>
              </a:rPr>
              <a:t>All the heat goes between the reaction and the water</a:t>
            </a:r>
            <a:r>
              <a:rPr lang="en-US" altLang="zh-CN" dirty="0"/>
              <a:t> [The heat energy required to change the temperature of the other substances present may be ignored, in comparison to that needed to heat the water (usually in excess and has a very high specific heat capacity)]</a:t>
            </a:r>
            <a:endParaRPr lang="en-US" altLang="zh-CN" dirty="0"/>
          </a:p>
          <a:p>
            <a:r>
              <a:rPr lang="en-US" altLang="zh-CN" b="1" dirty="0">
                <a:solidFill>
                  <a:srgbClr val="FF0000"/>
                </a:solidFill>
              </a:rPr>
              <a:t>The solution is dilute: V(solution) = V(H</a:t>
            </a:r>
            <a:r>
              <a:rPr lang="en-US" altLang="zh-CN" b="1" baseline="-25000" dirty="0">
                <a:solidFill>
                  <a:srgbClr val="FF0000"/>
                </a:solidFill>
              </a:rPr>
              <a:t>2</a:t>
            </a:r>
            <a:r>
              <a:rPr lang="en-US" altLang="zh-CN" b="1" dirty="0">
                <a:solidFill>
                  <a:srgbClr val="FF0000"/>
                </a:solidFill>
              </a:rPr>
              <a:t>O)</a:t>
            </a:r>
            <a:endParaRPr lang="en-US" altLang="zh-CN" b="1" dirty="0">
              <a:solidFill>
                <a:srgbClr val="FF0000"/>
              </a:solidFill>
            </a:endParaRPr>
          </a:p>
          <a:p>
            <a:r>
              <a:rPr lang="en-US" altLang="zh-CN" b="1" dirty="0">
                <a:solidFill>
                  <a:srgbClr val="FF0000"/>
                </a:solidFill>
              </a:rPr>
              <a:t>Solution has the same density as water: 1.00 g cm</a:t>
            </a:r>
            <a:r>
              <a:rPr lang="en-US" altLang="zh-CN" b="1" baseline="30000" dirty="0">
                <a:solidFill>
                  <a:srgbClr val="FF0000"/>
                </a:solidFill>
              </a:rPr>
              <a:t>–3</a:t>
            </a:r>
            <a:r>
              <a:rPr lang="en-US" altLang="zh-CN" b="1" dirty="0">
                <a:solidFill>
                  <a:srgbClr val="FF0000"/>
                </a:solidFill>
              </a:rPr>
              <a:t>.</a:t>
            </a:r>
            <a:endParaRPr lang="en-US" altLang="zh-CN" b="1" dirty="0">
              <a:solidFill>
                <a:srgbClr val="FF0000"/>
              </a:solidFill>
            </a:endParaRPr>
          </a:p>
          <a:p>
            <a:r>
              <a:rPr lang="en-US" altLang="zh-CN" b="1" dirty="0">
                <a:solidFill>
                  <a:srgbClr val="FF0000"/>
                </a:solidFill>
              </a:rPr>
              <a:t>Solution has the same specific heat capacity as water: 4.18 J g</a:t>
            </a:r>
            <a:r>
              <a:rPr lang="en-US" altLang="zh-CN" b="1" baseline="30000" dirty="0">
                <a:solidFill>
                  <a:srgbClr val="FF0000"/>
                </a:solidFill>
              </a:rPr>
              <a:t>-1</a:t>
            </a:r>
            <a:r>
              <a:rPr lang="en-US" altLang="zh-CN" b="1" dirty="0">
                <a:solidFill>
                  <a:srgbClr val="FF0000"/>
                </a:solidFill>
              </a:rPr>
              <a:t> K</a:t>
            </a:r>
            <a:r>
              <a:rPr lang="en-US" altLang="zh-CN" b="1" baseline="30000" dirty="0">
                <a:solidFill>
                  <a:srgbClr val="FF0000"/>
                </a:solidFill>
              </a:rPr>
              <a:t>-1</a:t>
            </a:r>
            <a:endParaRPr lang="en-US" altLang="zh-CN" b="1" baseline="30000" dirty="0">
              <a:solidFill>
                <a:srgbClr val="FF0000"/>
              </a:solidFill>
            </a:endParaRPr>
          </a:p>
          <a:p>
            <a:r>
              <a:rPr lang="en-US" altLang="zh-CN" dirty="0"/>
              <a:t>So: </a:t>
            </a:r>
            <a:r>
              <a:rPr lang="en-US" altLang="zh-CN" b="1" dirty="0" err="1">
                <a:solidFill>
                  <a:srgbClr val="FF0000"/>
                </a:solidFill>
              </a:rPr>
              <a:t>ΔH</a:t>
            </a:r>
            <a:r>
              <a:rPr lang="en-US" altLang="zh-CN" b="1" baseline="-25000" dirty="0" err="1">
                <a:solidFill>
                  <a:srgbClr val="FF0000"/>
                </a:solidFill>
              </a:rPr>
              <a:t>system</a:t>
            </a:r>
            <a:r>
              <a:rPr lang="en-US" altLang="zh-CN" b="1" dirty="0">
                <a:solidFill>
                  <a:srgbClr val="FF0000"/>
                </a:solidFill>
              </a:rPr>
              <a:t> = 0 (assumption 1)</a:t>
            </a:r>
            <a:endParaRPr lang="en-US" altLang="zh-CN" b="1" dirty="0">
              <a:solidFill>
                <a:srgbClr val="FF0000"/>
              </a:solidFill>
            </a:endParaRPr>
          </a:p>
          <a:p>
            <a:r>
              <a:rPr lang="en-US" altLang="zh-CN" b="1" dirty="0" err="1">
                <a:solidFill>
                  <a:srgbClr val="FF0000"/>
                </a:solidFill>
              </a:rPr>
              <a:t>ΔH</a:t>
            </a:r>
            <a:r>
              <a:rPr lang="en-US" altLang="zh-CN" b="1" baseline="-25000" dirty="0" err="1">
                <a:solidFill>
                  <a:srgbClr val="FF0000"/>
                </a:solidFill>
              </a:rPr>
              <a:t>system</a:t>
            </a:r>
            <a:r>
              <a:rPr lang="en-US" altLang="zh-CN" b="1" dirty="0">
                <a:solidFill>
                  <a:srgbClr val="FF0000"/>
                </a:solidFill>
              </a:rPr>
              <a:t> = </a:t>
            </a:r>
            <a:r>
              <a:rPr lang="en-US" altLang="zh-CN" b="1" dirty="0" err="1">
                <a:solidFill>
                  <a:srgbClr val="FF0000"/>
                </a:solidFill>
              </a:rPr>
              <a:t>q</a:t>
            </a:r>
            <a:r>
              <a:rPr lang="en-US" altLang="zh-CN" b="1" baseline="-25000" dirty="0" err="1">
                <a:solidFill>
                  <a:srgbClr val="FF0000"/>
                </a:solidFill>
              </a:rPr>
              <a:t>water</a:t>
            </a:r>
            <a:r>
              <a:rPr lang="en-US" altLang="zh-CN" b="1" dirty="0">
                <a:solidFill>
                  <a:srgbClr val="FF0000"/>
                </a:solidFill>
              </a:rPr>
              <a:t> + </a:t>
            </a:r>
            <a:r>
              <a:rPr lang="en-US" altLang="zh-CN" b="1" dirty="0" err="1">
                <a:solidFill>
                  <a:srgbClr val="FF0000"/>
                </a:solidFill>
              </a:rPr>
              <a:t>q</a:t>
            </a:r>
            <a:r>
              <a:rPr lang="en-US" altLang="zh-CN" b="1" baseline="-25000" dirty="0" err="1">
                <a:solidFill>
                  <a:srgbClr val="FF0000"/>
                </a:solidFill>
              </a:rPr>
              <a:t>reaction</a:t>
            </a:r>
            <a:r>
              <a:rPr lang="en-US" altLang="zh-CN" b="1" dirty="0">
                <a:solidFill>
                  <a:srgbClr val="FF0000"/>
                </a:solidFill>
              </a:rPr>
              <a:t> (assumption 2)</a:t>
            </a:r>
            <a:endParaRPr lang="en-US" altLang="zh-CN" b="1" dirty="0">
              <a:solidFill>
                <a:srgbClr val="FF0000"/>
              </a:solidFill>
            </a:endParaRPr>
          </a:p>
          <a:p>
            <a:r>
              <a:rPr lang="en-US" altLang="zh-CN" b="1" dirty="0" err="1">
                <a:solidFill>
                  <a:srgbClr val="FF0000"/>
                </a:solidFill>
              </a:rPr>
              <a:t>q</a:t>
            </a:r>
            <a:r>
              <a:rPr lang="en-US" altLang="zh-CN" b="1" baseline="-25000" dirty="0" err="1">
                <a:solidFill>
                  <a:srgbClr val="FF0000"/>
                </a:solidFill>
              </a:rPr>
              <a:t>reaction</a:t>
            </a:r>
            <a:r>
              <a:rPr lang="en-US" altLang="zh-CN" b="1" dirty="0">
                <a:solidFill>
                  <a:srgbClr val="FF0000"/>
                </a:solidFill>
              </a:rPr>
              <a:t> = – </a:t>
            </a:r>
            <a:r>
              <a:rPr lang="en-US" altLang="zh-CN" b="1" dirty="0" err="1">
                <a:solidFill>
                  <a:srgbClr val="FF0000"/>
                </a:solidFill>
              </a:rPr>
              <a:t>q</a:t>
            </a:r>
            <a:r>
              <a:rPr lang="en-US" altLang="zh-CN" b="1" baseline="-25000" dirty="0" err="1">
                <a:solidFill>
                  <a:srgbClr val="FF0000"/>
                </a:solidFill>
              </a:rPr>
              <a:t>water</a:t>
            </a:r>
            <a:endParaRPr lang="zh-CN" altLang="en-US" b="1"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sz="2400" dirty="0"/>
              <a:t>For an exothermic reaction, </a:t>
            </a:r>
            <a:r>
              <a:rPr lang="en-US" altLang="zh-CN" sz="2400" dirty="0" err="1">
                <a:solidFill>
                  <a:schemeClr val="tx1"/>
                </a:solidFill>
              </a:rPr>
              <a:t>q</a:t>
            </a:r>
            <a:r>
              <a:rPr lang="en-US" altLang="zh-CN" sz="2400" baseline="-25000" dirty="0" err="1"/>
              <a:t>reaction</a:t>
            </a:r>
            <a:r>
              <a:rPr lang="en-US" altLang="zh-CN" sz="2400" dirty="0"/>
              <a:t> is negative as heat has passed from the reaction into the water.</a:t>
            </a:r>
            <a:endParaRPr lang="en-US" altLang="zh-CN" sz="2400" dirty="0"/>
          </a:p>
          <a:p>
            <a:pPr lvl="1"/>
            <a:r>
              <a:rPr lang="en-US" altLang="zh-CN" sz="2000" dirty="0" err="1">
                <a:solidFill>
                  <a:schemeClr val="tx1"/>
                </a:solidFill>
              </a:rPr>
              <a:t>q</a:t>
            </a:r>
            <a:r>
              <a:rPr lang="en-US" altLang="zh-CN" sz="2000" baseline="-25000" dirty="0" err="1"/>
              <a:t>water</a:t>
            </a:r>
            <a:r>
              <a:rPr lang="en-US" altLang="zh-CN" sz="2000" dirty="0"/>
              <a:t> = m(H</a:t>
            </a:r>
            <a:r>
              <a:rPr lang="en-US" altLang="zh-CN" sz="2000" baseline="-25000" dirty="0"/>
              <a:t>2</a:t>
            </a:r>
            <a:r>
              <a:rPr lang="en-US" altLang="zh-CN" sz="2000" dirty="0"/>
              <a:t>O) × c(H</a:t>
            </a:r>
            <a:r>
              <a:rPr lang="en-US" altLang="zh-CN" sz="2000" baseline="-25000" dirty="0"/>
              <a:t>2</a:t>
            </a:r>
            <a:r>
              <a:rPr lang="en-US" altLang="zh-CN" sz="2000" dirty="0"/>
              <a:t>O) × </a:t>
            </a:r>
            <a:r>
              <a:rPr lang="en-US" altLang="zh-CN" sz="2000" dirty="0">
                <a:solidFill>
                  <a:schemeClr val="tx1"/>
                </a:solidFill>
              </a:rPr>
              <a:t>Δ</a:t>
            </a:r>
            <a:r>
              <a:rPr lang="en-US" altLang="zh-CN" sz="2000" dirty="0"/>
              <a:t>T(H</a:t>
            </a:r>
            <a:r>
              <a:rPr lang="en-US" altLang="zh-CN" sz="2000" baseline="-25000" dirty="0"/>
              <a:t>2</a:t>
            </a:r>
            <a:r>
              <a:rPr lang="en-US" altLang="zh-CN" sz="2000" dirty="0"/>
              <a:t>O)</a:t>
            </a:r>
            <a:endParaRPr lang="en-US" altLang="zh-CN" sz="2000" dirty="0"/>
          </a:p>
          <a:p>
            <a:r>
              <a:rPr lang="en-US" altLang="zh-CN" sz="2400" b="1" dirty="0">
                <a:solidFill>
                  <a:srgbClr val="FF0000"/>
                </a:solidFill>
              </a:rPr>
              <a:t>The limiting reactant must be identified in order to determine the molar enthalpy change of reaction.</a:t>
            </a:r>
            <a:endParaRPr lang="en-US" altLang="zh-CN" sz="2400" b="1" dirty="0">
              <a:solidFill>
                <a:srgbClr val="FF0000"/>
              </a:solidFill>
            </a:endParaRPr>
          </a:p>
          <a:p>
            <a:endParaRPr lang="en-US" altLang="zh-CN" sz="2400" b="1" dirty="0">
              <a:solidFill>
                <a:srgbClr val="FF0000"/>
              </a:solidFill>
            </a:endParaRPr>
          </a:p>
          <a:p>
            <a:r>
              <a:rPr lang="en-US" altLang="zh-CN" sz="2400" dirty="0"/>
              <a:t>                                                                         ×coefficient of limiting reactant in the equation</a:t>
            </a:r>
            <a:endParaRPr lang="zh-CN" altLang="en-US" sz="2400" dirty="0"/>
          </a:p>
        </p:txBody>
      </p:sp>
      <p:pic>
        <p:nvPicPr>
          <p:cNvPr id="4" name="图片 3"/>
          <p:cNvPicPr>
            <a:picLocks noChangeAspect="1"/>
          </p:cNvPicPr>
          <p:nvPr/>
        </p:nvPicPr>
        <p:blipFill>
          <a:blip r:embed="rId1"/>
          <a:stretch>
            <a:fillRect/>
          </a:stretch>
        </p:blipFill>
        <p:spPr>
          <a:xfrm>
            <a:off x="824865" y="4603750"/>
            <a:ext cx="5193665" cy="861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the maximum temperature from experiment considering the heat loss to surrounding</a:t>
            </a:r>
            <a:endParaRPr lang="zh-CN" altLang="en-US" dirty="0"/>
          </a:p>
        </p:txBody>
      </p:sp>
      <p:sp>
        <p:nvSpPr>
          <p:cNvPr id="3" name="内容占位符 2"/>
          <p:cNvSpPr>
            <a:spLocks noGrp="1"/>
          </p:cNvSpPr>
          <p:nvPr>
            <p:ph idx="1"/>
          </p:nvPr>
        </p:nvSpPr>
        <p:spPr>
          <a:xfrm>
            <a:off x="498475" y="2438400"/>
            <a:ext cx="7556500" cy="4119245"/>
          </a:xfrm>
        </p:spPr>
        <p:txBody>
          <a:bodyPr>
            <a:normAutofit fontScale="80000"/>
          </a:bodyPr>
          <a:lstStyle/>
          <a:p>
            <a:r>
              <a:rPr lang="en-US" altLang="zh-CN" sz="2400" dirty="0"/>
              <a:t>A known volume of copper sulfate solution is added to the calorimeter and its temperature measured every 25 s. </a:t>
            </a:r>
            <a:endParaRPr lang="en-US" altLang="zh-CN" sz="2400" dirty="0"/>
          </a:p>
          <a:p>
            <a:r>
              <a:rPr lang="en-US" altLang="zh-CN" sz="2400" dirty="0"/>
              <a:t>Excess zinc powder is added after 100 s and the temperature starts to rise until a maximum after which it falls in an approximately linear fashion.</a:t>
            </a:r>
            <a:endParaRPr lang="en-US" altLang="zh-CN" sz="2400" dirty="0"/>
          </a:p>
          <a:p>
            <a:r>
              <a:rPr lang="en-US" altLang="zh-CN" sz="2400" dirty="0">
                <a:sym typeface="+mn-ea"/>
              </a:rPr>
              <a:t>Heat is lost from the system as soon as the temperature rises above the temperature of the surroundings, in this case 20 °C. </a:t>
            </a:r>
            <a:endParaRPr lang="en-US" altLang="zh-CN" sz="2400" dirty="0"/>
          </a:p>
          <a:p>
            <a:r>
              <a:rPr lang="en-US" altLang="zh-CN" sz="2400" dirty="0">
                <a:sym typeface="+mn-ea"/>
              </a:rPr>
              <a:t>We can make some allowance for heat loss by extrapolating the cooling section of the graph to the time when the reaction started (100 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0" y="1066218"/>
            <a:ext cx="9108754" cy="504248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1014" y="259638"/>
            <a:ext cx="9095992" cy="5417262"/>
          </a:xfrm>
          <a:prstGeom prst="rect">
            <a:avLst/>
          </a:prstGeom>
        </p:spPr>
      </p:pic>
      <p:sp>
        <p:nvSpPr>
          <p:cNvPr id="3" name="文本框 2"/>
          <p:cNvSpPr txBox="1"/>
          <p:nvPr/>
        </p:nvSpPr>
        <p:spPr>
          <a:xfrm>
            <a:off x="8420100" y="259638"/>
            <a:ext cx="696906" cy="375362"/>
          </a:xfrm>
          <a:prstGeom prst="rect">
            <a:avLst/>
          </a:prstGeom>
          <a:solidFill>
            <a:srgbClr val="FFFFFF"/>
          </a:solidFill>
        </p:spPr>
        <p:txBody>
          <a:bodyPr wrap="square" rtlCol="0">
            <a:spAutoFit/>
          </a:bodyPr>
          <a:lstStyle/>
          <a:p>
            <a:endParaRPr lang="zh-CN" altLang="en-US" dirty="0"/>
          </a:p>
        </p:txBody>
      </p:sp>
      <p:sp>
        <p:nvSpPr>
          <p:cNvPr id="4" name="文本框 3"/>
          <p:cNvSpPr txBox="1"/>
          <p:nvPr/>
        </p:nvSpPr>
        <p:spPr>
          <a:xfrm>
            <a:off x="21014" y="599718"/>
            <a:ext cx="2506286" cy="479781"/>
          </a:xfrm>
          <a:prstGeom prst="rect">
            <a:avLst/>
          </a:prstGeom>
          <a:solidFill>
            <a:srgbClr val="FFFFFF"/>
          </a:solidFill>
        </p:spPr>
        <p:txBody>
          <a:bodyPr wrap="square" rtlCol="0">
            <a:spAutoFit/>
          </a:bodyPr>
          <a:lstStyle/>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90289" y="1820543"/>
            <a:ext cx="7163421" cy="2962913"/>
          </a:xfrm>
          <a:prstGeom prst="rect">
            <a:avLst/>
          </a:prstGeom>
        </p:spPr>
      </p:pic>
      <p:sp>
        <p:nvSpPr>
          <p:cNvPr id="3" name="文本框 2"/>
          <p:cNvSpPr txBox="1"/>
          <p:nvPr/>
        </p:nvSpPr>
        <p:spPr>
          <a:xfrm>
            <a:off x="2362200" y="3962400"/>
            <a:ext cx="304800" cy="369332"/>
          </a:xfrm>
          <a:prstGeom prst="rect">
            <a:avLst/>
          </a:prstGeom>
          <a:noFill/>
          <a:ln>
            <a:noFill/>
          </a:ln>
        </p:spPr>
        <p:txBody>
          <a:bodyPr wrap="square" rtlCol="0">
            <a:spAutoFit/>
          </a:bodyPr>
          <a:lstStyle/>
          <a:p>
            <a:r>
              <a:rPr lang="en-US" altLang="zh-CN" dirty="0"/>
              <a:t>-</a:t>
            </a:r>
            <a:endParaRPr lang="zh-CN" altLang="en-US" dirty="0"/>
          </a:p>
        </p:txBody>
      </p:sp>
      <p:sp>
        <p:nvSpPr>
          <p:cNvPr id="4" name="文本框 3"/>
          <p:cNvSpPr txBox="1"/>
          <p:nvPr/>
        </p:nvSpPr>
        <p:spPr>
          <a:xfrm>
            <a:off x="2336800" y="2932667"/>
            <a:ext cx="304800" cy="369332"/>
          </a:xfrm>
          <a:prstGeom prst="rect">
            <a:avLst/>
          </a:prstGeom>
          <a:noFill/>
          <a:ln>
            <a:noFill/>
          </a:ln>
        </p:spPr>
        <p:txBody>
          <a:bodyPr wrap="square" rtlCol="0">
            <a:spAutoFit/>
          </a:bodyPr>
          <a:lstStyle/>
          <a:p>
            <a:r>
              <a:rPr lang="en-US" altLang="zh-CN" dirty="0"/>
              <a:t>-</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Thermochemistry</a:t>
            </a:r>
            <a:endParaRPr lang="zh-CN" altLang="en-US" dirty="0"/>
          </a:p>
        </p:txBody>
      </p:sp>
      <p:sp>
        <p:nvSpPr>
          <p:cNvPr id="3" name="内容占位符 2"/>
          <p:cNvSpPr>
            <a:spLocks noGrp="1"/>
          </p:cNvSpPr>
          <p:nvPr>
            <p:ph idx="1"/>
          </p:nvPr>
        </p:nvSpPr>
        <p:spPr/>
        <p:txBody>
          <a:bodyPr/>
          <a:lstStyle/>
          <a:p>
            <a:r>
              <a:rPr lang="en-US" altLang="zh-CN" sz="2400" b="1" dirty="0">
                <a:solidFill>
                  <a:srgbClr val="FF0000"/>
                </a:solidFill>
              </a:rPr>
              <a:t>Thermochemistry</a:t>
            </a:r>
            <a:r>
              <a:rPr lang="en-US" altLang="zh-CN" sz="2400" dirty="0"/>
              <a:t> is the study of the energy (unit: joules, J, or kilojoules, kJ) and heat associated with chemical reactions and/or physical transformations. A reaction may release or absorb energy, and a phase change may do the same, such as in melting and boiling. </a:t>
            </a:r>
            <a:endParaRPr lang="en-US" altLang="zh-CN" sz="24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11150" y="210185"/>
            <a:ext cx="7719060" cy="3409315"/>
          </a:xfrm>
          <a:prstGeom prst="rect">
            <a:avLst/>
          </a:prstGeom>
        </p:spPr>
      </p:pic>
      <p:pic>
        <p:nvPicPr>
          <p:cNvPr id="5" name="图片 4"/>
          <p:cNvPicPr>
            <a:picLocks noChangeAspect="1"/>
          </p:cNvPicPr>
          <p:nvPr/>
        </p:nvPicPr>
        <p:blipFill>
          <a:blip r:embed="rId2"/>
          <a:stretch>
            <a:fillRect/>
          </a:stretch>
        </p:blipFill>
        <p:spPr>
          <a:xfrm>
            <a:off x="311150" y="3636645"/>
            <a:ext cx="7722870" cy="3082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79095" y="863600"/>
            <a:ext cx="7686675" cy="2636520"/>
          </a:xfrm>
          <a:prstGeom prst="rect">
            <a:avLst/>
          </a:prstGeom>
        </p:spPr>
      </p:pic>
      <p:pic>
        <p:nvPicPr>
          <p:cNvPr id="5" name="图片 4"/>
          <p:cNvPicPr>
            <a:picLocks noChangeAspect="1"/>
          </p:cNvPicPr>
          <p:nvPr/>
        </p:nvPicPr>
        <p:blipFill>
          <a:blip r:embed="rId2"/>
          <a:stretch>
            <a:fillRect/>
          </a:stretch>
        </p:blipFill>
        <p:spPr>
          <a:xfrm>
            <a:off x="379095" y="3500120"/>
            <a:ext cx="7697470" cy="24574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15265" y="612140"/>
            <a:ext cx="7833995" cy="1219200"/>
          </a:xfrm>
          <a:prstGeom prst="rect">
            <a:avLst/>
          </a:prstGeom>
        </p:spPr>
      </p:pic>
      <p:pic>
        <p:nvPicPr>
          <p:cNvPr id="5" name="图片 4"/>
          <p:cNvPicPr>
            <a:picLocks noChangeAspect="1"/>
          </p:cNvPicPr>
          <p:nvPr/>
        </p:nvPicPr>
        <p:blipFill>
          <a:blip r:embed="rId2"/>
          <a:stretch>
            <a:fillRect/>
          </a:stretch>
        </p:blipFill>
        <p:spPr>
          <a:xfrm>
            <a:off x="215265" y="1831340"/>
            <a:ext cx="7833360" cy="3888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54000" y="379095"/>
            <a:ext cx="8446135" cy="38398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209550" y="153035"/>
            <a:ext cx="8389620" cy="6365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81897" y="1331818"/>
            <a:ext cx="8064412" cy="2866247"/>
            <a:chOff x="181897" y="1331818"/>
            <a:chExt cx="8064412" cy="2866247"/>
          </a:xfrm>
        </p:grpSpPr>
        <p:pic>
          <p:nvPicPr>
            <p:cNvPr id="1026"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contrast="40000"/>
                      </a14:imgEffect>
                    </a14:imgLayer>
                  </a14:imgProps>
                </a:ext>
              </a:extLst>
            </a:blip>
            <a:srcRect/>
            <a:stretch>
              <a:fillRect/>
            </a:stretch>
          </p:blipFill>
          <p:spPr bwMode="auto">
            <a:xfrm>
              <a:off x="746950" y="1331818"/>
              <a:ext cx="7499359" cy="2866247"/>
            </a:xfrm>
            <a:prstGeom prst="rect">
              <a:avLst/>
            </a:prstGeom>
            <a:noFill/>
            <a:ln w="9525">
              <a:noFill/>
              <a:miter lim="800000"/>
              <a:headEnd/>
              <a:tailEnd/>
            </a:ln>
            <a:effectLst/>
          </p:spPr>
        </p:pic>
        <p:sp>
          <p:nvSpPr>
            <p:cNvPr id="4" name="矩形 3"/>
            <p:cNvSpPr/>
            <p:nvPr/>
          </p:nvSpPr>
          <p:spPr>
            <a:xfrm>
              <a:off x="746950" y="2964428"/>
              <a:ext cx="7499359" cy="118939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矩形 4"/>
            <p:cNvSpPr/>
            <p:nvPr/>
          </p:nvSpPr>
          <p:spPr>
            <a:xfrm>
              <a:off x="181897" y="1331818"/>
              <a:ext cx="2627174" cy="4519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p:cNvSpPr/>
            <p:nvPr/>
          </p:nvSpPr>
          <p:spPr>
            <a:xfrm>
              <a:off x="2364659" y="2512453"/>
              <a:ext cx="5807910" cy="4519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 name="TextBox 1"/>
          <p:cNvSpPr txBox="1"/>
          <p:nvPr/>
        </p:nvSpPr>
        <p:spPr>
          <a:xfrm>
            <a:off x="868351" y="1292632"/>
            <a:ext cx="1679499" cy="523220"/>
          </a:xfrm>
          <a:prstGeom prst="rect">
            <a:avLst/>
          </a:prstGeom>
          <a:noFill/>
        </p:spPr>
        <p:txBody>
          <a:bodyPr wrap="none" rtlCol="0">
            <a:spAutoFit/>
          </a:bodyPr>
          <a:lstStyle/>
          <a:p>
            <a:r>
              <a:rPr lang="en-US" altLang="zh-CN" sz="2800" dirty="0">
                <a:solidFill>
                  <a:schemeClr val="accent1"/>
                </a:solidFill>
              </a:rPr>
              <a:t>Practice: </a:t>
            </a:r>
            <a:endParaRPr lang="zh-CN" altLang="en-US" sz="2800" dirty="0">
              <a:solidFill>
                <a:schemeClr val="accent1"/>
              </a:solidFill>
            </a:endParaRPr>
          </a:p>
        </p:txBody>
      </p:sp>
      <p:sp>
        <p:nvSpPr>
          <p:cNvPr id="8" name="TextBox 7"/>
          <p:cNvSpPr txBox="1"/>
          <p:nvPr/>
        </p:nvSpPr>
        <p:spPr>
          <a:xfrm>
            <a:off x="868351" y="3274142"/>
            <a:ext cx="1080745" cy="1384995"/>
          </a:xfrm>
          <a:prstGeom prst="rect">
            <a:avLst/>
          </a:prstGeom>
          <a:noFill/>
        </p:spPr>
        <p:txBody>
          <a:bodyPr wrap="none" rtlCol="0">
            <a:spAutoFit/>
          </a:bodyPr>
          <a:lstStyle/>
          <a:p>
            <a:r>
              <a:rPr lang="en-US" altLang="zh-CN" sz="2800" dirty="0"/>
              <a:t>Q= ?</a:t>
            </a:r>
            <a:endParaRPr lang="en-US" altLang="zh-CN" sz="2800" dirty="0"/>
          </a:p>
          <a:p>
            <a:r>
              <a:rPr lang="en-GB" altLang="zh-CN" sz="2800" dirty="0">
                <a:latin typeface="Tahoma" panose="020B0604030504040204" pitchFamily="34" charset="0"/>
              </a:rPr>
              <a:t>∆H=?</a:t>
            </a:r>
            <a:endParaRPr lang="en-US" altLang="zh-CN" sz="2800" dirty="0"/>
          </a:p>
          <a:p>
            <a:endParaRPr lang="zh-CN" altLang="en-US" sz="2800" dirty="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0825" y="1844675"/>
            <a:ext cx="8713788" cy="1368425"/>
          </a:xfrm>
          <a:prstGeom prst="rect">
            <a:avLst/>
          </a:prstGeom>
        </p:spPr>
        <p:txBody>
          <a:bodyPr/>
          <a:lstStyle/>
          <a:p>
            <a:pPr marL="228600" marR="0" lvl="0" indent="-228600" algn="l" defTabSz="914400" rtl="0" eaLnBrk="1" fontAlgn="auto" latinLnBrk="0" hangingPunct="1">
              <a:lnSpc>
                <a:spcPct val="100000"/>
              </a:lnSpc>
              <a:spcBef>
                <a:spcPts val="2000"/>
              </a:spcBef>
              <a:spcAft>
                <a:spcPts val="0"/>
              </a:spcAft>
              <a:buClr>
                <a:schemeClr val="accent1"/>
              </a:buClr>
              <a:buSzPct val="75000"/>
              <a:buFontTx/>
              <a:buNone/>
              <a:defRPr/>
            </a:pP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a:t>
            </a:r>
            <a:r>
              <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3.53 g of sodium hydrogen carbonate was added to 30.0 cm</a:t>
            </a:r>
            <a:r>
              <a:rPr kumimoji="0" lang="en-GB" altLang="zh-CN" sz="2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3</a:t>
            </a:r>
            <a:r>
              <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of 2.0 mol dm</a:t>
            </a:r>
            <a:r>
              <a:rPr kumimoji="0" lang="en-GB" altLang="zh-CN" sz="2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-3</a:t>
            </a:r>
            <a:r>
              <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hydrochloric acid.  The temperature fell by 10.3 K. (Assume that the density of the solution is 1.00 g cm</a:t>
            </a:r>
            <a:r>
              <a:rPr kumimoji="0" lang="en-GB" altLang="zh-CN" sz="2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-3</a:t>
            </a:r>
            <a:r>
              <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the specific heat capacity of the solution is 4.18 J g</a:t>
            </a:r>
            <a:r>
              <a:rPr kumimoji="0" lang="en-GB" altLang="zh-CN" sz="2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-1</a:t>
            </a:r>
            <a:r>
              <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K</a:t>
            </a:r>
            <a:r>
              <a:rPr kumimoji="0" lang="en-GB" altLang="zh-CN" sz="2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-1</a:t>
            </a:r>
            <a:r>
              <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a:t>
            </a:r>
            <a:endParaRPr kumimoji="0" lang="en-GB" altLang="zh-CN" sz="28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sp>
        <p:nvSpPr>
          <p:cNvPr id="3" name="TextBox 2"/>
          <p:cNvSpPr txBox="1"/>
          <p:nvPr/>
        </p:nvSpPr>
        <p:spPr>
          <a:xfrm>
            <a:off x="514388" y="1207998"/>
            <a:ext cx="1679499" cy="523220"/>
          </a:xfrm>
          <a:prstGeom prst="rect">
            <a:avLst/>
          </a:prstGeom>
          <a:noFill/>
        </p:spPr>
        <p:txBody>
          <a:bodyPr wrap="none" rtlCol="0">
            <a:spAutoFit/>
          </a:bodyPr>
          <a:lstStyle/>
          <a:p>
            <a:r>
              <a:rPr lang="en-US" altLang="zh-CN" sz="2800" dirty="0">
                <a:solidFill>
                  <a:schemeClr val="accent1"/>
                </a:solidFill>
              </a:rPr>
              <a:t>Practice: </a:t>
            </a:r>
            <a:endParaRPr lang="zh-CN" altLang="en-US" sz="2800" dirty="0">
              <a:solidFill>
                <a:schemeClr val="accent1"/>
              </a:solidFill>
            </a:endParaRPr>
          </a:p>
        </p:txBody>
      </p:sp>
      <p:sp>
        <p:nvSpPr>
          <p:cNvPr id="4" name="TextBox 3"/>
          <p:cNvSpPr txBox="1"/>
          <p:nvPr/>
        </p:nvSpPr>
        <p:spPr>
          <a:xfrm>
            <a:off x="868351" y="4306529"/>
            <a:ext cx="1080745" cy="1384995"/>
          </a:xfrm>
          <a:prstGeom prst="rect">
            <a:avLst/>
          </a:prstGeom>
          <a:noFill/>
        </p:spPr>
        <p:txBody>
          <a:bodyPr wrap="none" rtlCol="0">
            <a:spAutoFit/>
          </a:bodyPr>
          <a:lstStyle/>
          <a:p>
            <a:r>
              <a:rPr lang="en-US" altLang="zh-CN" sz="2800" dirty="0"/>
              <a:t>Q= ?</a:t>
            </a:r>
            <a:endParaRPr lang="en-US" altLang="zh-CN" sz="2800" dirty="0"/>
          </a:p>
          <a:p>
            <a:r>
              <a:rPr lang="en-GB" altLang="zh-CN" sz="2800" dirty="0">
                <a:latin typeface="Tahoma" panose="020B0604030504040204" pitchFamily="34" charset="0"/>
              </a:rPr>
              <a:t>∆H=?</a:t>
            </a:r>
            <a:endParaRPr lang="en-US" altLang="zh-CN" sz="2800" dirty="0"/>
          </a:p>
          <a:p>
            <a:endParaRPr lang="zh-CN" altLang="en-US" sz="2800" dirty="0">
              <a:solidFill>
                <a:schemeClr val="accen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608982"/>
            <a:ext cx="8532813" cy="1368425"/>
          </a:xfrm>
          <a:prstGeom prst="rect">
            <a:avLst/>
          </a:prstGeom>
        </p:spPr>
        <p:txBody>
          <a:bodyPr/>
          <a:lstStyle/>
          <a:p>
            <a:pPr marL="228600" marR="0" lvl="0" indent="-228600" algn="l" defTabSz="914400" rtl="0" eaLnBrk="1" fontAlgn="auto" latinLnBrk="0" hangingPunct="1">
              <a:lnSpc>
                <a:spcPct val="100000"/>
              </a:lnSpc>
              <a:spcBef>
                <a:spcPts val="2000"/>
              </a:spcBef>
              <a:spcAft>
                <a:spcPts val="0"/>
              </a:spcAft>
              <a:buClr>
                <a:schemeClr val="accent1"/>
              </a:buClr>
              <a:buSzPct val="75000"/>
              <a:buFontTx/>
              <a:buNone/>
              <a:defRPr/>
            </a:pP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3.53 g of sodium hydrogen carbonate was added to 30.0 cm</a:t>
            </a:r>
            <a:r>
              <a:rPr kumimoji="0" lang="en-GB" altLang="zh-CN" sz="1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3</a:t>
            </a: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of 2.0 mol dm</a:t>
            </a:r>
            <a:r>
              <a:rPr kumimoji="0" lang="en-GB" altLang="zh-CN" sz="1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-3</a:t>
            </a: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hydrochloric acid.  The temperature fell by 10.3 K. Work out which reagent was in excess and then calculate the enthalpy change for the reaction. Assume that the density of the solution is 1.00 g cm</a:t>
            </a:r>
            <a:r>
              <a:rPr kumimoji="0" lang="en-GB" altLang="zh-CN" sz="1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-3</a:t>
            </a: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the specific heat capacity of the solution is 4.18 J g</a:t>
            </a:r>
            <a:r>
              <a:rPr kumimoji="0" lang="en-GB" altLang="zh-CN" sz="1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-1</a:t>
            </a: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 K</a:t>
            </a:r>
            <a:r>
              <a:rPr kumimoji="0" lang="en-GB" altLang="zh-CN" sz="1800" b="0" i="0" u="none" strike="noStrike" kern="1200" cap="none" spc="0" normalizeH="0" baseline="30000" noProof="0" dirty="0">
                <a:ln>
                  <a:noFill/>
                </a:ln>
                <a:solidFill>
                  <a:schemeClr val="tx1">
                    <a:lumMod val="65000"/>
                    <a:lumOff val="35000"/>
                  </a:schemeClr>
                </a:solidFill>
                <a:effectLst/>
                <a:uLnTx/>
                <a:uFillTx/>
                <a:latin typeface="+mn-lt"/>
                <a:ea typeface="+mn-ea"/>
                <a:cs typeface="+mn-cs"/>
              </a:rPr>
              <a:t>-1</a:t>
            </a:r>
            <a:r>
              <a:rPr kumimoji="0" lang="en-GB" altLang="zh-CN" sz="1800" b="0" i="0" u="none" strike="noStrike" kern="1200" cap="none" spc="0" normalizeH="0" baseline="0" noProof="0" dirty="0">
                <a:ln>
                  <a:noFill/>
                </a:ln>
                <a:solidFill>
                  <a:schemeClr val="tx1">
                    <a:lumMod val="65000"/>
                    <a:lumOff val="35000"/>
                  </a:schemeClr>
                </a:solidFill>
                <a:effectLst/>
                <a:uLnTx/>
                <a:uFillTx/>
                <a:latin typeface="+mn-lt"/>
                <a:ea typeface="+mn-ea"/>
                <a:cs typeface="+mn-cs"/>
              </a:rPr>
              <a:t>.</a:t>
            </a:r>
            <a:endParaRPr kumimoji="0" lang="en-GB" altLang="zh-CN" sz="20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sp>
        <p:nvSpPr>
          <p:cNvPr id="3" name="Rectangle 3"/>
          <p:cNvSpPr>
            <a:spLocks noChangeArrowheads="1"/>
          </p:cNvSpPr>
          <p:nvPr/>
        </p:nvSpPr>
        <p:spPr bwMode="auto">
          <a:xfrm>
            <a:off x="612775" y="2205038"/>
            <a:ext cx="1871663" cy="936625"/>
          </a:xfrm>
          <a:prstGeom prst="rect">
            <a:avLst/>
          </a:prstGeom>
          <a:noFill/>
          <a:ln w="9525">
            <a:noFill/>
            <a:miter lim="800000"/>
          </a:ln>
        </p:spPr>
        <p:txBody>
          <a:bodyPr/>
          <a:lstStyle/>
          <a:p>
            <a:pPr marL="342900" indent="-342900">
              <a:spcBef>
                <a:spcPct val="20000"/>
              </a:spcBef>
            </a:pPr>
            <a:r>
              <a:rPr lang="en-GB" altLang="zh-CN" sz="2800" dirty="0">
                <a:solidFill>
                  <a:srgbClr val="FF0000"/>
                </a:solidFill>
                <a:latin typeface="Arial" panose="020B0604020202020204" pitchFamily="34" charset="0"/>
              </a:rPr>
              <a:t>Q = </a:t>
            </a:r>
            <a:r>
              <a:rPr lang="en-GB" altLang="zh-CN" sz="2800" dirty="0" err="1">
                <a:solidFill>
                  <a:srgbClr val="FF0000"/>
                </a:solidFill>
                <a:latin typeface="Arial" panose="020B0604020202020204" pitchFamily="34" charset="0"/>
              </a:rPr>
              <a:t>mc</a:t>
            </a:r>
            <a:r>
              <a:rPr lang="en-GB" altLang="zh-CN" sz="2800" dirty="0" err="1">
                <a:solidFill>
                  <a:srgbClr val="FF0000"/>
                </a:solidFill>
              </a:rPr>
              <a:t>∆</a:t>
            </a:r>
            <a:r>
              <a:rPr lang="en-GB" altLang="zh-CN" sz="2800" dirty="0" err="1">
                <a:solidFill>
                  <a:srgbClr val="FF0000"/>
                </a:solidFill>
                <a:latin typeface="Arial" panose="020B0604020202020204" pitchFamily="34" charset="0"/>
              </a:rPr>
              <a:t>T</a:t>
            </a:r>
            <a:endParaRPr lang="en-GB" altLang="zh-CN" sz="2800" dirty="0">
              <a:solidFill>
                <a:srgbClr val="FF0000"/>
              </a:solidFill>
              <a:latin typeface="Arial" panose="020B0604020202020204" pitchFamily="34" charset="0"/>
            </a:endParaRPr>
          </a:p>
        </p:txBody>
      </p:sp>
      <p:sp>
        <p:nvSpPr>
          <p:cNvPr id="4" name="Rectangle 4"/>
          <p:cNvSpPr>
            <a:spLocks noChangeArrowheads="1"/>
          </p:cNvSpPr>
          <p:nvPr/>
        </p:nvSpPr>
        <p:spPr bwMode="auto">
          <a:xfrm>
            <a:off x="2916238" y="2205038"/>
            <a:ext cx="1511300" cy="649287"/>
          </a:xfrm>
          <a:prstGeom prst="rect">
            <a:avLst/>
          </a:prstGeom>
          <a:noFill/>
          <a:ln w="9525">
            <a:noFill/>
            <a:miter lim="800000"/>
          </a:ln>
        </p:spPr>
        <p:txBody>
          <a:bodyPr/>
          <a:lstStyle/>
          <a:p>
            <a:pPr marL="342900" indent="-342900">
              <a:spcBef>
                <a:spcPct val="20000"/>
              </a:spcBef>
            </a:pPr>
            <a:r>
              <a:rPr lang="en-GB" altLang="zh-CN" sz="2800">
                <a:solidFill>
                  <a:srgbClr val="FF0000"/>
                </a:solidFill>
                <a:latin typeface="Arial" panose="020B0604020202020204" pitchFamily="34" charset="0"/>
              </a:rPr>
              <a:t>m = 30</a:t>
            </a:r>
            <a:endParaRPr lang="en-GB" altLang="zh-CN" sz="2800">
              <a:solidFill>
                <a:srgbClr val="FF0000"/>
              </a:solidFill>
              <a:latin typeface="Arial" panose="020B0604020202020204" pitchFamily="34" charset="0"/>
            </a:endParaRPr>
          </a:p>
          <a:p>
            <a:pPr marL="342900" indent="-342900">
              <a:spcBef>
                <a:spcPct val="20000"/>
              </a:spcBef>
            </a:pPr>
            <a:endParaRPr lang="en-GB" altLang="zh-CN" sz="2800">
              <a:solidFill>
                <a:srgbClr val="FF0000"/>
              </a:solidFill>
              <a:latin typeface="Arial" panose="020B0604020202020204" pitchFamily="34" charset="0"/>
            </a:endParaRPr>
          </a:p>
        </p:txBody>
      </p:sp>
      <p:sp>
        <p:nvSpPr>
          <p:cNvPr id="5" name="Rectangle 5"/>
          <p:cNvSpPr>
            <a:spLocks noChangeArrowheads="1"/>
          </p:cNvSpPr>
          <p:nvPr/>
        </p:nvSpPr>
        <p:spPr bwMode="auto">
          <a:xfrm>
            <a:off x="611188" y="2781300"/>
            <a:ext cx="6048375" cy="720725"/>
          </a:xfrm>
          <a:prstGeom prst="rect">
            <a:avLst/>
          </a:prstGeom>
          <a:noFill/>
          <a:ln w="9525">
            <a:noFill/>
            <a:miter lim="800000"/>
          </a:ln>
        </p:spPr>
        <p:txBody>
          <a:bodyPr/>
          <a:lstStyle/>
          <a:p>
            <a:pPr marL="342900" indent="-342900">
              <a:spcBef>
                <a:spcPct val="20000"/>
              </a:spcBef>
            </a:pPr>
            <a:r>
              <a:rPr lang="en-GB" altLang="zh-CN" sz="2800" dirty="0">
                <a:solidFill>
                  <a:srgbClr val="FF0000"/>
                </a:solidFill>
                <a:latin typeface="Arial" panose="020B0604020202020204" pitchFamily="34" charset="0"/>
              </a:rPr>
              <a:t>Q = 30  x  4.18  x  10.3  =  1292 J</a:t>
            </a:r>
            <a:endParaRPr lang="en-GB" altLang="zh-CN" sz="2800" dirty="0">
              <a:solidFill>
                <a:srgbClr val="FF0000"/>
              </a:solidFill>
              <a:latin typeface="Arial" panose="020B0604020202020204" pitchFamily="34" charset="0"/>
            </a:endParaRPr>
          </a:p>
        </p:txBody>
      </p:sp>
      <p:sp>
        <p:nvSpPr>
          <p:cNvPr id="6" name="Rectangle 6"/>
          <p:cNvSpPr>
            <a:spLocks noChangeArrowheads="1"/>
          </p:cNvSpPr>
          <p:nvPr/>
        </p:nvSpPr>
        <p:spPr bwMode="auto">
          <a:xfrm>
            <a:off x="611188" y="3429000"/>
            <a:ext cx="2303462" cy="720725"/>
          </a:xfrm>
          <a:prstGeom prst="rect">
            <a:avLst/>
          </a:prstGeom>
          <a:noFill/>
          <a:ln w="9525">
            <a:noFill/>
            <a:miter lim="800000"/>
          </a:ln>
        </p:spPr>
        <p:txBody>
          <a:bodyPr/>
          <a:lstStyle/>
          <a:p>
            <a:pPr marL="342900" indent="-342900">
              <a:spcBef>
                <a:spcPct val="20000"/>
              </a:spcBef>
            </a:pPr>
            <a:r>
              <a:rPr lang="en-GB" altLang="zh-CN" sz="2800" dirty="0"/>
              <a:t>∆</a:t>
            </a:r>
            <a:r>
              <a:rPr lang="en-GB" altLang="zh-CN" sz="2800" dirty="0">
                <a:latin typeface="Arial" panose="020B0604020202020204" pitchFamily="34" charset="0"/>
              </a:rPr>
              <a:t>H = Q / n</a:t>
            </a:r>
            <a:endParaRPr lang="en-GB" altLang="zh-CN" sz="2800" dirty="0">
              <a:latin typeface="Arial" panose="020B0604020202020204" pitchFamily="34" charset="0"/>
            </a:endParaRPr>
          </a:p>
        </p:txBody>
      </p:sp>
      <p:sp>
        <p:nvSpPr>
          <p:cNvPr id="7" name="Rectangle 7"/>
          <p:cNvSpPr>
            <a:spLocks noChangeArrowheads="1"/>
          </p:cNvSpPr>
          <p:nvPr/>
        </p:nvSpPr>
        <p:spPr bwMode="auto">
          <a:xfrm>
            <a:off x="611188" y="4005263"/>
            <a:ext cx="4897437" cy="647700"/>
          </a:xfrm>
          <a:prstGeom prst="rect">
            <a:avLst/>
          </a:prstGeom>
          <a:noFill/>
          <a:ln w="9525">
            <a:noFill/>
            <a:miter lim="800000"/>
          </a:ln>
        </p:spPr>
        <p:txBody>
          <a:bodyPr/>
          <a:lstStyle/>
          <a:p>
            <a:pPr marL="342900" indent="-342900">
              <a:spcBef>
                <a:spcPct val="20000"/>
              </a:spcBef>
            </a:pPr>
            <a:r>
              <a:rPr lang="en-GB" altLang="zh-CN" sz="2800" dirty="0">
                <a:latin typeface="Arial" panose="020B0604020202020204" pitchFamily="34" charset="0"/>
              </a:rPr>
              <a:t>n</a:t>
            </a:r>
            <a:r>
              <a:rPr lang="en-GB" altLang="zh-CN" sz="2800" baseline="-25000" dirty="0">
                <a:latin typeface="Arial" panose="020B0604020202020204" pitchFamily="34" charset="0"/>
              </a:rPr>
              <a:t>HCl</a:t>
            </a:r>
            <a:r>
              <a:rPr lang="en-GB" altLang="zh-CN" sz="2800" dirty="0">
                <a:latin typeface="Arial" panose="020B0604020202020204" pitchFamily="34" charset="0"/>
              </a:rPr>
              <a:t> = c  V</a:t>
            </a:r>
            <a:endParaRPr lang="en-GB" altLang="zh-CN" sz="2800" dirty="0">
              <a:latin typeface="Arial" panose="020B0604020202020204" pitchFamily="34" charset="0"/>
            </a:endParaRPr>
          </a:p>
        </p:txBody>
      </p:sp>
      <p:sp>
        <p:nvSpPr>
          <p:cNvPr id="8" name="Rectangle 8"/>
          <p:cNvSpPr>
            <a:spLocks noChangeArrowheads="1"/>
          </p:cNvSpPr>
          <p:nvPr/>
        </p:nvSpPr>
        <p:spPr bwMode="auto">
          <a:xfrm>
            <a:off x="611188" y="5805488"/>
            <a:ext cx="4392612" cy="720725"/>
          </a:xfrm>
          <a:prstGeom prst="rect">
            <a:avLst/>
          </a:prstGeom>
          <a:noFill/>
          <a:ln w="9525">
            <a:noFill/>
            <a:miter lim="800000"/>
          </a:ln>
        </p:spPr>
        <p:txBody>
          <a:bodyPr/>
          <a:lstStyle/>
          <a:p>
            <a:pPr marL="342900" indent="-342900">
              <a:spcBef>
                <a:spcPct val="20000"/>
              </a:spcBef>
            </a:pPr>
            <a:r>
              <a:rPr lang="en-GB" altLang="zh-CN" sz="2800" dirty="0"/>
              <a:t>∆</a:t>
            </a:r>
            <a:r>
              <a:rPr lang="en-GB" altLang="zh-CN" sz="2800" dirty="0">
                <a:latin typeface="Arial" panose="020B0604020202020204" pitchFamily="34" charset="0"/>
              </a:rPr>
              <a:t>H = Q/n = 1.292 / 0.0420</a:t>
            </a:r>
            <a:endParaRPr lang="en-GB" altLang="zh-CN" sz="2800" dirty="0">
              <a:latin typeface="Arial" panose="020B0604020202020204" pitchFamily="34" charset="0"/>
            </a:endParaRPr>
          </a:p>
        </p:txBody>
      </p:sp>
      <p:sp>
        <p:nvSpPr>
          <p:cNvPr id="9" name="Rectangle 9"/>
          <p:cNvSpPr>
            <a:spLocks noChangeArrowheads="1"/>
          </p:cNvSpPr>
          <p:nvPr/>
        </p:nvSpPr>
        <p:spPr bwMode="auto">
          <a:xfrm>
            <a:off x="6732588" y="2205038"/>
            <a:ext cx="1800225" cy="649287"/>
          </a:xfrm>
          <a:prstGeom prst="rect">
            <a:avLst/>
          </a:prstGeom>
          <a:noFill/>
          <a:ln w="9525">
            <a:noFill/>
            <a:miter lim="800000"/>
          </a:ln>
        </p:spPr>
        <p:txBody>
          <a:bodyPr/>
          <a:lstStyle/>
          <a:p>
            <a:pPr marL="342900" indent="-342900">
              <a:spcBef>
                <a:spcPct val="20000"/>
              </a:spcBef>
            </a:pPr>
            <a:r>
              <a:rPr lang="en-GB" altLang="zh-CN" sz="2800">
                <a:solidFill>
                  <a:srgbClr val="FF0000"/>
                </a:solidFill>
              </a:rPr>
              <a:t>∆</a:t>
            </a:r>
            <a:r>
              <a:rPr lang="en-GB" altLang="zh-CN" sz="2800">
                <a:solidFill>
                  <a:srgbClr val="FF0000"/>
                </a:solidFill>
                <a:latin typeface="Arial" panose="020B0604020202020204" pitchFamily="34" charset="0"/>
              </a:rPr>
              <a:t>T = 10.3</a:t>
            </a:r>
            <a:endParaRPr lang="en-GB" altLang="zh-CN" sz="2800">
              <a:solidFill>
                <a:srgbClr val="FF0000"/>
              </a:solidFill>
              <a:latin typeface="Arial" panose="020B0604020202020204" pitchFamily="34" charset="0"/>
            </a:endParaRPr>
          </a:p>
          <a:p>
            <a:pPr marL="342900" indent="-342900">
              <a:spcBef>
                <a:spcPct val="20000"/>
              </a:spcBef>
            </a:pPr>
            <a:endParaRPr lang="en-GB" altLang="zh-CN" sz="2800">
              <a:solidFill>
                <a:srgbClr val="FF0000"/>
              </a:solidFill>
              <a:latin typeface="Arial" panose="020B0604020202020204" pitchFamily="34" charset="0"/>
            </a:endParaRPr>
          </a:p>
        </p:txBody>
      </p:sp>
      <p:sp>
        <p:nvSpPr>
          <p:cNvPr id="10" name="Rectangle 10"/>
          <p:cNvSpPr>
            <a:spLocks noChangeArrowheads="1"/>
          </p:cNvSpPr>
          <p:nvPr/>
        </p:nvSpPr>
        <p:spPr bwMode="auto">
          <a:xfrm>
            <a:off x="4859338" y="2205038"/>
            <a:ext cx="1511300" cy="649287"/>
          </a:xfrm>
          <a:prstGeom prst="rect">
            <a:avLst/>
          </a:prstGeom>
          <a:noFill/>
          <a:ln w="9525">
            <a:noFill/>
            <a:miter lim="800000"/>
          </a:ln>
        </p:spPr>
        <p:txBody>
          <a:bodyPr/>
          <a:lstStyle/>
          <a:p>
            <a:pPr marL="342900" indent="-342900">
              <a:spcBef>
                <a:spcPct val="20000"/>
              </a:spcBef>
            </a:pPr>
            <a:r>
              <a:rPr lang="en-GB" altLang="zh-CN" sz="2800">
                <a:solidFill>
                  <a:srgbClr val="FF0000"/>
                </a:solidFill>
                <a:latin typeface="Arial" panose="020B0604020202020204" pitchFamily="34" charset="0"/>
              </a:rPr>
              <a:t>c = 4.18</a:t>
            </a:r>
            <a:endParaRPr lang="en-GB" altLang="zh-CN" sz="2800">
              <a:solidFill>
                <a:srgbClr val="FF0000"/>
              </a:solidFill>
              <a:latin typeface="Arial" panose="020B0604020202020204" pitchFamily="34" charset="0"/>
            </a:endParaRPr>
          </a:p>
          <a:p>
            <a:pPr marL="342900" indent="-342900">
              <a:spcBef>
                <a:spcPct val="20000"/>
              </a:spcBef>
            </a:pPr>
            <a:endParaRPr lang="en-GB" altLang="zh-CN" sz="2800">
              <a:solidFill>
                <a:srgbClr val="FF0000"/>
              </a:solidFill>
              <a:latin typeface="Arial" panose="020B0604020202020204" pitchFamily="34" charset="0"/>
            </a:endParaRPr>
          </a:p>
        </p:txBody>
      </p:sp>
      <p:sp>
        <p:nvSpPr>
          <p:cNvPr id="11" name="Rectangle 11"/>
          <p:cNvSpPr>
            <a:spLocks noChangeArrowheads="1"/>
          </p:cNvSpPr>
          <p:nvPr/>
        </p:nvSpPr>
        <p:spPr bwMode="auto">
          <a:xfrm>
            <a:off x="4716463" y="5805488"/>
            <a:ext cx="3041189" cy="720725"/>
          </a:xfrm>
          <a:prstGeom prst="rect">
            <a:avLst/>
          </a:prstGeom>
          <a:noFill/>
          <a:ln w="9525">
            <a:noFill/>
            <a:miter lim="800000"/>
          </a:ln>
        </p:spPr>
        <p:txBody>
          <a:bodyPr/>
          <a:lstStyle/>
          <a:p>
            <a:pPr marL="342900" indent="-342900">
              <a:spcBef>
                <a:spcPct val="20000"/>
              </a:spcBef>
            </a:pPr>
            <a:r>
              <a:rPr lang="en-GB" altLang="zh-CN" sz="2800" dirty="0">
                <a:latin typeface="Arial" panose="020B0604020202020204" pitchFamily="34" charset="0"/>
              </a:rPr>
              <a:t> =  </a:t>
            </a:r>
            <a:r>
              <a:rPr lang="en-GB" altLang="zh-CN" sz="2800" u="sng" dirty="0">
                <a:solidFill>
                  <a:srgbClr val="000099"/>
                </a:solidFill>
                <a:latin typeface="Arial" panose="020B0604020202020204" pitchFamily="34" charset="0"/>
              </a:rPr>
              <a:t>+30.8 kJ mol</a:t>
            </a:r>
            <a:r>
              <a:rPr lang="en-GB" altLang="zh-CN" sz="2800" u="sng" baseline="30000" dirty="0">
                <a:solidFill>
                  <a:srgbClr val="000099"/>
                </a:solidFill>
                <a:latin typeface="Arial" panose="020B0604020202020204" pitchFamily="34" charset="0"/>
              </a:rPr>
              <a:t>-1</a:t>
            </a:r>
            <a:endParaRPr lang="en-GB" altLang="zh-CN" sz="2800" dirty="0">
              <a:latin typeface="Arial" panose="020B0604020202020204" pitchFamily="34" charset="0"/>
            </a:endParaRPr>
          </a:p>
        </p:txBody>
      </p:sp>
      <p:sp>
        <p:nvSpPr>
          <p:cNvPr id="12" name="Rectangle 12"/>
          <p:cNvSpPr>
            <a:spLocks noChangeArrowheads="1"/>
          </p:cNvSpPr>
          <p:nvPr/>
        </p:nvSpPr>
        <p:spPr bwMode="auto">
          <a:xfrm>
            <a:off x="2493072" y="4005263"/>
            <a:ext cx="4608512" cy="647700"/>
          </a:xfrm>
          <a:prstGeom prst="rect">
            <a:avLst/>
          </a:prstGeom>
          <a:noFill/>
          <a:ln w="9525">
            <a:noFill/>
            <a:miter lim="800000"/>
          </a:ln>
        </p:spPr>
        <p:txBody>
          <a:bodyPr/>
          <a:lstStyle/>
          <a:p>
            <a:pPr marL="342900" indent="-342900">
              <a:spcBef>
                <a:spcPct val="20000"/>
              </a:spcBef>
            </a:pPr>
            <a:r>
              <a:rPr lang="en-GB" altLang="zh-CN" sz="2800" dirty="0">
                <a:latin typeface="Arial" panose="020B0604020202020204" pitchFamily="34" charset="0"/>
              </a:rPr>
              <a:t>= 2.0 x </a:t>
            </a:r>
            <a:r>
              <a:rPr lang="en-GB" altLang="zh-CN" sz="2800" baseline="30000" dirty="0">
                <a:latin typeface="Arial" panose="020B0604020202020204" pitchFamily="34" charset="0"/>
              </a:rPr>
              <a:t>30</a:t>
            </a:r>
            <a:r>
              <a:rPr lang="en-GB" altLang="zh-CN" sz="2800" dirty="0">
                <a:latin typeface="Arial" panose="020B0604020202020204" pitchFamily="34" charset="0"/>
              </a:rPr>
              <a:t>/</a:t>
            </a:r>
            <a:r>
              <a:rPr lang="en-GB" altLang="zh-CN" sz="2800" baseline="-25000" dirty="0">
                <a:latin typeface="Arial" panose="020B0604020202020204" pitchFamily="34" charset="0"/>
              </a:rPr>
              <a:t>1000</a:t>
            </a:r>
            <a:r>
              <a:rPr lang="en-GB" altLang="zh-CN" sz="2800" dirty="0">
                <a:latin typeface="Arial" panose="020B0604020202020204" pitchFamily="34" charset="0"/>
              </a:rPr>
              <a:t>  =  0.060 mol</a:t>
            </a:r>
            <a:endParaRPr lang="en-GB" altLang="zh-CN" sz="2800" dirty="0">
              <a:latin typeface="Arial" panose="020B0604020202020204" pitchFamily="34" charset="0"/>
            </a:endParaRPr>
          </a:p>
        </p:txBody>
      </p:sp>
      <p:sp>
        <p:nvSpPr>
          <p:cNvPr id="13" name="Rectangle 13"/>
          <p:cNvSpPr>
            <a:spLocks noChangeArrowheads="1"/>
          </p:cNvSpPr>
          <p:nvPr/>
        </p:nvSpPr>
        <p:spPr bwMode="auto">
          <a:xfrm>
            <a:off x="611188" y="4581525"/>
            <a:ext cx="4897437" cy="647700"/>
          </a:xfrm>
          <a:prstGeom prst="rect">
            <a:avLst/>
          </a:prstGeom>
          <a:noFill/>
          <a:ln w="9525">
            <a:noFill/>
            <a:miter lim="800000"/>
          </a:ln>
        </p:spPr>
        <p:txBody>
          <a:bodyPr/>
          <a:lstStyle/>
          <a:p>
            <a:pPr marL="342900" indent="-342900">
              <a:spcBef>
                <a:spcPct val="20000"/>
              </a:spcBef>
            </a:pPr>
            <a:r>
              <a:rPr lang="en-GB" altLang="zh-CN" sz="2800" dirty="0">
                <a:latin typeface="Arial" panose="020B0604020202020204" pitchFamily="34" charset="0"/>
              </a:rPr>
              <a:t>n</a:t>
            </a:r>
            <a:r>
              <a:rPr lang="en-GB" altLang="zh-CN" sz="2800" baseline="-25000" dirty="0">
                <a:latin typeface="Arial" panose="020B0604020202020204" pitchFamily="34" charset="0"/>
              </a:rPr>
              <a:t>NaHCO3</a:t>
            </a:r>
            <a:r>
              <a:rPr lang="en-GB" altLang="zh-CN" sz="2800" dirty="0">
                <a:latin typeface="Arial" panose="020B0604020202020204" pitchFamily="34" charset="0"/>
              </a:rPr>
              <a:t> = m / M</a:t>
            </a:r>
            <a:r>
              <a:rPr lang="en-GB" altLang="zh-CN" sz="2800" baseline="-25000" dirty="0">
                <a:latin typeface="Arial" panose="020B0604020202020204" pitchFamily="34" charset="0"/>
              </a:rPr>
              <a:t>r</a:t>
            </a:r>
            <a:endParaRPr lang="en-GB" altLang="zh-CN" sz="2800" dirty="0">
              <a:latin typeface="Arial" panose="020B0604020202020204" pitchFamily="34" charset="0"/>
            </a:endParaRPr>
          </a:p>
        </p:txBody>
      </p:sp>
      <p:sp>
        <p:nvSpPr>
          <p:cNvPr id="14" name="Rectangle 14"/>
          <p:cNvSpPr>
            <a:spLocks noChangeArrowheads="1"/>
          </p:cNvSpPr>
          <p:nvPr/>
        </p:nvSpPr>
        <p:spPr bwMode="auto">
          <a:xfrm>
            <a:off x="3255242" y="4583828"/>
            <a:ext cx="4608512" cy="647700"/>
          </a:xfrm>
          <a:prstGeom prst="rect">
            <a:avLst/>
          </a:prstGeom>
          <a:noFill/>
          <a:ln w="9525">
            <a:noFill/>
            <a:miter lim="800000"/>
          </a:ln>
        </p:spPr>
        <p:txBody>
          <a:bodyPr/>
          <a:lstStyle/>
          <a:p>
            <a:pPr marL="342900" indent="-342900">
              <a:spcBef>
                <a:spcPct val="20000"/>
              </a:spcBef>
            </a:pPr>
            <a:r>
              <a:rPr lang="en-GB" altLang="zh-CN" sz="2800" dirty="0">
                <a:latin typeface="Arial" panose="020B0604020202020204" pitchFamily="34" charset="0"/>
              </a:rPr>
              <a:t>= 3.53 / 84.0  =  </a:t>
            </a:r>
            <a:r>
              <a:rPr lang="en-GB" altLang="zh-CN" sz="2800" u="sng" dirty="0">
                <a:latin typeface="Arial" panose="020B0604020202020204" pitchFamily="34" charset="0"/>
              </a:rPr>
              <a:t>0.0420 mol</a:t>
            </a:r>
            <a:endParaRPr lang="en-GB" altLang="zh-CN" sz="2800" u="sng" dirty="0">
              <a:latin typeface="Arial" panose="020B0604020202020204" pitchFamily="34" charset="0"/>
            </a:endParaRPr>
          </a:p>
        </p:txBody>
      </p:sp>
      <p:sp>
        <p:nvSpPr>
          <p:cNvPr id="15" name="Rectangle 15"/>
          <p:cNvSpPr>
            <a:spLocks noChangeArrowheads="1"/>
          </p:cNvSpPr>
          <p:nvPr/>
        </p:nvSpPr>
        <p:spPr bwMode="auto">
          <a:xfrm>
            <a:off x="611188" y="5157788"/>
            <a:ext cx="6481762" cy="647700"/>
          </a:xfrm>
          <a:prstGeom prst="rect">
            <a:avLst/>
          </a:prstGeom>
          <a:noFill/>
          <a:ln w="9525">
            <a:noFill/>
            <a:miter lim="800000"/>
          </a:ln>
        </p:spPr>
        <p:txBody>
          <a:bodyPr/>
          <a:lstStyle/>
          <a:p>
            <a:pPr marL="342900" indent="-342900">
              <a:spcBef>
                <a:spcPct val="20000"/>
              </a:spcBef>
            </a:pPr>
            <a:r>
              <a:rPr lang="en-GB" altLang="zh-CN" sz="2800">
                <a:solidFill>
                  <a:srgbClr val="008000"/>
                </a:solidFill>
                <a:latin typeface="Arial" panose="020B0604020202020204" pitchFamily="34" charset="0"/>
              </a:rPr>
              <a:t>HCl + NaHCO</a:t>
            </a:r>
            <a:r>
              <a:rPr lang="en-GB" altLang="zh-CN" sz="2800" baseline="-25000">
                <a:solidFill>
                  <a:srgbClr val="008000"/>
                </a:solidFill>
                <a:latin typeface="Arial" panose="020B0604020202020204" pitchFamily="34" charset="0"/>
              </a:rPr>
              <a:t>3</a:t>
            </a:r>
            <a:r>
              <a:rPr lang="en-GB" altLang="zh-CN" sz="2800">
                <a:solidFill>
                  <a:srgbClr val="008000"/>
                </a:solidFill>
                <a:latin typeface="Arial" panose="020B0604020202020204" pitchFamily="34" charset="0"/>
              </a:rPr>
              <a:t> </a:t>
            </a:r>
            <a:r>
              <a:rPr lang="en-GB" altLang="zh-CN" sz="2800">
                <a:solidFill>
                  <a:srgbClr val="008000"/>
                </a:solidFill>
                <a:latin typeface="Times New Roman" panose="02020603050405020304" pitchFamily="18" charset="0"/>
              </a:rPr>
              <a:t>→ </a:t>
            </a:r>
            <a:r>
              <a:rPr lang="en-GB" altLang="zh-CN" sz="2800">
                <a:solidFill>
                  <a:srgbClr val="008000"/>
                </a:solidFill>
                <a:latin typeface="Arial" panose="020B0604020202020204" pitchFamily="34" charset="0"/>
              </a:rPr>
              <a:t>NaCl + H</a:t>
            </a:r>
            <a:r>
              <a:rPr lang="en-GB" altLang="zh-CN" sz="2800" baseline="-25000">
                <a:solidFill>
                  <a:srgbClr val="008000"/>
                </a:solidFill>
                <a:latin typeface="Arial" panose="020B0604020202020204" pitchFamily="34" charset="0"/>
              </a:rPr>
              <a:t>2</a:t>
            </a:r>
            <a:r>
              <a:rPr lang="en-GB" altLang="zh-CN" sz="2800">
                <a:solidFill>
                  <a:srgbClr val="008000"/>
                </a:solidFill>
                <a:latin typeface="Arial" panose="020B0604020202020204" pitchFamily="34" charset="0"/>
              </a:rPr>
              <a:t>O + CO</a:t>
            </a:r>
            <a:r>
              <a:rPr lang="en-GB" altLang="zh-CN" sz="2800" baseline="-25000">
                <a:solidFill>
                  <a:srgbClr val="008000"/>
                </a:solidFill>
                <a:latin typeface="Arial" panose="020B0604020202020204" pitchFamily="34" charset="0"/>
              </a:rPr>
              <a:t>2</a:t>
            </a:r>
            <a:r>
              <a:rPr lang="en-GB" altLang="zh-CN" sz="2800">
                <a:solidFill>
                  <a:srgbClr val="008000"/>
                </a:solidFill>
                <a:latin typeface="Arial" panose="020B0604020202020204" pitchFamily="34" charset="0"/>
              </a:rPr>
              <a:t> </a:t>
            </a:r>
            <a:endParaRPr lang="en-GB" altLang="zh-CN" sz="2800">
              <a:solidFill>
                <a:srgbClr val="008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58750" y="175895"/>
            <a:ext cx="7058025" cy="3588385"/>
          </a:xfrm>
          <a:prstGeom prst="rect">
            <a:avLst/>
          </a:prstGeom>
        </p:spPr>
      </p:pic>
      <p:pic>
        <p:nvPicPr>
          <p:cNvPr id="5" name="图片 4"/>
          <p:cNvPicPr>
            <a:picLocks noChangeAspect="1"/>
          </p:cNvPicPr>
          <p:nvPr/>
        </p:nvPicPr>
        <p:blipFill>
          <a:blip r:embed="rId2"/>
          <a:srcRect l="1459" t="10649" b="1778"/>
          <a:stretch>
            <a:fillRect/>
          </a:stretch>
        </p:blipFill>
        <p:spPr>
          <a:xfrm>
            <a:off x="311785" y="3673475"/>
            <a:ext cx="6920865" cy="26803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356235" y="240030"/>
            <a:ext cx="8049895" cy="59410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474" y="204694"/>
            <a:ext cx="7556313" cy="1116106"/>
          </a:xfrm>
        </p:spPr>
        <p:txBody>
          <a:bodyPr/>
          <a:lstStyle/>
          <a:p>
            <a:r>
              <a:rPr lang="en-US" altLang="zh-CN" dirty="0"/>
              <a:t>System and surroundings</a:t>
            </a:r>
            <a:endParaRPr lang="zh-CN" altLang="en-US" dirty="0"/>
          </a:p>
        </p:txBody>
      </p:sp>
      <p:sp>
        <p:nvSpPr>
          <p:cNvPr id="3" name="内容占位符 2"/>
          <p:cNvSpPr>
            <a:spLocks noGrp="1"/>
          </p:cNvSpPr>
          <p:nvPr>
            <p:ph idx="1"/>
          </p:nvPr>
        </p:nvSpPr>
        <p:spPr>
          <a:xfrm>
            <a:off x="498475" y="1181100"/>
            <a:ext cx="7556500" cy="4999990"/>
          </a:xfrm>
        </p:spPr>
        <p:txBody>
          <a:bodyPr>
            <a:noAutofit/>
          </a:bodyPr>
          <a:lstStyle/>
          <a:p>
            <a:r>
              <a:rPr lang="en-US" altLang="zh-CN" dirty="0"/>
              <a:t>Chemical and physical changes take place in many different environments such as test tubes, polystyrene cups, industrial plants and living cells. </a:t>
            </a:r>
            <a:endParaRPr lang="en-US" altLang="zh-CN" dirty="0"/>
          </a:p>
          <a:p>
            <a:r>
              <a:rPr lang="en-US" altLang="zh-CN" b="1" dirty="0">
                <a:solidFill>
                  <a:srgbClr val="FF0000"/>
                </a:solidFill>
              </a:rPr>
              <a:t>System</a:t>
            </a:r>
            <a:r>
              <a:rPr lang="en-US" altLang="zh-CN" dirty="0"/>
              <a:t> – the area of interest</a:t>
            </a:r>
            <a:endParaRPr lang="en-US" altLang="zh-CN" dirty="0"/>
          </a:p>
          <a:p>
            <a:r>
              <a:rPr lang="en-US" altLang="zh-CN" b="1" dirty="0">
                <a:solidFill>
                  <a:srgbClr val="FF0000"/>
                </a:solidFill>
              </a:rPr>
              <a:t>Surroundings</a:t>
            </a:r>
            <a:r>
              <a:rPr lang="en-US" altLang="zh-CN" dirty="0"/>
              <a:t> – in theory everything else in the universe </a:t>
            </a:r>
            <a:endParaRPr lang="en-US" altLang="zh-CN" dirty="0"/>
          </a:p>
          <a:p>
            <a:r>
              <a:rPr lang="en-US" altLang="zh-CN" dirty="0"/>
              <a:t>Most chemical reactions take place in an </a:t>
            </a:r>
            <a:r>
              <a:rPr lang="en-US" altLang="zh-CN" b="1" dirty="0">
                <a:solidFill>
                  <a:srgbClr val="FF0000"/>
                </a:solidFill>
              </a:rPr>
              <a:t>open system </a:t>
            </a:r>
            <a:r>
              <a:rPr lang="en-US" altLang="zh-CN" dirty="0"/>
              <a:t>which can </a:t>
            </a:r>
            <a:r>
              <a:rPr lang="en-US" altLang="zh-CN" b="1" dirty="0">
                <a:solidFill>
                  <a:srgbClr val="FF0000"/>
                </a:solidFill>
              </a:rPr>
              <a:t>exchange both energy and matter </a:t>
            </a:r>
            <a:r>
              <a:rPr lang="en-US" altLang="zh-CN" dirty="0"/>
              <a:t>with the surroundings. </a:t>
            </a:r>
            <a:endParaRPr lang="en-US" altLang="zh-CN" dirty="0"/>
          </a:p>
          <a:p>
            <a:r>
              <a:rPr lang="en-US" altLang="zh-CN" dirty="0"/>
              <a:t>A </a:t>
            </a:r>
            <a:r>
              <a:rPr lang="en-US" altLang="zh-CN" b="1" dirty="0">
                <a:solidFill>
                  <a:srgbClr val="FF0000"/>
                </a:solidFill>
              </a:rPr>
              <a:t>closed system </a:t>
            </a:r>
            <a:r>
              <a:rPr lang="en-US" altLang="zh-CN" dirty="0"/>
              <a:t>can </a:t>
            </a:r>
            <a:r>
              <a:rPr lang="en-US" altLang="zh-CN" b="1" dirty="0">
                <a:solidFill>
                  <a:srgbClr val="FF0000"/>
                </a:solidFill>
              </a:rPr>
              <a:t>exchange energy but not matter</a:t>
            </a:r>
            <a:r>
              <a:rPr lang="en-US" altLang="zh-CN" dirty="0"/>
              <a:t> with the surroundings.</a:t>
            </a:r>
            <a:endParaRPr lang="en-US" altLang="zh-CN" dirty="0"/>
          </a:p>
          <a:p>
            <a:r>
              <a:rPr lang="en-US" altLang="zh-CN" dirty="0"/>
              <a:t>An </a:t>
            </a:r>
            <a:r>
              <a:rPr lang="en-US" altLang="zh-CN" b="1" dirty="0">
                <a:solidFill>
                  <a:srgbClr val="FF0000"/>
                </a:solidFill>
              </a:rPr>
              <a:t>isolated system</a:t>
            </a:r>
            <a:r>
              <a:rPr lang="en-US" altLang="zh-CN" dirty="0"/>
              <a:t> can </a:t>
            </a:r>
            <a:r>
              <a:rPr lang="en-US" altLang="zh-CN" b="1" dirty="0">
                <a:solidFill>
                  <a:srgbClr val="FF0000"/>
                </a:solidFill>
              </a:rPr>
              <a:t>exchange neither energy nor matter</a:t>
            </a:r>
            <a:r>
              <a:rPr lang="en-US" altLang="zh-CN" dirty="0"/>
              <a:t> with the surroundings.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nvPr>
        </p:nvPicPr>
        <p:blipFill>
          <a:blip r:embed="rId1"/>
          <a:stretch>
            <a:fillRect/>
          </a:stretch>
        </p:blipFill>
        <p:spPr>
          <a:xfrm>
            <a:off x="286385" y="886460"/>
            <a:ext cx="8571230" cy="47174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t="8009" r="687" b="732"/>
          <a:stretch>
            <a:fillRect/>
          </a:stretch>
        </p:blipFill>
        <p:spPr>
          <a:xfrm>
            <a:off x="326390" y="1054735"/>
            <a:ext cx="8180705" cy="45942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内容占位符 2"/>
          <p:cNvPicPr>
            <a:picLocks noChangeAspect="1"/>
          </p:cNvPicPr>
          <p:nvPr>
            <p:ph idx="1"/>
          </p:nvPr>
        </p:nvPicPr>
        <p:blipFill>
          <a:blip r:embed="rId1"/>
          <a:stretch>
            <a:fillRect/>
          </a:stretch>
        </p:blipFill>
        <p:spPr>
          <a:xfrm>
            <a:off x="610235" y="767080"/>
            <a:ext cx="8019415" cy="5189220"/>
          </a:xfrm>
          <a:prstGeom prst="rect">
            <a:avLst/>
          </a:prstGeom>
        </p:spPr>
      </p:pic>
      <p:pic>
        <p:nvPicPr>
          <p:cNvPr id="5" name="内容占位符 3"/>
          <p:cNvPicPr>
            <a:picLocks noChangeAspect="1"/>
          </p:cNvPicPr>
          <p:nvPr>
            <p:custDataLst>
              <p:tags r:id="rId2"/>
            </p:custDataLst>
          </p:nvPr>
        </p:nvPicPr>
        <p:blipFill>
          <a:blip r:embed="rId3"/>
          <a:srcRect b="88358"/>
          <a:stretch>
            <a:fillRect/>
          </a:stretch>
        </p:blipFill>
        <p:spPr>
          <a:xfrm>
            <a:off x="611505" y="5956300"/>
            <a:ext cx="8036560" cy="6051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rcRect t="12839"/>
          <a:stretch>
            <a:fillRect/>
          </a:stretch>
        </p:blipFill>
        <p:spPr>
          <a:xfrm>
            <a:off x="260350" y="2149475"/>
            <a:ext cx="8036560" cy="4530725"/>
          </a:xfrm>
          <a:prstGeom prst="rect">
            <a:avLst/>
          </a:prstGeom>
        </p:spPr>
      </p:pic>
      <p:pic>
        <p:nvPicPr>
          <p:cNvPr id="5" name="图片 4"/>
          <p:cNvPicPr>
            <a:picLocks noChangeAspect="1"/>
          </p:cNvPicPr>
          <p:nvPr/>
        </p:nvPicPr>
        <p:blipFill>
          <a:blip r:embed="rId2"/>
          <a:stretch>
            <a:fillRect/>
          </a:stretch>
        </p:blipFill>
        <p:spPr>
          <a:xfrm>
            <a:off x="5455285" y="103505"/>
            <a:ext cx="3613785" cy="3655695"/>
          </a:xfrm>
          <a:prstGeom prst="rect">
            <a:avLst/>
          </a:prstGeom>
        </p:spPr>
      </p:pic>
      <p:sp>
        <p:nvSpPr>
          <p:cNvPr id="6" name="文本框 5"/>
          <p:cNvSpPr txBox="1"/>
          <p:nvPr/>
        </p:nvSpPr>
        <p:spPr>
          <a:xfrm>
            <a:off x="2122170" y="2929890"/>
            <a:ext cx="675005" cy="337185"/>
          </a:xfrm>
          <a:prstGeom prst="rect">
            <a:avLst/>
          </a:prstGeom>
          <a:solidFill>
            <a:schemeClr val="bg1"/>
          </a:solidFill>
        </p:spPr>
        <p:txBody>
          <a:bodyPr wrap="square" rtlCol="0">
            <a:spAutoFit/>
          </a:bodyPr>
          <a:p>
            <a:r>
              <a:rPr lang="en-US" altLang="zh-CN" sz="1600" kern="600">
                <a:solidFill>
                  <a:schemeClr val="tx1"/>
                </a:solidFill>
                <a:uFillTx/>
                <a:latin typeface="Calibri" panose="020F0502020204030204" charset="0"/>
                <a:cs typeface="Calibri" panose="020F0502020204030204" charset="0"/>
              </a:rPr>
              <a:t>NaOH</a:t>
            </a:r>
            <a:endParaRPr lang="en-US" altLang="zh-CN" sz="1600" kern="600">
              <a:solidFill>
                <a:schemeClr val="tx1"/>
              </a:solidFill>
              <a:uFillTx/>
              <a:latin typeface="Calibri" panose="020F0502020204030204" charset="0"/>
              <a:cs typeface="Calibri" panose="020F0502020204030204" charset="0"/>
            </a:endParaRPr>
          </a:p>
        </p:txBody>
      </p:sp>
      <p:sp>
        <p:nvSpPr>
          <p:cNvPr id="7" name="文本框 6"/>
          <p:cNvSpPr txBox="1"/>
          <p:nvPr>
            <p:custDataLst>
              <p:tags r:id="rId3"/>
            </p:custDataLst>
          </p:nvPr>
        </p:nvSpPr>
        <p:spPr>
          <a:xfrm>
            <a:off x="2381250" y="3313430"/>
            <a:ext cx="500380" cy="337185"/>
          </a:xfrm>
          <a:prstGeom prst="rect">
            <a:avLst/>
          </a:prstGeom>
          <a:solidFill>
            <a:schemeClr val="bg1"/>
          </a:solidFill>
        </p:spPr>
        <p:txBody>
          <a:bodyPr wrap="square" rtlCol="0">
            <a:spAutoFit/>
          </a:bodyPr>
          <a:p>
            <a:r>
              <a:rPr lang="en-US" altLang="zh-CN" sz="1600">
                <a:latin typeface="Calibri" panose="020F0502020204030204" charset="0"/>
                <a:cs typeface="Calibri" panose="020F0502020204030204" charset="0"/>
              </a:rPr>
              <a:t>HCl</a:t>
            </a:r>
            <a:endParaRPr lang="en-US" altLang="zh-CN" sz="1600">
              <a:latin typeface="Calibri" panose="020F0502020204030204" charset="0"/>
              <a:cs typeface="Calibri" panose="020F05020202040302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1700" y="558801"/>
            <a:ext cx="7023100" cy="863600"/>
          </a:xfrm>
        </p:spPr>
        <p:txBody>
          <a:bodyPr>
            <a:normAutofit/>
          </a:bodyPr>
          <a:lstStyle/>
          <a:p>
            <a:r>
              <a:rPr lang="en-US" altLang="zh-CN" dirty="0"/>
              <a:t>8.2 Hess’s Law</a:t>
            </a:r>
            <a:endParaRPr lang="zh-CN" altLang="en-US" dirty="0"/>
          </a:p>
        </p:txBody>
      </p:sp>
      <p:pic>
        <p:nvPicPr>
          <p:cNvPr id="4" name="图片 3"/>
          <p:cNvPicPr>
            <a:picLocks noChangeAspect="1"/>
          </p:cNvPicPr>
          <p:nvPr/>
        </p:nvPicPr>
        <p:blipFill>
          <a:blip r:embed="rId1"/>
          <a:stretch>
            <a:fillRect/>
          </a:stretch>
        </p:blipFill>
        <p:spPr>
          <a:xfrm>
            <a:off x="485775" y="1595755"/>
            <a:ext cx="8172450" cy="32575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850" y="1945005"/>
            <a:ext cx="7556500" cy="2594610"/>
          </a:xfrm>
        </p:spPr>
        <p:txBody>
          <a:bodyPr>
            <a:normAutofit/>
          </a:bodyPr>
          <a:lstStyle/>
          <a:p>
            <a:r>
              <a:rPr lang="en-US" altLang="zh-CN" sz="2400" dirty="0"/>
              <a:t>Conservation of energy states that energy cannot be created or destroyed.</a:t>
            </a:r>
            <a:endParaRPr lang="en-US" altLang="zh-CN" sz="2400" dirty="0"/>
          </a:p>
          <a:p>
            <a:r>
              <a:rPr lang="en-US" altLang="zh-CN" sz="2400" dirty="0"/>
              <a:t>In chemistry, it means that the total change in chemical potential energy (</a:t>
            </a:r>
            <a:r>
              <a:rPr lang="en-GB" altLang="zh-CN" sz="2400" dirty="0">
                <a:latin typeface="Tahoma" panose="020B0604030504040204" pitchFamily="34" charset="0"/>
              </a:rPr>
              <a:t>∆ </a:t>
            </a:r>
            <a:r>
              <a:rPr lang="en-US" altLang="zh-CN" sz="2400" dirty="0"/>
              <a:t>H) must be equal to the energy lost or gained by the system.</a:t>
            </a:r>
            <a:endParaRPr lang="en-US" altLang="zh-CN" sz="2400" b="1" dirty="0">
              <a:solidFill>
                <a:srgbClr val="FF0000"/>
              </a:solidFill>
            </a:endParaRPr>
          </a:p>
        </p:txBody>
      </p:sp>
      <p:sp>
        <p:nvSpPr>
          <p:cNvPr id="35842" name="Rectangle 2"/>
          <p:cNvSpPr>
            <a:spLocks noGrp="1" noChangeArrowheads="1"/>
          </p:cNvSpPr>
          <p:nvPr>
            <p:ph type="title"/>
            <p:custDataLst>
              <p:tags r:id="rId1"/>
            </p:custDataLst>
          </p:nvPr>
        </p:nvSpPr>
        <p:spPr bwMode="auto">
          <a:xfrm>
            <a:off x="990600" y="381000"/>
            <a:ext cx="6710680" cy="679450"/>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
            <a:r>
              <a:rPr lang="en-US" altLang="en-GB" sz="3600">
                <a:solidFill>
                  <a:schemeClr val="bg1"/>
                </a:solidFill>
                <a:latin typeface="Arial" panose="020B0604020202020204" pitchFamily="34" charset="0"/>
              </a:rPr>
              <a:t>1st Law of Thermodynamics</a:t>
            </a:r>
            <a:endParaRPr lang="en-US" altLang="en-GB" sz="36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850" y="1945005"/>
            <a:ext cx="7556500" cy="4460240"/>
          </a:xfrm>
        </p:spPr>
        <p:txBody>
          <a:bodyPr>
            <a:normAutofit/>
          </a:bodyPr>
          <a:lstStyle/>
          <a:p>
            <a:r>
              <a:rPr lang="en-US" altLang="zh-CN" sz="2400" b="1" dirty="0">
                <a:solidFill>
                  <a:srgbClr val="FF0000"/>
                </a:solidFill>
              </a:rPr>
              <a:t>Hess’s Law: the</a:t>
            </a:r>
            <a:r>
              <a:rPr lang="en-US" altLang="zh-CN" sz="2400" dirty="0"/>
              <a:t> </a:t>
            </a:r>
            <a:r>
              <a:rPr lang="en-US" altLang="zh-CN" sz="2400" b="1" dirty="0">
                <a:solidFill>
                  <a:srgbClr val="FF0000"/>
                </a:solidFill>
              </a:rPr>
              <a:t>total enthalpy change on converting a given set of reactants to a particular set of products is constant, irrespective of the way in which the change is carried out.</a:t>
            </a:r>
            <a:endParaRPr lang="en-US" altLang="zh-CN" sz="2400" b="1" dirty="0">
              <a:solidFill>
                <a:srgbClr val="FF0000"/>
              </a:solidFill>
            </a:endParaRPr>
          </a:p>
        </p:txBody>
      </p:sp>
      <p:sp>
        <p:nvSpPr>
          <p:cNvPr id="35842" name="Rectangle 2"/>
          <p:cNvSpPr>
            <a:spLocks noGrp="1" noChangeArrowheads="1"/>
          </p:cNvSpPr>
          <p:nvPr>
            <p:ph type="title"/>
            <p:custDataLst>
              <p:tags r:id="rId1"/>
            </p:custDataLst>
          </p:nvPr>
        </p:nvSpPr>
        <p:spPr bwMode="auto">
          <a:xfrm>
            <a:off x="990600" y="381000"/>
            <a:ext cx="6710680" cy="679450"/>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
            <a:r>
              <a:rPr lang="en-US" altLang="en-GB" sz="3600">
                <a:solidFill>
                  <a:schemeClr val="bg1"/>
                </a:solidFill>
                <a:latin typeface="Arial" panose="020B0604020202020204" pitchFamily="34" charset="0"/>
              </a:rPr>
              <a:t>Hess’s Law</a:t>
            </a:r>
            <a:endParaRPr lang="en-US" altLang="en-GB" sz="36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8124" y="1587501"/>
            <a:ext cx="7972426" cy="4025900"/>
          </a:xfrm>
        </p:spPr>
        <p:txBody>
          <a:bodyPr>
            <a:normAutofit/>
          </a:bodyPr>
          <a:lstStyle/>
          <a:p>
            <a:pPr>
              <a:buNone/>
            </a:pPr>
            <a:r>
              <a:rPr lang="en-US" altLang="zh-CN" sz="3600" dirty="0"/>
              <a:t>Reaction 1:   A + B           C+D         </a:t>
            </a:r>
            <a:r>
              <a:rPr lang="en-GB" altLang="zh-CN" sz="3600" dirty="0">
                <a:latin typeface="Tahoma" panose="020B0604030504040204" pitchFamily="34" charset="0"/>
              </a:rPr>
              <a:t>∆</a:t>
            </a:r>
            <a:r>
              <a:rPr lang="en-US" altLang="zh-CN" sz="3600" dirty="0"/>
              <a:t>H</a:t>
            </a:r>
            <a:r>
              <a:rPr lang="en-US" altLang="zh-CN" sz="3600" baseline="-25000" dirty="0"/>
              <a:t>1</a:t>
            </a:r>
            <a:endParaRPr lang="en-US" altLang="zh-CN" sz="3600" baseline="-25000" dirty="0"/>
          </a:p>
          <a:p>
            <a:pPr>
              <a:buNone/>
            </a:pPr>
            <a:r>
              <a:rPr lang="en-US" altLang="zh-CN" sz="3600" dirty="0"/>
              <a:t>Reaction 2:       2A            E+D         </a:t>
            </a:r>
            <a:r>
              <a:rPr lang="en-GB" altLang="zh-CN" sz="3600" dirty="0">
                <a:latin typeface="Tahoma" panose="020B0604030504040204" pitchFamily="34" charset="0"/>
              </a:rPr>
              <a:t>∆</a:t>
            </a:r>
            <a:r>
              <a:rPr lang="en-US" altLang="zh-CN" sz="3600" dirty="0"/>
              <a:t>H</a:t>
            </a:r>
            <a:r>
              <a:rPr lang="en-US" altLang="zh-CN" sz="3600" baseline="-25000" dirty="0"/>
              <a:t>2</a:t>
            </a:r>
            <a:endParaRPr lang="en-US" altLang="zh-CN" sz="3600" dirty="0"/>
          </a:p>
          <a:p>
            <a:pPr>
              <a:buNone/>
            </a:pPr>
            <a:r>
              <a:rPr lang="en-US" altLang="zh-CN" sz="3600" dirty="0"/>
              <a:t>Reaction 3:   E +2B          2C+D</a:t>
            </a:r>
            <a:r>
              <a:rPr lang="en-GB" altLang="zh-CN" sz="3600" dirty="0">
                <a:latin typeface="Tahoma" panose="020B0604030504040204" pitchFamily="34" charset="0"/>
              </a:rPr>
              <a:t>     ∆</a:t>
            </a:r>
            <a:r>
              <a:rPr lang="en-US" altLang="zh-CN" sz="3600" dirty="0"/>
              <a:t>H</a:t>
            </a:r>
            <a:r>
              <a:rPr lang="en-US" altLang="zh-CN" sz="3600" baseline="-25000" dirty="0"/>
              <a:t>3</a:t>
            </a:r>
            <a:endParaRPr lang="en-US" altLang="zh-CN" sz="3600" baseline="-25000" dirty="0"/>
          </a:p>
          <a:p>
            <a:pPr>
              <a:buNone/>
            </a:pPr>
            <a:r>
              <a:rPr lang="en-US" altLang="zh-CN" sz="2800" dirty="0"/>
              <a:t>What the relation between three reactions?</a:t>
            </a:r>
            <a:endParaRPr lang="zh-CN" altLang="en-US" sz="2800" dirty="0"/>
          </a:p>
        </p:txBody>
      </p:sp>
      <p:cxnSp>
        <p:nvCxnSpPr>
          <p:cNvPr id="5" name="直接箭头连接符 4"/>
          <p:cNvCxnSpPr/>
          <p:nvPr/>
        </p:nvCxnSpPr>
        <p:spPr>
          <a:xfrm>
            <a:off x="4355690" y="1894809"/>
            <a:ext cx="97339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直接箭头连接符 5"/>
          <p:cNvCxnSpPr/>
          <p:nvPr/>
        </p:nvCxnSpPr>
        <p:spPr>
          <a:xfrm>
            <a:off x="4332287" y="2755798"/>
            <a:ext cx="97339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接箭头连接符 6"/>
          <p:cNvCxnSpPr/>
          <p:nvPr/>
        </p:nvCxnSpPr>
        <p:spPr>
          <a:xfrm>
            <a:off x="4355690" y="3506582"/>
            <a:ext cx="97339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8474" y="1417320"/>
            <a:ext cx="8061326" cy="4732757"/>
          </a:xfrm>
        </p:spPr>
        <p:txBody>
          <a:bodyPr>
            <a:normAutofit/>
          </a:bodyPr>
          <a:lstStyle/>
          <a:p>
            <a:pPr>
              <a:buNone/>
            </a:pPr>
            <a:r>
              <a:rPr lang="en-US" altLang="zh-CN" sz="3600" dirty="0"/>
              <a:t>Reaction 1:   A + B           C+D      </a:t>
            </a:r>
            <a:r>
              <a:rPr lang="en-GB" altLang="zh-CN" sz="3600" dirty="0">
                <a:latin typeface="Tahoma" panose="020B0604030504040204" pitchFamily="34" charset="0"/>
              </a:rPr>
              <a:t>∆</a:t>
            </a:r>
            <a:r>
              <a:rPr lang="en-US" altLang="zh-CN" sz="3600" dirty="0"/>
              <a:t>H</a:t>
            </a:r>
            <a:r>
              <a:rPr lang="en-US" altLang="zh-CN" sz="3600" baseline="-25000" dirty="0"/>
              <a:t>1</a:t>
            </a:r>
            <a:endParaRPr lang="en-US" altLang="zh-CN" sz="3600" baseline="-25000" dirty="0"/>
          </a:p>
          <a:p>
            <a:pPr>
              <a:buNone/>
            </a:pPr>
            <a:r>
              <a:rPr lang="en-US" altLang="zh-CN" sz="3600" dirty="0"/>
              <a:t>Reaction 2:       2A            E+D      </a:t>
            </a:r>
            <a:r>
              <a:rPr lang="en-GB" altLang="zh-CN" sz="3600" dirty="0">
                <a:latin typeface="Tahoma" panose="020B0604030504040204" pitchFamily="34" charset="0"/>
              </a:rPr>
              <a:t>∆</a:t>
            </a:r>
            <a:r>
              <a:rPr lang="en-US" altLang="zh-CN" sz="3600" dirty="0"/>
              <a:t>H</a:t>
            </a:r>
            <a:r>
              <a:rPr lang="en-US" altLang="zh-CN" sz="3600" baseline="-25000" dirty="0"/>
              <a:t>2</a:t>
            </a:r>
            <a:endParaRPr lang="en-US" altLang="zh-CN" sz="3600" dirty="0"/>
          </a:p>
          <a:p>
            <a:pPr>
              <a:buNone/>
            </a:pPr>
            <a:r>
              <a:rPr lang="en-US" altLang="zh-CN" sz="3600" dirty="0"/>
              <a:t>Reaction 3:   E +2B          2C+D</a:t>
            </a:r>
            <a:r>
              <a:rPr lang="en-GB" altLang="zh-CN" sz="3600" dirty="0">
                <a:latin typeface="Tahoma" panose="020B0604030504040204" pitchFamily="34" charset="0"/>
              </a:rPr>
              <a:t>   ∆</a:t>
            </a:r>
            <a:r>
              <a:rPr lang="en-US" altLang="zh-CN" sz="3600" dirty="0"/>
              <a:t>H</a:t>
            </a:r>
            <a:r>
              <a:rPr lang="en-US" altLang="zh-CN" sz="3600" baseline="-25000" dirty="0"/>
              <a:t>3</a:t>
            </a:r>
            <a:endParaRPr lang="en-US" altLang="zh-CN" sz="3600" baseline="-25000" dirty="0"/>
          </a:p>
          <a:p>
            <a:pPr>
              <a:buNone/>
            </a:pPr>
            <a:r>
              <a:rPr lang="en-US" altLang="zh-CN" sz="2800" dirty="0"/>
              <a:t>What the relation between three reactions?</a:t>
            </a:r>
            <a:endParaRPr lang="en-US" altLang="zh-CN" sz="2800" dirty="0"/>
          </a:p>
          <a:p>
            <a:pPr algn="ctr">
              <a:buNone/>
            </a:pPr>
            <a:r>
              <a:rPr lang="en-US" altLang="zh-CN" sz="2800" dirty="0"/>
              <a:t>2 </a:t>
            </a:r>
            <a:r>
              <a:rPr lang="en-US" altLang="zh-CN" sz="2800" b="1" dirty="0"/>
              <a:t>×</a:t>
            </a:r>
            <a:r>
              <a:rPr lang="en-US" altLang="zh-CN" sz="2800" dirty="0"/>
              <a:t>  Reaction 1 = Reaction 2  + Reaction 3</a:t>
            </a:r>
            <a:endParaRPr lang="en-US" altLang="zh-CN" sz="2800" dirty="0"/>
          </a:p>
          <a:p>
            <a:pPr algn="ctr">
              <a:buNone/>
            </a:pPr>
            <a:r>
              <a:rPr lang="en-GB" altLang="zh-CN" sz="2800" dirty="0">
                <a:latin typeface="Tahoma" panose="020B0604030504040204" pitchFamily="34" charset="0"/>
              </a:rPr>
              <a:t>2 ∆</a:t>
            </a:r>
            <a:r>
              <a:rPr lang="en-US" altLang="zh-CN" sz="2800" dirty="0"/>
              <a:t>H</a:t>
            </a:r>
            <a:r>
              <a:rPr lang="en-US" altLang="zh-CN" sz="2800" baseline="-25000" dirty="0"/>
              <a:t>1</a:t>
            </a:r>
            <a:r>
              <a:rPr lang="en-US" altLang="zh-CN" sz="2800" dirty="0"/>
              <a:t> = </a:t>
            </a:r>
            <a:r>
              <a:rPr lang="en-GB" altLang="zh-CN" sz="2800" dirty="0">
                <a:latin typeface="Tahoma" panose="020B0604030504040204" pitchFamily="34" charset="0"/>
              </a:rPr>
              <a:t>∆</a:t>
            </a:r>
            <a:r>
              <a:rPr lang="en-US" altLang="zh-CN" sz="2800" dirty="0"/>
              <a:t>H</a:t>
            </a:r>
            <a:r>
              <a:rPr lang="en-US" altLang="zh-CN" sz="2800" baseline="-25000" dirty="0"/>
              <a:t>2 </a:t>
            </a:r>
            <a:r>
              <a:rPr lang="en-US" altLang="zh-CN" sz="2800" dirty="0"/>
              <a:t>+ </a:t>
            </a:r>
            <a:r>
              <a:rPr lang="en-GB" altLang="zh-CN" sz="2800" dirty="0">
                <a:latin typeface="Tahoma" panose="020B0604030504040204" pitchFamily="34" charset="0"/>
              </a:rPr>
              <a:t>∆</a:t>
            </a:r>
            <a:r>
              <a:rPr lang="en-US" altLang="zh-CN" sz="2800" dirty="0"/>
              <a:t>H</a:t>
            </a:r>
            <a:r>
              <a:rPr lang="en-US" altLang="zh-CN" sz="2800" baseline="-25000" dirty="0"/>
              <a:t>3</a:t>
            </a:r>
            <a:endParaRPr lang="zh-CN" altLang="en-US" sz="2800" dirty="0"/>
          </a:p>
        </p:txBody>
      </p:sp>
      <p:cxnSp>
        <p:nvCxnSpPr>
          <p:cNvPr id="5" name="直接箭头连接符 4"/>
          <p:cNvCxnSpPr/>
          <p:nvPr/>
        </p:nvCxnSpPr>
        <p:spPr>
          <a:xfrm>
            <a:off x="4457289" y="1751012"/>
            <a:ext cx="97339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直接箭头连接符 5"/>
          <p:cNvCxnSpPr/>
          <p:nvPr/>
        </p:nvCxnSpPr>
        <p:spPr>
          <a:xfrm>
            <a:off x="4457289" y="2528252"/>
            <a:ext cx="97339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直接箭头连接符 6"/>
          <p:cNvCxnSpPr/>
          <p:nvPr/>
        </p:nvCxnSpPr>
        <p:spPr>
          <a:xfrm>
            <a:off x="4457289" y="3349624"/>
            <a:ext cx="97339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2464922" y="621746"/>
            <a:ext cx="6588537" cy="933059"/>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2179789" y="2080781"/>
            <a:ext cx="6840180" cy="985791"/>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2179789" y="3461064"/>
            <a:ext cx="6840181" cy="968521"/>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2318974" y="4708227"/>
            <a:ext cx="4022832" cy="1032174"/>
          </a:xfrm>
          <a:prstGeom prst="rect">
            <a:avLst/>
          </a:prstGeom>
          <a:noFill/>
          <a:ln w="9525">
            <a:noFill/>
            <a:miter lim="800000"/>
            <a:headEnd/>
            <a:tailEnd/>
          </a:ln>
          <a:effectLst/>
        </p:spPr>
      </p:pic>
      <p:sp>
        <p:nvSpPr>
          <p:cNvPr id="6" name="矩形 5"/>
          <p:cNvSpPr/>
          <p:nvPr/>
        </p:nvSpPr>
        <p:spPr>
          <a:xfrm>
            <a:off x="43984" y="594390"/>
            <a:ext cx="1734015" cy="461665"/>
          </a:xfrm>
          <a:prstGeom prst="rect">
            <a:avLst/>
          </a:prstGeom>
        </p:spPr>
        <p:txBody>
          <a:bodyPr wrap="square">
            <a:spAutoFit/>
          </a:bodyPr>
          <a:lstStyle/>
          <a:p>
            <a:r>
              <a:rPr lang="en-US" altLang="zh-CN" sz="2400" dirty="0">
                <a:solidFill>
                  <a:schemeClr val="tx1">
                    <a:lumMod val="65000"/>
                    <a:lumOff val="35000"/>
                  </a:schemeClr>
                </a:solidFill>
              </a:rPr>
              <a:t>Reaction 1: </a:t>
            </a:r>
            <a:endParaRPr lang="zh-CN" altLang="en-US" sz="2400" dirty="0">
              <a:solidFill>
                <a:schemeClr val="tx1">
                  <a:lumMod val="65000"/>
                  <a:lumOff val="35000"/>
                </a:schemeClr>
              </a:solidFill>
            </a:endParaRPr>
          </a:p>
        </p:txBody>
      </p:sp>
      <p:sp>
        <p:nvSpPr>
          <p:cNvPr id="7" name="矩形 6"/>
          <p:cNvSpPr/>
          <p:nvPr/>
        </p:nvSpPr>
        <p:spPr>
          <a:xfrm>
            <a:off x="0" y="2056155"/>
            <a:ext cx="1778000" cy="461665"/>
          </a:xfrm>
          <a:prstGeom prst="rect">
            <a:avLst/>
          </a:prstGeom>
        </p:spPr>
        <p:txBody>
          <a:bodyPr wrap="square">
            <a:spAutoFit/>
          </a:bodyPr>
          <a:lstStyle/>
          <a:p>
            <a:r>
              <a:rPr lang="en-US" altLang="zh-CN" sz="2400" dirty="0">
                <a:solidFill>
                  <a:schemeClr val="tx1">
                    <a:lumMod val="65000"/>
                    <a:lumOff val="35000"/>
                  </a:schemeClr>
                </a:solidFill>
              </a:rPr>
              <a:t>Reaction 2: </a:t>
            </a:r>
            <a:endParaRPr lang="zh-CN" altLang="en-US" sz="2400" dirty="0">
              <a:solidFill>
                <a:schemeClr val="tx1">
                  <a:lumMod val="65000"/>
                  <a:lumOff val="35000"/>
                </a:schemeClr>
              </a:solidFill>
            </a:endParaRPr>
          </a:p>
        </p:txBody>
      </p:sp>
      <p:sp>
        <p:nvSpPr>
          <p:cNvPr id="8" name="矩形 7"/>
          <p:cNvSpPr/>
          <p:nvPr/>
        </p:nvSpPr>
        <p:spPr>
          <a:xfrm>
            <a:off x="58732" y="3598588"/>
            <a:ext cx="1846268" cy="461665"/>
          </a:xfrm>
          <a:prstGeom prst="rect">
            <a:avLst/>
          </a:prstGeom>
        </p:spPr>
        <p:txBody>
          <a:bodyPr wrap="square">
            <a:spAutoFit/>
          </a:bodyPr>
          <a:lstStyle/>
          <a:p>
            <a:r>
              <a:rPr lang="en-US" altLang="zh-CN" sz="2400" dirty="0">
                <a:solidFill>
                  <a:schemeClr val="tx1">
                    <a:lumMod val="65000"/>
                    <a:lumOff val="35000"/>
                  </a:schemeClr>
                </a:solidFill>
              </a:rPr>
              <a:t>Reaction 3: </a:t>
            </a:r>
            <a:endParaRPr lang="zh-CN" altLang="en-US" sz="240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a:t>
            </a:r>
            <a:r>
              <a:rPr lang="en-US" altLang="zh-CN" baseline="30000" dirty="0"/>
              <a:t>st</a:t>
            </a:r>
            <a:r>
              <a:rPr lang="en-US" altLang="zh-CN" dirty="0"/>
              <a:t> Law of Thermodynamics</a:t>
            </a:r>
            <a:endParaRPr lang="zh-CN" altLang="en-US" dirty="0"/>
          </a:p>
        </p:txBody>
      </p:sp>
      <p:sp>
        <p:nvSpPr>
          <p:cNvPr id="3" name="内容占位符 2"/>
          <p:cNvSpPr>
            <a:spLocks noGrp="1"/>
          </p:cNvSpPr>
          <p:nvPr>
            <p:ph idx="1"/>
          </p:nvPr>
        </p:nvSpPr>
        <p:spPr>
          <a:xfrm>
            <a:off x="498474" y="1600200"/>
            <a:ext cx="7556313" cy="4525963"/>
          </a:xfrm>
        </p:spPr>
        <p:txBody>
          <a:bodyPr>
            <a:normAutofit/>
          </a:bodyPr>
          <a:lstStyle/>
          <a:p>
            <a:r>
              <a:rPr lang="en-US" altLang="zh-CN" sz="2400" b="1" dirty="0">
                <a:solidFill>
                  <a:srgbClr val="FF0000"/>
                </a:solidFill>
              </a:rPr>
              <a:t>The law of Conservation of Energy</a:t>
            </a:r>
            <a:r>
              <a:rPr lang="en-US" altLang="zh-CN" sz="2400" dirty="0"/>
              <a:t>: the total energy of an isolated system is constant; energy can be transformed from one form to another, but cannot be created or destroyed.</a:t>
            </a:r>
            <a:endParaRPr lang="en-US" altLang="zh-CN" sz="2400" dirty="0"/>
          </a:p>
          <a:p>
            <a:r>
              <a:rPr lang="en-US" altLang="zh-CN" sz="2400" dirty="0"/>
              <a:t>Energy can only be exchanged between a system and the surroundings, but the total energy cannot change during the process</a:t>
            </a:r>
            <a:endParaRPr lang="en-US" altLang="zh-CN" sz="2400" dirty="0"/>
          </a:p>
          <a:p>
            <a:r>
              <a:rPr lang="en-US" altLang="zh-CN" sz="2400" dirty="0"/>
              <a:t>Therefore, any energy lost by the system is gained by the surroundings and vice versa.</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805492" y="496537"/>
            <a:ext cx="7499401" cy="1582987"/>
          </a:xfrm>
          <a:prstGeom prst="rect">
            <a:avLst/>
          </a:prstGeom>
          <a:noFill/>
          <a:ln w="9525">
            <a:noFill/>
            <a:miter lim="800000"/>
            <a:headEnd/>
            <a:tailEnd/>
          </a:ln>
          <a:effectLst/>
        </p:spPr>
      </p:pic>
      <p:pic>
        <p:nvPicPr>
          <p:cNvPr id="3" name="Picture 2"/>
          <p:cNvPicPr>
            <a:picLocks noChangeAspect="1" noChangeArrowheads="1"/>
          </p:cNvPicPr>
          <p:nvPr/>
        </p:nvPicPr>
        <p:blipFill>
          <a:blip r:embed="rId2"/>
          <a:srcRect/>
          <a:stretch>
            <a:fillRect/>
          </a:stretch>
        </p:blipFill>
        <p:spPr bwMode="auto">
          <a:xfrm>
            <a:off x="1060980" y="2389232"/>
            <a:ext cx="5486401" cy="776976"/>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1103075" y="3417376"/>
            <a:ext cx="5695949" cy="820887"/>
          </a:xfrm>
          <a:prstGeom prst="rect">
            <a:avLst/>
          </a:prstGeom>
          <a:noFill/>
          <a:ln w="9525">
            <a:no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1058832" y="4440741"/>
            <a:ext cx="5695949" cy="806506"/>
          </a:xfrm>
          <a:prstGeom prst="rect">
            <a:avLst/>
          </a:prstGeom>
          <a:noFill/>
          <a:ln w="9525">
            <a:noFill/>
            <a:miter lim="800000"/>
            <a:headEnd/>
            <a:tailEnd/>
          </a:ln>
          <a:effectLst/>
        </p:spPr>
      </p:pic>
      <p:sp>
        <p:nvSpPr>
          <p:cNvPr id="6" name="矩形 5"/>
          <p:cNvSpPr/>
          <p:nvPr/>
        </p:nvSpPr>
        <p:spPr>
          <a:xfrm>
            <a:off x="6390824" y="2660299"/>
            <a:ext cx="2074767" cy="461665"/>
          </a:xfrm>
          <a:prstGeom prst="rect">
            <a:avLst/>
          </a:prstGeom>
        </p:spPr>
        <p:txBody>
          <a:bodyPr wrap="square">
            <a:spAutoFit/>
          </a:bodyPr>
          <a:lstStyle/>
          <a:p>
            <a:r>
              <a:rPr lang="en-US" altLang="zh-CN" sz="2400" dirty="0">
                <a:solidFill>
                  <a:schemeClr val="tx1">
                    <a:lumMod val="65000"/>
                    <a:lumOff val="35000"/>
                  </a:schemeClr>
                </a:solidFill>
              </a:rPr>
              <a:t>= -140kJ/mol </a:t>
            </a:r>
            <a:endParaRPr lang="zh-CN" altLang="en-US" sz="2400" dirty="0">
              <a:solidFill>
                <a:schemeClr val="tx1">
                  <a:lumMod val="65000"/>
                  <a:lumOff val="35000"/>
                </a:schemeClr>
              </a:solidFill>
            </a:endParaRPr>
          </a:p>
        </p:txBody>
      </p:sp>
      <p:sp>
        <p:nvSpPr>
          <p:cNvPr id="7" name="矩形 6"/>
          <p:cNvSpPr/>
          <p:nvPr/>
        </p:nvSpPr>
        <p:spPr>
          <a:xfrm>
            <a:off x="6725284" y="4779462"/>
            <a:ext cx="2074767" cy="461665"/>
          </a:xfrm>
          <a:prstGeom prst="rect">
            <a:avLst/>
          </a:prstGeom>
        </p:spPr>
        <p:txBody>
          <a:bodyPr wrap="square">
            <a:spAutoFit/>
          </a:bodyPr>
          <a:lstStyle/>
          <a:p>
            <a:r>
              <a:rPr lang="en-US" altLang="zh-CN" sz="2400" dirty="0">
                <a:solidFill>
                  <a:schemeClr val="tx1">
                    <a:lumMod val="65000"/>
                    <a:lumOff val="35000"/>
                  </a:schemeClr>
                </a:solidFill>
              </a:rPr>
              <a:t>= -370kJ/mol </a:t>
            </a:r>
            <a:endParaRPr lang="zh-CN" altLang="en-US" sz="2400" dirty="0">
              <a:solidFill>
                <a:schemeClr val="tx1">
                  <a:lumMod val="65000"/>
                  <a:lumOff val="35000"/>
                </a:schemeClr>
              </a:solidFill>
            </a:endParaRPr>
          </a:p>
        </p:txBody>
      </p:sp>
      <p:pic>
        <p:nvPicPr>
          <p:cNvPr id="8" name="Picture 5"/>
          <p:cNvPicPr>
            <a:picLocks noChangeAspect="1" noChangeArrowheads="1"/>
          </p:cNvPicPr>
          <p:nvPr/>
        </p:nvPicPr>
        <p:blipFill>
          <a:blip r:embed="rId5"/>
          <a:srcRect/>
          <a:stretch>
            <a:fillRect/>
          </a:stretch>
        </p:blipFill>
        <p:spPr bwMode="auto">
          <a:xfrm>
            <a:off x="2904202" y="5505952"/>
            <a:ext cx="3216379" cy="825255"/>
          </a:xfrm>
          <a:prstGeom prst="rect">
            <a:avLst/>
          </a:prstGeom>
          <a:noFill/>
          <a:ln w="9525">
            <a:noFill/>
            <a:miter lim="800000"/>
            <a:headEnd/>
            <a:tailEnd/>
          </a:ln>
          <a:effectLst/>
        </p:spPr>
      </p:pic>
      <p:sp>
        <p:nvSpPr>
          <p:cNvPr id="9" name="矩形 8"/>
          <p:cNvSpPr/>
          <p:nvPr/>
        </p:nvSpPr>
        <p:spPr>
          <a:xfrm>
            <a:off x="6665365" y="3732354"/>
            <a:ext cx="2074767" cy="461665"/>
          </a:xfrm>
          <a:prstGeom prst="rect">
            <a:avLst/>
          </a:prstGeom>
        </p:spPr>
        <p:txBody>
          <a:bodyPr wrap="square">
            <a:spAutoFit/>
          </a:bodyPr>
          <a:lstStyle/>
          <a:p>
            <a:r>
              <a:rPr lang="en-US" altLang="zh-CN" sz="2400" dirty="0">
                <a:solidFill>
                  <a:schemeClr val="tx1">
                    <a:lumMod val="65000"/>
                    <a:lumOff val="35000"/>
                  </a:schemeClr>
                </a:solidFill>
              </a:rPr>
              <a:t>= ?</a:t>
            </a:r>
            <a:endParaRPr lang="zh-CN" altLang="en-US" sz="2400"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321672" y="570277"/>
            <a:ext cx="6241765" cy="1317523"/>
          </a:xfrm>
          <a:prstGeom prst="rect">
            <a:avLst/>
          </a:prstGeom>
          <a:noFill/>
          <a:ln w="9525">
            <a:noFill/>
            <a:miter lim="800000"/>
            <a:headEnd/>
            <a:tailEnd/>
          </a:ln>
          <a:effectLst/>
        </p:spPr>
      </p:pic>
      <p:pic>
        <p:nvPicPr>
          <p:cNvPr id="3" name="Picture 2"/>
          <p:cNvPicPr>
            <a:picLocks noChangeAspect="1" noChangeArrowheads="1"/>
          </p:cNvPicPr>
          <p:nvPr/>
        </p:nvPicPr>
        <p:blipFill>
          <a:blip r:embed="rId2"/>
          <a:srcRect/>
          <a:stretch>
            <a:fillRect/>
          </a:stretch>
        </p:blipFill>
        <p:spPr bwMode="auto">
          <a:xfrm>
            <a:off x="1134720" y="2153264"/>
            <a:ext cx="5486401" cy="776976"/>
          </a:xfrm>
          <a:prstGeom prst="rect">
            <a:avLst/>
          </a:prstGeom>
          <a:noFill/>
          <a:ln w="9525">
            <a:noFill/>
            <a:miter lim="800000"/>
            <a:headEnd/>
            <a:tailEnd/>
          </a:ln>
          <a:effectLst/>
        </p:spPr>
      </p:pic>
      <p:pic>
        <p:nvPicPr>
          <p:cNvPr id="4" name="Picture 3"/>
          <p:cNvPicPr>
            <a:picLocks noChangeAspect="1" noChangeArrowheads="1"/>
          </p:cNvPicPr>
          <p:nvPr/>
        </p:nvPicPr>
        <p:blipFill>
          <a:blip r:embed="rId3"/>
          <a:srcRect/>
          <a:stretch>
            <a:fillRect/>
          </a:stretch>
        </p:blipFill>
        <p:spPr bwMode="auto">
          <a:xfrm>
            <a:off x="1176815" y="3181408"/>
            <a:ext cx="5695949" cy="820887"/>
          </a:xfrm>
          <a:prstGeom prst="rect">
            <a:avLst/>
          </a:prstGeom>
          <a:noFill/>
          <a:ln w="9525">
            <a:no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1132572" y="4204773"/>
            <a:ext cx="5695949" cy="806506"/>
          </a:xfrm>
          <a:prstGeom prst="rect">
            <a:avLst/>
          </a:prstGeom>
          <a:noFill/>
          <a:ln w="9525">
            <a:noFill/>
            <a:miter lim="800000"/>
            <a:headEnd/>
            <a:tailEnd/>
          </a:ln>
          <a:effectLst/>
        </p:spPr>
      </p:pic>
      <p:sp>
        <p:nvSpPr>
          <p:cNvPr id="6" name="矩形 5"/>
          <p:cNvSpPr/>
          <p:nvPr/>
        </p:nvSpPr>
        <p:spPr>
          <a:xfrm>
            <a:off x="6464564" y="2424331"/>
            <a:ext cx="2074767" cy="461665"/>
          </a:xfrm>
          <a:prstGeom prst="rect">
            <a:avLst/>
          </a:prstGeom>
        </p:spPr>
        <p:txBody>
          <a:bodyPr wrap="square">
            <a:spAutoFit/>
          </a:bodyPr>
          <a:lstStyle/>
          <a:p>
            <a:r>
              <a:rPr lang="en-US" altLang="zh-CN" sz="2400" dirty="0">
                <a:solidFill>
                  <a:schemeClr val="tx1">
                    <a:lumMod val="65000"/>
                    <a:lumOff val="35000"/>
                  </a:schemeClr>
                </a:solidFill>
              </a:rPr>
              <a:t>= -140kJ/mol </a:t>
            </a:r>
            <a:endParaRPr lang="zh-CN" altLang="en-US" sz="2400" dirty="0">
              <a:solidFill>
                <a:schemeClr val="tx1">
                  <a:lumMod val="65000"/>
                  <a:lumOff val="35000"/>
                </a:schemeClr>
              </a:solidFill>
            </a:endParaRPr>
          </a:p>
        </p:txBody>
      </p:sp>
      <p:sp>
        <p:nvSpPr>
          <p:cNvPr id="7" name="矩形 6"/>
          <p:cNvSpPr/>
          <p:nvPr/>
        </p:nvSpPr>
        <p:spPr>
          <a:xfrm>
            <a:off x="6799024" y="4543494"/>
            <a:ext cx="2074767" cy="461665"/>
          </a:xfrm>
          <a:prstGeom prst="rect">
            <a:avLst/>
          </a:prstGeom>
        </p:spPr>
        <p:txBody>
          <a:bodyPr wrap="square">
            <a:spAutoFit/>
          </a:bodyPr>
          <a:lstStyle/>
          <a:p>
            <a:r>
              <a:rPr lang="en-US" altLang="zh-CN" sz="2400" dirty="0">
                <a:solidFill>
                  <a:schemeClr val="tx1">
                    <a:lumMod val="65000"/>
                    <a:lumOff val="35000"/>
                  </a:schemeClr>
                </a:solidFill>
              </a:rPr>
              <a:t>= -370kJ/mol </a:t>
            </a:r>
            <a:endParaRPr lang="zh-CN" altLang="en-US" sz="2400" dirty="0">
              <a:solidFill>
                <a:schemeClr val="tx1">
                  <a:lumMod val="65000"/>
                  <a:lumOff val="35000"/>
                </a:schemeClr>
              </a:solidFill>
            </a:endParaRPr>
          </a:p>
        </p:txBody>
      </p:sp>
      <p:pic>
        <p:nvPicPr>
          <p:cNvPr id="4098" name="Picture 2"/>
          <p:cNvPicPr>
            <a:picLocks noChangeAspect="1" noChangeArrowheads="1"/>
          </p:cNvPicPr>
          <p:nvPr/>
        </p:nvPicPr>
        <p:blipFill>
          <a:blip r:embed="rId5"/>
          <a:srcRect/>
          <a:stretch>
            <a:fillRect/>
          </a:stretch>
        </p:blipFill>
        <p:spPr bwMode="auto">
          <a:xfrm>
            <a:off x="1132572" y="5377938"/>
            <a:ext cx="6920682" cy="994848"/>
          </a:xfrm>
          <a:prstGeom prst="rect">
            <a:avLst/>
          </a:prstGeom>
          <a:noFill/>
          <a:ln w="9525">
            <a:noFill/>
            <a:miter lim="800000"/>
            <a:headEnd/>
            <a:tailEnd/>
          </a:ln>
          <a:effectLst/>
        </p:spPr>
      </p:pic>
      <p:sp>
        <p:nvSpPr>
          <p:cNvPr id="9" name="矩形 8"/>
          <p:cNvSpPr/>
          <p:nvPr/>
        </p:nvSpPr>
        <p:spPr>
          <a:xfrm>
            <a:off x="6799025" y="3511134"/>
            <a:ext cx="2074767" cy="461665"/>
          </a:xfrm>
          <a:prstGeom prst="rect">
            <a:avLst/>
          </a:prstGeom>
        </p:spPr>
        <p:txBody>
          <a:bodyPr wrap="square">
            <a:spAutoFit/>
          </a:bodyPr>
          <a:lstStyle/>
          <a:p>
            <a:r>
              <a:rPr lang="en-US" altLang="zh-CN" sz="2400" dirty="0">
                <a:solidFill>
                  <a:schemeClr val="tx1">
                    <a:lumMod val="65000"/>
                    <a:lumOff val="35000"/>
                  </a:schemeClr>
                </a:solidFill>
              </a:rPr>
              <a:t>= ?</a:t>
            </a:r>
            <a:endParaRPr lang="zh-CN" altLang="en-US" sz="2400" dirty="0">
              <a:solidFill>
                <a:schemeClr val="tx1">
                  <a:lumMod val="65000"/>
                  <a:lumOff val="35000"/>
                </a:scheme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rcRect t="25362"/>
          <a:stretch>
            <a:fillRect/>
          </a:stretch>
        </p:blipFill>
        <p:spPr>
          <a:xfrm>
            <a:off x="172085" y="1882140"/>
            <a:ext cx="8718550" cy="4716780"/>
          </a:xfrm>
          <a:prstGeom prst="rect">
            <a:avLst/>
          </a:prstGeom>
          <a:noFill/>
          <a:ln w="9525">
            <a:noFill/>
          </a:ln>
        </p:spPr>
      </p:pic>
      <p:sp>
        <p:nvSpPr>
          <p:cNvPr id="35842" name="Rectangle 2"/>
          <p:cNvSpPr>
            <a:spLocks noGrp="1" noChangeArrowheads="1"/>
          </p:cNvSpPr>
          <p:nvPr>
            <p:ph type="title"/>
            <p:custDataLst>
              <p:tags r:id="rId2"/>
            </p:custDataLst>
          </p:nvPr>
        </p:nvSpPr>
        <p:spPr bwMode="auto">
          <a:xfrm>
            <a:off x="951230" y="641985"/>
            <a:ext cx="6710680" cy="679450"/>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
            <a:r>
              <a:rPr lang="en-US" altLang="en-GB" sz="3600">
                <a:solidFill>
                  <a:schemeClr val="bg1"/>
                </a:solidFill>
                <a:latin typeface="Arial" panose="020B0604020202020204" pitchFamily="34" charset="0"/>
              </a:rPr>
              <a:t>Enthalpy Diagram</a:t>
            </a:r>
            <a:endParaRPr lang="en-US" altLang="en-GB" sz="3600">
              <a:solidFill>
                <a:schemeClr val="bg1"/>
              </a:solidFill>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918845" y="822960"/>
            <a:ext cx="6910705" cy="52120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8732" y="501445"/>
            <a:ext cx="2780708" cy="646331"/>
          </a:xfrm>
          <a:prstGeom prst="rect">
            <a:avLst/>
          </a:prstGeom>
        </p:spPr>
        <p:txBody>
          <a:bodyPr wrap="square">
            <a:spAutoFit/>
          </a:bodyPr>
          <a:lstStyle/>
          <a:p>
            <a:r>
              <a:rPr lang="en-US" altLang="zh-CN" sz="3600" dirty="0">
                <a:solidFill>
                  <a:schemeClr val="tx1">
                    <a:lumMod val="65000"/>
                    <a:lumOff val="35000"/>
                  </a:schemeClr>
                </a:solidFill>
              </a:rPr>
              <a:t>Practice 1:</a:t>
            </a:r>
            <a:endParaRPr lang="zh-CN" altLang="en-US" sz="3600" dirty="0">
              <a:solidFill>
                <a:schemeClr val="tx1">
                  <a:lumMod val="65000"/>
                  <a:lumOff val="35000"/>
                </a:schemeClr>
              </a:solidFill>
            </a:endParaRPr>
          </a:p>
        </p:txBody>
      </p:sp>
      <p:pic>
        <p:nvPicPr>
          <p:cNvPr id="3" name="图片 2"/>
          <p:cNvPicPr>
            <a:picLocks noChangeAspect="1"/>
          </p:cNvPicPr>
          <p:nvPr/>
        </p:nvPicPr>
        <p:blipFill>
          <a:blip r:embed="rId1">
            <a:lum bright="-20000" contrast="40000"/>
          </a:blip>
          <a:stretch>
            <a:fillRect/>
          </a:stretch>
        </p:blipFill>
        <p:spPr>
          <a:xfrm>
            <a:off x="516300" y="1422118"/>
            <a:ext cx="8536271" cy="2286563"/>
          </a:xfrm>
          <a:prstGeom prst="rect">
            <a:avLst/>
          </a:prstGeom>
        </p:spPr>
      </p:pic>
      <p:pic>
        <p:nvPicPr>
          <p:cNvPr id="4" name="图片 3"/>
          <p:cNvPicPr>
            <a:picLocks noChangeAspect="1"/>
          </p:cNvPicPr>
          <p:nvPr/>
        </p:nvPicPr>
        <p:blipFill>
          <a:blip r:embed="rId2">
            <a:lum bright="-20000" contrast="40000"/>
          </a:blip>
          <a:stretch>
            <a:fillRect/>
          </a:stretch>
        </p:blipFill>
        <p:spPr>
          <a:xfrm>
            <a:off x="75214" y="5041803"/>
            <a:ext cx="8993571" cy="787594"/>
          </a:xfrm>
          <a:prstGeom prst="rect">
            <a:avLst/>
          </a:prstGeom>
        </p:spPr>
      </p:pic>
      <p:sp>
        <p:nvSpPr>
          <p:cNvPr id="5" name="文本框 4"/>
          <p:cNvSpPr txBox="1"/>
          <p:nvPr/>
        </p:nvSpPr>
        <p:spPr>
          <a:xfrm>
            <a:off x="75214" y="2901077"/>
            <a:ext cx="4584700" cy="1754326"/>
          </a:xfrm>
          <a:prstGeom prst="rect">
            <a:avLst/>
          </a:prstGeom>
          <a:noFill/>
        </p:spPr>
        <p:txBody>
          <a:bodyPr wrap="square" rtlCol="0">
            <a:spAutoFit/>
          </a:bodyPr>
          <a:lstStyle/>
          <a:p>
            <a:r>
              <a:rPr lang="zh-CN" altLang="en-US" sz="2400" dirty="0"/>
              <a:t>①</a:t>
            </a:r>
            <a:endParaRPr lang="en-US" altLang="zh-CN" sz="2400" dirty="0"/>
          </a:p>
          <a:p>
            <a:r>
              <a:rPr lang="zh-CN" altLang="en-US" sz="2400" dirty="0"/>
              <a:t>②</a:t>
            </a:r>
            <a:endParaRPr lang="en-US" altLang="zh-CN" sz="2400" dirty="0"/>
          </a:p>
          <a:p>
            <a:endParaRPr lang="en-US" altLang="zh-CN" dirty="0"/>
          </a:p>
          <a:p>
            <a:endParaRPr lang="en-US" altLang="zh-CN" dirty="0"/>
          </a:p>
          <a:p>
            <a:r>
              <a:rPr lang="en-US" altLang="zh-CN" sz="2400" dirty="0"/>
              <a:t>            	     </a:t>
            </a:r>
            <a:r>
              <a:rPr lang="zh-CN" altLang="en-US" sz="2400" dirty="0"/>
              <a:t>① </a:t>
            </a:r>
            <a:r>
              <a:rPr lang="en-US" altLang="zh-CN" sz="2400" dirty="0"/>
              <a:t>- </a:t>
            </a:r>
            <a:r>
              <a:rPr lang="zh-CN" altLang="en-US" sz="2400" dirty="0"/>
              <a:t>②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8732" y="501445"/>
            <a:ext cx="2780708" cy="646331"/>
          </a:xfrm>
          <a:prstGeom prst="rect">
            <a:avLst/>
          </a:prstGeom>
        </p:spPr>
        <p:txBody>
          <a:bodyPr wrap="square">
            <a:spAutoFit/>
          </a:bodyPr>
          <a:lstStyle/>
          <a:p>
            <a:r>
              <a:rPr lang="en-US" altLang="zh-CN" sz="3600" dirty="0">
                <a:solidFill>
                  <a:schemeClr val="tx1">
                    <a:lumMod val="65000"/>
                    <a:lumOff val="35000"/>
                  </a:schemeClr>
                </a:solidFill>
              </a:rPr>
              <a:t>Practice 2:</a:t>
            </a:r>
            <a:endParaRPr lang="zh-CN" altLang="en-US" sz="3600" dirty="0">
              <a:solidFill>
                <a:schemeClr val="tx1">
                  <a:lumMod val="65000"/>
                  <a:lumOff val="35000"/>
                </a:schemeClr>
              </a:solidFill>
            </a:endParaRPr>
          </a:p>
        </p:txBody>
      </p:sp>
      <p:pic>
        <p:nvPicPr>
          <p:cNvPr id="7" name="图片 6"/>
          <p:cNvPicPr>
            <a:picLocks noChangeAspect="1"/>
          </p:cNvPicPr>
          <p:nvPr/>
        </p:nvPicPr>
        <p:blipFill>
          <a:blip r:embed="rId1">
            <a:lum bright="-20000" contrast="40000"/>
          </a:blip>
          <a:stretch>
            <a:fillRect/>
          </a:stretch>
        </p:blipFill>
        <p:spPr>
          <a:xfrm>
            <a:off x="203234" y="1289622"/>
            <a:ext cx="8841137" cy="2261157"/>
          </a:xfrm>
          <a:prstGeom prst="rect">
            <a:avLst/>
          </a:prstGeom>
        </p:spPr>
      </p:pic>
      <p:pic>
        <p:nvPicPr>
          <p:cNvPr id="8" name="图片 7"/>
          <p:cNvPicPr>
            <a:picLocks noChangeAspect="1"/>
          </p:cNvPicPr>
          <p:nvPr/>
        </p:nvPicPr>
        <p:blipFill>
          <a:blip r:embed="rId2">
            <a:lum bright="-20000" contrast="40000"/>
          </a:blip>
          <a:stretch>
            <a:fillRect/>
          </a:stretch>
        </p:blipFill>
        <p:spPr>
          <a:xfrm>
            <a:off x="50800" y="3692625"/>
            <a:ext cx="8993571" cy="3137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8732" y="501445"/>
            <a:ext cx="2780708" cy="646331"/>
          </a:xfrm>
          <a:prstGeom prst="rect">
            <a:avLst/>
          </a:prstGeom>
        </p:spPr>
        <p:txBody>
          <a:bodyPr wrap="square">
            <a:spAutoFit/>
          </a:bodyPr>
          <a:lstStyle/>
          <a:p>
            <a:r>
              <a:rPr lang="en-US" altLang="zh-CN" sz="3600" dirty="0">
                <a:solidFill>
                  <a:schemeClr val="tx1">
                    <a:lumMod val="65000"/>
                    <a:lumOff val="35000"/>
                  </a:schemeClr>
                </a:solidFill>
              </a:rPr>
              <a:t>Practice 3:</a:t>
            </a:r>
            <a:endParaRPr lang="zh-CN" altLang="en-US" sz="3600" dirty="0">
              <a:solidFill>
                <a:schemeClr val="tx1">
                  <a:lumMod val="65000"/>
                  <a:lumOff val="35000"/>
                </a:schemeClr>
              </a:solidFill>
            </a:endParaRPr>
          </a:p>
        </p:txBody>
      </p:sp>
      <p:pic>
        <p:nvPicPr>
          <p:cNvPr id="3" name="图片 2"/>
          <p:cNvPicPr>
            <a:picLocks noChangeAspect="1"/>
          </p:cNvPicPr>
          <p:nvPr/>
        </p:nvPicPr>
        <p:blipFill>
          <a:blip r:embed="rId1">
            <a:lum bright="-20000" contrast="40000"/>
          </a:blip>
          <a:stretch>
            <a:fillRect/>
          </a:stretch>
        </p:blipFill>
        <p:spPr>
          <a:xfrm>
            <a:off x="278459" y="1147776"/>
            <a:ext cx="8587082" cy="270576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24403" y="49968"/>
            <a:ext cx="9095193" cy="675806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8732" y="501445"/>
            <a:ext cx="2780708" cy="646331"/>
          </a:xfrm>
          <a:prstGeom prst="rect">
            <a:avLst/>
          </a:prstGeom>
        </p:spPr>
        <p:txBody>
          <a:bodyPr wrap="square">
            <a:spAutoFit/>
          </a:bodyPr>
          <a:lstStyle/>
          <a:p>
            <a:r>
              <a:rPr lang="en-US" altLang="zh-CN" sz="3600" dirty="0">
                <a:solidFill>
                  <a:schemeClr val="tx1">
                    <a:lumMod val="65000"/>
                    <a:lumOff val="35000"/>
                  </a:schemeClr>
                </a:solidFill>
              </a:rPr>
              <a:t>Practice 4:</a:t>
            </a:r>
            <a:endParaRPr lang="zh-CN" altLang="en-US" sz="3600" dirty="0">
              <a:solidFill>
                <a:schemeClr val="tx1">
                  <a:lumMod val="65000"/>
                  <a:lumOff val="35000"/>
                </a:schemeClr>
              </a:solidFill>
            </a:endParaRPr>
          </a:p>
        </p:txBody>
      </p:sp>
      <p:pic>
        <p:nvPicPr>
          <p:cNvPr id="5122" name="Picture 2"/>
          <p:cNvPicPr>
            <a:picLocks noChangeAspect="1" noChangeArrowheads="1"/>
          </p:cNvPicPr>
          <p:nvPr/>
        </p:nvPicPr>
        <p:blipFill>
          <a:blip r:embed="rId1"/>
          <a:srcRect/>
          <a:stretch>
            <a:fillRect/>
          </a:stretch>
        </p:blipFill>
        <p:spPr bwMode="auto">
          <a:xfrm>
            <a:off x="363495" y="1392799"/>
            <a:ext cx="7571147" cy="3686475"/>
          </a:xfrm>
          <a:prstGeom prst="rect">
            <a:avLst/>
          </a:prstGeom>
          <a:noFill/>
          <a:ln w="9525">
            <a:noFill/>
            <a:miter lim="800000"/>
            <a:headEnd/>
            <a:tailEnd/>
          </a:ln>
          <a:effectLst/>
        </p:spPr>
      </p:pic>
      <p:sp>
        <p:nvSpPr>
          <p:cNvPr id="4" name="矩形 3"/>
          <p:cNvSpPr/>
          <p:nvPr/>
        </p:nvSpPr>
        <p:spPr>
          <a:xfrm>
            <a:off x="7732920" y="2949677"/>
            <a:ext cx="1012884" cy="584775"/>
          </a:xfrm>
          <a:prstGeom prst="rect">
            <a:avLst/>
          </a:prstGeom>
        </p:spPr>
        <p:txBody>
          <a:bodyPr wrap="square">
            <a:spAutoFit/>
          </a:bodyPr>
          <a:lstStyle/>
          <a:p>
            <a:r>
              <a:rPr lang="en-US" altLang="zh-CN" sz="3200" dirty="0">
                <a:solidFill>
                  <a:schemeClr val="tx1">
                    <a:lumMod val="65000"/>
                    <a:lumOff val="35000"/>
                  </a:schemeClr>
                </a:solidFill>
              </a:rPr>
              <a:t>/</a:t>
            </a:r>
            <a:r>
              <a:rPr lang="en-US" altLang="zh-CN" sz="2400" dirty="0">
                <a:solidFill>
                  <a:schemeClr val="tx1">
                    <a:lumMod val="65000"/>
                    <a:lumOff val="35000"/>
                  </a:schemeClr>
                </a:solidFill>
              </a:rPr>
              <a:t>mol</a:t>
            </a:r>
            <a:endParaRPr lang="zh-CN" altLang="en-US" sz="2400" dirty="0">
              <a:solidFill>
                <a:schemeClr val="tx1">
                  <a:lumMod val="65000"/>
                  <a:lumOff val="35000"/>
                </a:schemeClr>
              </a:solidFill>
            </a:endParaRPr>
          </a:p>
        </p:txBody>
      </p:sp>
      <p:sp>
        <p:nvSpPr>
          <p:cNvPr id="5" name="矩形 4"/>
          <p:cNvSpPr/>
          <p:nvPr/>
        </p:nvSpPr>
        <p:spPr>
          <a:xfrm>
            <a:off x="7737840" y="3716348"/>
            <a:ext cx="1012884" cy="584775"/>
          </a:xfrm>
          <a:prstGeom prst="rect">
            <a:avLst/>
          </a:prstGeom>
        </p:spPr>
        <p:txBody>
          <a:bodyPr wrap="square">
            <a:spAutoFit/>
          </a:bodyPr>
          <a:lstStyle/>
          <a:p>
            <a:r>
              <a:rPr lang="en-US" altLang="zh-CN" sz="3200" dirty="0">
                <a:solidFill>
                  <a:schemeClr val="tx1">
                    <a:lumMod val="65000"/>
                    <a:lumOff val="35000"/>
                  </a:schemeClr>
                </a:solidFill>
              </a:rPr>
              <a:t>/</a:t>
            </a:r>
            <a:r>
              <a:rPr lang="en-US" altLang="zh-CN" sz="2400" dirty="0">
                <a:solidFill>
                  <a:schemeClr val="tx1">
                    <a:lumMod val="65000"/>
                    <a:lumOff val="35000"/>
                  </a:schemeClr>
                </a:solidFill>
              </a:rPr>
              <a:t>mol</a:t>
            </a:r>
            <a:endParaRPr lang="zh-CN" altLang="en-US" sz="2400" dirty="0">
              <a:solidFill>
                <a:schemeClr val="tx1">
                  <a:lumMod val="65000"/>
                  <a:lumOff val="35000"/>
                </a:schemeClr>
              </a:solidFill>
            </a:endParaRPr>
          </a:p>
        </p:txBody>
      </p:sp>
      <p:sp>
        <p:nvSpPr>
          <p:cNvPr id="6" name="矩形 5"/>
          <p:cNvSpPr/>
          <p:nvPr/>
        </p:nvSpPr>
        <p:spPr>
          <a:xfrm>
            <a:off x="7737840" y="4538743"/>
            <a:ext cx="1012884" cy="584775"/>
          </a:xfrm>
          <a:prstGeom prst="rect">
            <a:avLst/>
          </a:prstGeom>
        </p:spPr>
        <p:txBody>
          <a:bodyPr wrap="square">
            <a:spAutoFit/>
          </a:bodyPr>
          <a:lstStyle/>
          <a:p>
            <a:r>
              <a:rPr lang="en-US" altLang="zh-CN" sz="3200" dirty="0">
                <a:solidFill>
                  <a:schemeClr val="tx1">
                    <a:lumMod val="65000"/>
                    <a:lumOff val="35000"/>
                  </a:schemeClr>
                </a:solidFill>
              </a:rPr>
              <a:t>/</a:t>
            </a:r>
            <a:r>
              <a:rPr lang="en-US" altLang="zh-CN" sz="2400" dirty="0">
                <a:solidFill>
                  <a:schemeClr val="tx1">
                    <a:lumMod val="65000"/>
                    <a:lumOff val="35000"/>
                  </a:schemeClr>
                </a:solidFill>
              </a:rPr>
              <a:t>mol</a:t>
            </a:r>
            <a:endParaRPr lang="zh-CN" altLang="en-US" sz="2400" dirty="0">
              <a:solidFill>
                <a:schemeClr val="tx1">
                  <a:lumMod val="65000"/>
                  <a:lumOff val="35000"/>
                </a:schemeClr>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 y="2489538"/>
            <a:ext cx="8854440" cy="1568450"/>
          </a:xfrm>
          <a:prstGeom prst="rect">
            <a:avLst/>
          </a:prstGeom>
        </p:spPr>
        <p:txBody>
          <a:bodyPr wrap="square">
            <a:spAutoFit/>
          </a:bodyPr>
          <a:lstStyle/>
          <a:p>
            <a:r>
              <a:rPr lang="pt-BR" sz="2400" dirty="0">
                <a:latin typeface="Times New Roman" panose="02020603050405020304" pitchFamily="18" charset="0"/>
                <a:cs typeface="Times New Roman" panose="02020603050405020304" pitchFamily="18" charset="0"/>
              </a:rPr>
              <a:t>B</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H</a:t>
            </a:r>
            <a:r>
              <a:rPr lang="pt-BR" sz="2400" baseline="-25000" dirty="0">
                <a:latin typeface="Times New Roman" panose="02020603050405020304" pitchFamily="18" charset="0"/>
                <a:cs typeface="Times New Roman" panose="02020603050405020304" pitchFamily="18" charset="0"/>
              </a:rPr>
              <a:t>6</a:t>
            </a:r>
            <a:r>
              <a:rPr lang="pt-BR" sz="2400" dirty="0">
                <a:latin typeface="Times New Roman" panose="02020603050405020304" pitchFamily="18" charset="0"/>
                <a:cs typeface="Times New Roman" panose="02020603050405020304" pitchFamily="18" charset="0"/>
              </a:rPr>
              <a:t> (g) + 3O</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 (g) → B</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O</a:t>
            </a:r>
            <a:r>
              <a:rPr lang="pt-BR" sz="2400" baseline="-25000" dirty="0">
                <a:latin typeface="Times New Roman" panose="02020603050405020304" pitchFamily="18" charset="0"/>
                <a:cs typeface="Times New Roman" panose="02020603050405020304" pitchFamily="18" charset="0"/>
              </a:rPr>
              <a:t>3</a:t>
            </a:r>
            <a:r>
              <a:rPr lang="pt-BR" sz="2400" dirty="0">
                <a:latin typeface="Times New Roman" panose="02020603050405020304" pitchFamily="18" charset="0"/>
                <a:cs typeface="Times New Roman" panose="02020603050405020304" pitchFamily="18" charset="0"/>
              </a:rPr>
              <a:t> (s) + 3H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O (g)    ΔH</a:t>
            </a:r>
            <a:r>
              <a:rPr lang="pt-BR" sz="2400" baseline="-25000" dirty="0">
                <a:latin typeface="Times New Roman" panose="02020603050405020304" pitchFamily="18" charset="0"/>
                <a:cs typeface="Times New Roman" panose="02020603050405020304" pitchFamily="18" charset="0"/>
              </a:rPr>
              <a:t>1</a:t>
            </a:r>
            <a:r>
              <a:rPr lang="pt-BR" sz="2400" dirty="0">
                <a:latin typeface="Times New Roman" panose="02020603050405020304" pitchFamily="18" charset="0"/>
                <a:cs typeface="Times New Roman" panose="02020603050405020304" pitchFamily="18" charset="0"/>
              </a:rPr>
              <a:t> = -2035 kJ/mol </a:t>
            </a:r>
            <a:endParaRPr lang="pt-BR" sz="2400" dirty="0">
              <a:latin typeface="Times New Roman" panose="02020603050405020304" pitchFamily="18" charset="0"/>
              <a:cs typeface="Times New Roman" panose="02020603050405020304" pitchFamily="18" charset="0"/>
            </a:endParaRPr>
          </a:p>
          <a:p>
            <a:r>
              <a:rPr lang="pt-BR" sz="2400" dirty="0">
                <a:latin typeface="Times New Roman" panose="02020603050405020304" pitchFamily="18" charset="0"/>
                <a:cs typeface="Times New Roman" panose="02020603050405020304" pitchFamily="18" charset="0"/>
              </a:rPr>
              <a:t>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O (l) → 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O (g)                                             ΔH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 = 44 kJ/mol </a:t>
            </a:r>
            <a:endParaRPr lang="pt-BR" sz="2400" dirty="0">
              <a:latin typeface="Times New Roman" panose="02020603050405020304" pitchFamily="18" charset="0"/>
              <a:cs typeface="Times New Roman" panose="02020603050405020304" pitchFamily="18" charset="0"/>
            </a:endParaRPr>
          </a:p>
          <a:p>
            <a:r>
              <a:rPr lang="pt-BR" sz="2400" dirty="0">
                <a:latin typeface="Times New Roman" panose="02020603050405020304" pitchFamily="18" charset="0"/>
                <a:cs typeface="Times New Roman" panose="02020603050405020304" pitchFamily="18" charset="0"/>
              </a:rPr>
              <a:t>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O (l) → 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 (g) + (1/2) O</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 (g)                      ΔH</a:t>
            </a:r>
            <a:r>
              <a:rPr lang="pt-BR" sz="2400" baseline="-25000" dirty="0">
                <a:latin typeface="Times New Roman" panose="02020603050405020304" pitchFamily="18" charset="0"/>
                <a:cs typeface="Times New Roman" panose="02020603050405020304" pitchFamily="18" charset="0"/>
              </a:rPr>
              <a:t>3</a:t>
            </a:r>
            <a:r>
              <a:rPr lang="pt-BR" sz="2400" dirty="0">
                <a:latin typeface="Times New Roman" panose="02020603050405020304" pitchFamily="18" charset="0"/>
                <a:cs typeface="Times New Roman" panose="02020603050405020304" pitchFamily="18" charset="0"/>
              </a:rPr>
              <a:t> = 286 kJ/mol</a:t>
            </a:r>
            <a:endParaRPr lang="pt-BR" sz="2400" dirty="0">
              <a:latin typeface="Times New Roman" panose="02020603050405020304" pitchFamily="18" charset="0"/>
              <a:cs typeface="Times New Roman" panose="02020603050405020304" pitchFamily="18" charset="0"/>
            </a:endParaRPr>
          </a:p>
          <a:p>
            <a:r>
              <a:rPr lang="pt-BR" sz="2400" dirty="0">
                <a:latin typeface="Times New Roman" panose="02020603050405020304" pitchFamily="18" charset="0"/>
                <a:cs typeface="Times New Roman" panose="02020603050405020304" pitchFamily="18" charset="0"/>
              </a:rPr>
              <a:t>2B (s) + 3H</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 (g) → B</a:t>
            </a:r>
            <a:r>
              <a:rPr lang="pt-BR" sz="2400" baseline="-25000" dirty="0">
                <a:latin typeface="Times New Roman" panose="02020603050405020304" pitchFamily="18" charset="0"/>
                <a:cs typeface="Times New Roman" panose="02020603050405020304" pitchFamily="18" charset="0"/>
              </a:rPr>
              <a:t>2</a:t>
            </a:r>
            <a:r>
              <a:rPr lang="pt-BR" sz="2400" dirty="0">
                <a:latin typeface="Times New Roman" panose="02020603050405020304" pitchFamily="18" charset="0"/>
                <a:cs typeface="Times New Roman" panose="02020603050405020304" pitchFamily="18" charset="0"/>
              </a:rPr>
              <a:t>H</a:t>
            </a:r>
            <a:r>
              <a:rPr lang="pt-BR" sz="2400" baseline="-25000" dirty="0">
                <a:latin typeface="Times New Roman" panose="02020603050405020304" pitchFamily="18" charset="0"/>
                <a:cs typeface="Times New Roman" panose="02020603050405020304" pitchFamily="18" charset="0"/>
              </a:rPr>
              <a:t>6</a:t>
            </a:r>
            <a:r>
              <a:rPr lang="pt-BR" sz="2400" dirty="0">
                <a:latin typeface="Times New Roman" panose="02020603050405020304" pitchFamily="18" charset="0"/>
                <a:cs typeface="Times New Roman" panose="02020603050405020304" pitchFamily="18" charset="0"/>
              </a:rPr>
              <a:t> (g)                             ΔH</a:t>
            </a:r>
            <a:r>
              <a:rPr lang="pt-BR" sz="2400" baseline="-25000" dirty="0">
                <a:latin typeface="Times New Roman" panose="02020603050405020304" pitchFamily="18" charset="0"/>
                <a:cs typeface="Times New Roman" panose="02020603050405020304" pitchFamily="18" charset="0"/>
              </a:rPr>
              <a:t>4</a:t>
            </a:r>
            <a:r>
              <a:rPr lang="pt-BR" sz="2400" dirty="0">
                <a:latin typeface="Times New Roman" panose="02020603050405020304" pitchFamily="18" charset="0"/>
                <a:cs typeface="Times New Roman" panose="02020603050405020304" pitchFamily="18" charset="0"/>
              </a:rPr>
              <a:t> = 36 kJ/mol</a:t>
            </a:r>
            <a:endParaRPr lang="pt-BR" sz="2400" dirty="0">
              <a:latin typeface="Times New Roman" panose="02020603050405020304" pitchFamily="18" charset="0"/>
              <a:cs typeface="Times New Roman" panose="02020603050405020304" pitchFamily="18" charset="0"/>
            </a:endParaRPr>
          </a:p>
        </p:txBody>
      </p:sp>
      <p:sp>
        <p:nvSpPr>
          <p:cNvPr id="3" name="矩形 2"/>
          <p:cNvSpPr/>
          <p:nvPr/>
        </p:nvSpPr>
        <p:spPr>
          <a:xfrm>
            <a:off x="358732" y="501445"/>
            <a:ext cx="3634148" cy="646331"/>
          </a:xfrm>
          <a:prstGeom prst="rect">
            <a:avLst/>
          </a:prstGeom>
        </p:spPr>
        <p:txBody>
          <a:bodyPr wrap="square">
            <a:spAutoFit/>
          </a:bodyPr>
          <a:lstStyle/>
          <a:p>
            <a:r>
              <a:rPr lang="en-US" altLang="zh-CN" sz="3600" dirty="0">
                <a:solidFill>
                  <a:schemeClr val="tx1">
                    <a:lumMod val="65000"/>
                    <a:lumOff val="35000"/>
                  </a:schemeClr>
                </a:solidFill>
              </a:rPr>
              <a:t>Practice 5:</a:t>
            </a:r>
            <a:endParaRPr lang="zh-CN" altLang="en-US" sz="3600" dirty="0">
              <a:solidFill>
                <a:schemeClr val="tx1">
                  <a:lumMod val="65000"/>
                  <a:lumOff val="35000"/>
                </a:schemeClr>
              </a:solidFill>
            </a:endParaRPr>
          </a:p>
        </p:txBody>
      </p:sp>
      <p:sp>
        <p:nvSpPr>
          <p:cNvPr id="4" name="矩形 3"/>
          <p:cNvSpPr/>
          <p:nvPr/>
        </p:nvSpPr>
        <p:spPr>
          <a:xfrm>
            <a:off x="1610873" y="1445270"/>
            <a:ext cx="6623929" cy="584775"/>
          </a:xfrm>
          <a:prstGeom prst="rect">
            <a:avLst/>
          </a:prstGeom>
        </p:spPr>
        <p:txBody>
          <a:bodyPr wrap="none">
            <a:spAutoFit/>
          </a:bodyPr>
          <a:lstStyle/>
          <a:p>
            <a:r>
              <a:rPr lang="pt-BR" sz="2800" dirty="0"/>
              <a:t>2B (s) + (3/2) O</a:t>
            </a:r>
            <a:r>
              <a:rPr lang="pt-BR" sz="2800" baseline="-25000" dirty="0"/>
              <a:t>2</a:t>
            </a:r>
            <a:r>
              <a:rPr lang="pt-BR" sz="2800" dirty="0"/>
              <a:t> (g) → B</a:t>
            </a:r>
            <a:r>
              <a:rPr lang="pt-BR" sz="2800" baseline="-25000" dirty="0"/>
              <a:t>2</a:t>
            </a:r>
            <a:r>
              <a:rPr lang="pt-BR" sz="2800" dirty="0"/>
              <a:t>O</a:t>
            </a:r>
            <a:r>
              <a:rPr lang="pt-BR" sz="2800" baseline="-25000" dirty="0"/>
              <a:t>3</a:t>
            </a:r>
            <a:r>
              <a:rPr lang="pt-BR" sz="2800" dirty="0"/>
              <a:t> (s)  ΔH = </a:t>
            </a:r>
            <a:r>
              <a:rPr lang="pt-BR" sz="3200" dirty="0"/>
              <a:t>?</a:t>
            </a:r>
            <a:r>
              <a:rPr lang="pt-BR" sz="2800" dirty="0"/>
              <a:t> </a:t>
            </a:r>
            <a:endParaRPr lang="zh-CN" alt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Enthalpy, H</a:t>
            </a:r>
            <a:endParaRPr lang="en-US" dirty="0"/>
          </a:p>
        </p:txBody>
      </p:sp>
      <p:sp>
        <p:nvSpPr>
          <p:cNvPr id="4" name="TextBox 3"/>
          <p:cNvSpPr txBox="1"/>
          <p:nvPr/>
        </p:nvSpPr>
        <p:spPr>
          <a:xfrm>
            <a:off x="152472" y="2006600"/>
            <a:ext cx="8356528" cy="4523105"/>
          </a:xfrm>
          <a:prstGeom prst="rect">
            <a:avLst/>
          </a:prstGeom>
          <a:noFill/>
        </p:spPr>
        <p:txBody>
          <a:bodyPr wrap="square" rtlCol="0">
            <a:spAutoFit/>
          </a:bodyPr>
          <a:lstStyle/>
          <a:p>
            <a:r>
              <a:rPr lang="en-US" sz="2400" b="1" dirty="0">
                <a:solidFill>
                  <a:srgbClr val="FF0000"/>
                </a:solidFill>
              </a:rPr>
              <a:t>Enthalpy, H</a:t>
            </a:r>
            <a:r>
              <a:rPr lang="en-US" sz="2400" dirty="0">
                <a:solidFill>
                  <a:srgbClr val="FF0000"/>
                </a:solidFill>
              </a:rPr>
              <a:t>  </a:t>
            </a:r>
            <a:r>
              <a:rPr lang="en-US" sz="2400" dirty="0"/>
              <a:t>(unit joules: J or kJ) </a:t>
            </a:r>
            <a:r>
              <a:rPr lang="en-US" sz="2400" b="1" dirty="0">
                <a:solidFill>
                  <a:srgbClr val="FF0000"/>
                </a:solidFill>
              </a:rPr>
              <a:t>is the total heat content of a system</a:t>
            </a:r>
            <a:r>
              <a:rPr lang="en-US" sz="2400" dirty="0"/>
              <a:t>, some of which is stored as chemical potential energy in the chemical bonds. </a:t>
            </a:r>
            <a:endParaRPr lang="en-US" sz="2400" dirty="0"/>
          </a:p>
          <a:p>
            <a:endParaRPr lang="en-US" sz="2400" dirty="0"/>
          </a:p>
          <a:p>
            <a:r>
              <a:rPr lang="en-US" sz="2400" dirty="0"/>
              <a:t>Absolute H can not be measured, but the change ΔH can. </a:t>
            </a:r>
            <a:endParaRPr lang="en-US" sz="2400" dirty="0"/>
          </a:p>
          <a:p>
            <a:endParaRPr lang="en-US" sz="2400" dirty="0"/>
          </a:p>
          <a:p>
            <a:r>
              <a:rPr lang="en-US" sz="2400"/>
              <a:t>In chemical </a:t>
            </a:r>
            <a:r>
              <a:rPr lang="en-US" sz="2400" dirty="0"/>
              <a:t>reaction, bonds are broken and made, energy absorbed and released.</a:t>
            </a:r>
            <a:endParaRPr lang="en-US" sz="2400" dirty="0"/>
          </a:p>
          <a:p>
            <a:endParaRPr lang="en-US" sz="2400" dirty="0"/>
          </a:p>
          <a:p>
            <a:r>
              <a:rPr lang="en-US" sz="2400" b="1" dirty="0">
                <a:solidFill>
                  <a:srgbClr val="FF0000"/>
                </a:solidFill>
              </a:rPr>
              <a:t>Enthalpy change of reaction ΔH </a:t>
            </a:r>
            <a:r>
              <a:rPr lang="en-US" sz="2400" dirty="0"/>
              <a:t>(unit: kilojoules per mole, kJ/mol) equal to the difference in enthalpy between the reactants and the products.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228600" y="1768326"/>
            <a:ext cx="8915400" cy="1938020"/>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269875" algn="l"/>
                <a:tab pos="629920" algn="l"/>
                <a:tab pos="6030595" algn="r"/>
              </a:tabLst>
            </a:pP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Cl</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a:t>
            </a:r>
            <a:r>
              <a:rPr kumimoji="0" lang="en-GB"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+ 242 kJ mol</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-1</a:t>
            </a:r>
            <a:r>
              <a:rPr kumimoji="0" lang="en-GB" altLang="zh-CN" sz="2400" b="0" i="0" u="none" strike="noStrike" cap="none" normalizeH="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 </a:t>
            </a:r>
            <a:endParaRPr kumimoji="0" lang="en-GB" altLang="zh-CN" sz="2400" b="0" i="0" u="none" strike="noStrike" cap="none" normalizeH="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endParaRPr>
          </a:p>
          <a:p>
            <a:pPr marL="0" marR="0" lvl="0" indent="0" algn="ctr" defTabSz="914400" rtl="0" eaLnBrk="0" fontAlgn="base" latinLnBrk="0" hangingPunct="0">
              <a:lnSpc>
                <a:spcPct val="100000"/>
              </a:lnSpc>
              <a:spcBef>
                <a:spcPct val="0"/>
              </a:spcBef>
              <a:spcAft>
                <a:spcPct val="0"/>
              </a:spcAft>
              <a:buClrTx/>
              <a:buSzTx/>
              <a:buFontTx/>
              <a:buNone/>
              <a:tabLst>
                <a:tab pos="269875" algn="l"/>
                <a:tab pos="629920" algn="l"/>
                <a:tab pos="6030595" algn="r"/>
              </a:tabLst>
            </a:pP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H</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2</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H(g)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+ 436 kJ mol</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-1</a:t>
            </a:r>
            <a:endPar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endParaRPr>
          </a:p>
          <a:p>
            <a:pPr marL="0" marR="0" lvl="0" indent="0" algn="ctr" defTabSz="914400" rtl="0" eaLnBrk="0" fontAlgn="base" latinLnBrk="0" hangingPunct="0">
              <a:lnSpc>
                <a:spcPct val="100000"/>
              </a:lnSpc>
              <a:spcBef>
                <a:spcPct val="0"/>
              </a:spcBef>
              <a:spcAft>
                <a:spcPct val="0"/>
              </a:spcAft>
              <a:buClrTx/>
              <a:buSzTx/>
              <a:buFontTx/>
              <a:buNone/>
              <a:tabLst>
                <a:tab pos="269875" algn="l"/>
                <a:tab pos="629920" algn="l"/>
                <a:tab pos="6030595" algn="r"/>
              </a:tabLst>
            </a:pPr>
            <a:r>
              <a:rPr kumimoji="0" lang="en-GB"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HCl</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H(g)  +  </a:t>
            </a:r>
            <a:r>
              <a:rPr kumimoji="0" lang="en-GB"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+ 431 kJ mol</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-1</a:t>
            </a:r>
            <a:endParaRPr lang="en-GB" altLang="zh-CN" sz="2400" baseline="30000" dirty="0">
              <a:latin typeface="Times New Roman" panose="02020603050405020304" pitchFamily="18" charset="0"/>
              <a:ea typeface="宋体" panose="02010600030101010101" pitchFamily="2" charset="-122"/>
              <a:cs typeface="Times New Roman" panose="02020603050405020304" pitchFamily="18" charset="0"/>
              <a:sym typeface="Chemistry SansSerif"/>
            </a:endParaRPr>
          </a:p>
          <a:p>
            <a:pPr marL="0" marR="0" lvl="0" indent="0" algn="ctr" defTabSz="914400" rtl="0" eaLnBrk="0" fontAlgn="base" latinLnBrk="0" hangingPunct="0">
              <a:lnSpc>
                <a:spcPct val="100000"/>
              </a:lnSpc>
              <a:spcBef>
                <a:spcPct val="0"/>
              </a:spcBef>
              <a:spcAft>
                <a:spcPct val="0"/>
              </a:spcAft>
              <a:buClrTx/>
              <a:buSzTx/>
              <a:buFontTx/>
              <a:buNone/>
              <a:tabLst>
                <a:tab pos="269875" algn="l"/>
                <a:tab pos="629920" algn="l"/>
                <a:tab pos="6030595" algn="r"/>
              </a:tabLst>
            </a:pP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H</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2</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(g)  +  ½ O</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2</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- 242 kJ mol</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-1</a:t>
            </a:r>
            <a:r>
              <a:rPr lang="en-GB" altLang="zh-CN" sz="2400" dirty="0">
                <a:latin typeface="Times New Roman" panose="02020603050405020304" pitchFamily="18" charset="0"/>
                <a:ea typeface="宋体" panose="02010600030101010101" pitchFamily="2" charset="-122"/>
                <a:cs typeface="Times New Roman" panose="02020603050405020304" pitchFamily="18" charset="0"/>
                <a:sym typeface="Chemistry SansSerif"/>
              </a:rPr>
              <a:t>  </a:t>
            </a:r>
            <a:endParaRPr lang="en-GB" altLang="zh-CN" sz="2400" dirty="0">
              <a:latin typeface="Times New Roman" panose="02020603050405020304" pitchFamily="18" charset="0"/>
              <a:ea typeface="宋体" panose="02010600030101010101" pitchFamily="2" charset="-122"/>
              <a:cs typeface="Times New Roman" panose="02020603050405020304" pitchFamily="18" charset="0"/>
              <a:sym typeface="Chemistry SansSerif"/>
            </a:endParaRPr>
          </a:p>
          <a:p>
            <a:pPr marL="0" marR="0" lvl="0" indent="0" algn="ctr" defTabSz="914400" rtl="0" eaLnBrk="0" fontAlgn="base" latinLnBrk="0" hangingPunct="0">
              <a:lnSpc>
                <a:spcPct val="100000"/>
              </a:lnSpc>
              <a:spcBef>
                <a:spcPct val="0"/>
              </a:spcBef>
              <a:spcAft>
                <a:spcPct val="0"/>
              </a:spcAft>
              <a:buClrTx/>
              <a:buSzTx/>
              <a:buFontTx/>
              <a:buNone/>
              <a:tabLst>
                <a:tab pos="269875" algn="l"/>
                <a:tab pos="629920" algn="l"/>
                <a:tab pos="6030595" algn="r"/>
              </a:tabLst>
            </a:pP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O</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2</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O(g) 	                            </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a:t>
            </a:r>
            <a:r>
              <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+ 496 kJ mol</a:t>
            </a:r>
            <a:r>
              <a:rPr kumimoji="0" lang="en-GB"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rPr>
              <a:t>-1  </a:t>
            </a:r>
            <a:endParaRPr kumimoji="0" lang="en-GB"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hemistry SansSerif"/>
            </a:endParaRPr>
          </a:p>
        </p:txBody>
      </p:sp>
      <p:sp>
        <p:nvSpPr>
          <p:cNvPr id="3" name="矩形 2"/>
          <p:cNvSpPr/>
          <p:nvPr/>
        </p:nvSpPr>
        <p:spPr>
          <a:xfrm>
            <a:off x="685800" y="4084320"/>
            <a:ext cx="8092440" cy="1200329"/>
          </a:xfrm>
          <a:prstGeom prst="rect">
            <a:avLst/>
          </a:prstGeom>
        </p:spPr>
        <p:txBody>
          <a:bodyPr wrap="square">
            <a:spAutoFit/>
          </a:bodyPr>
          <a:lstStyle/>
          <a:p>
            <a:r>
              <a:rPr lang="en-GB" sz="2400" dirty="0"/>
              <a:t>Using above data to calculate the enthalpy change for the following reaction:    </a:t>
            </a:r>
            <a:endParaRPr lang="en-GB" sz="2400" dirty="0"/>
          </a:p>
          <a:p>
            <a:r>
              <a:rPr lang="en-GB" sz="2400" dirty="0"/>
              <a:t>H</a:t>
            </a:r>
            <a:r>
              <a:rPr lang="en-GB" sz="2400" baseline="-25000" dirty="0"/>
              <a:t>2</a:t>
            </a:r>
            <a:r>
              <a:rPr lang="en-GB" sz="2400" dirty="0"/>
              <a:t>(g)  +  Cl</a:t>
            </a:r>
            <a:r>
              <a:rPr lang="en-GB" sz="2400" baseline="-25000" dirty="0"/>
              <a:t>2</a:t>
            </a:r>
            <a:r>
              <a:rPr lang="en-GB" sz="2400" dirty="0"/>
              <a:t>(g) </a:t>
            </a:r>
            <a:r>
              <a:rPr lang="en-GB" sz="2400" dirty="0">
                <a:sym typeface="Symbol" panose="05050102010706020507"/>
              </a:rPr>
              <a:t></a:t>
            </a:r>
            <a:r>
              <a:rPr lang="en-GB" sz="2400" dirty="0"/>
              <a:t>  2 </a:t>
            </a:r>
            <a:r>
              <a:rPr lang="en-GB" sz="2400" dirty="0" err="1"/>
              <a:t>HCl</a:t>
            </a:r>
            <a:r>
              <a:rPr lang="en-GB" sz="2400" dirty="0"/>
              <a:t>(g)</a:t>
            </a:r>
            <a:endParaRPr lang="zh-CN" altLang="en-US" sz="2400" dirty="0"/>
          </a:p>
        </p:txBody>
      </p:sp>
      <p:sp>
        <p:nvSpPr>
          <p:cNvPr id="4" name="矩形 3"/>
          <p:cNvSpPr/>
          <p:nvPr/>
        </p:nvSpPr>
        <p:spPr>
          <a:xfrm>
            <a:off x="358732" y="501445"/>
            <a:ext cx="3634148" cy="646331"/>
          </a:xfrm>
          <a:prstGeom prst="rect">
            <a:avLst/>
          </a:prstGeom>
        </p:spPr>
        <p:txBody>
          <a:bodyPr wrap="square">
            <a:spAutoFit/>
          </a:bodyPr>
          <a:lstStyle/>
          <a:p>
            <a:r>
              <a:rPr lang="en-US" altLang="zh-CN" sz="3600" dirty="0">
                <a:solidFill>
                  <a:schemeClr val="tx1">
                    <a:lumMod val="65000"/>
                    <a:lumOff val="35000"/>
                  </a:schemeClr>
                </a:solidFill>
              </a:rPr>
              <a:t>Practice 6:</a:t>
            </a:r>
            <a:endParaRPr lang="zh-CN" altLang="en-US" sz="3600" dirty="0">
              <a:solidFill>
                <a:schemeClr val="tx1">
                  <a:lumMod val="65000"/>
                  <a:lumOff val="35000"/>
                </a:schemeClr>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39395" y="310515"/>
            <a:ext cx="7660005" cy="639318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6530" y="755015"/>
            <a:ext cx="8536305" cy="2193925"/>
          </a:xfrm>
          <a:prstGeom prst="rect">
            <a:avLst/>
          </a:prstGeom>
        </p:spPr>
      </p:pic>
      <p:pic>
        <p:nvPicPr>
          <p:cNvPr id="5" name="图片 4"/>
          <p:cNvPicPr>
            <a:picLocks noChangeAspect="1"/>
          </p:cNvPicPr>
          <p:nvPr/>
        </p:nvPicPr>
        <p:blipFill>
          <a:blip r:embed="rId2"/>
          <a:stretch>
            <a:fillRect/>
          </a:stretch>
        </p:blipFill>
        <p:spPr>
          <a:xfrm>
            <a:off x="176530" y="2948940"/>
            <a:ext cx="8541385" cy="28289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1460" y="113030"/>
            <a:ext cx="8081010" cy="3343910"/>
          </a:xfrm>
          <a:prstGeom prst="rect">
            <a:avLst/>
          </a:prstGeom>
        </p:spPr>
      </p:pic>
      <p:pic>
        <p:nvPicPr>
          <p:cNvPr id="5" name="图片 4"/>
          <p:cNvPicPr>
            <a:picLocks noChangeAspect="1"/>
          </p:cNvPicPr>
          <p:nvPr/>
        </p:nvPicPr>
        <p:blipFill>
          <a:blip r:embed="rId2"/>
          <a:stretch>
            <a:fillRect/>
          </a:stretch>
        </p:blipFill>
        <p:spPr>
          <a:xfrm>
            <a:off x="471170" y="3343275"/>
            <a:ext cx="7713980" cy="3430270"/>
          </a:xfrm>
          <a:prstGeom prst="rect">
            <a:avLst/>
          </a:prstGeom>
        </p:spPr>
      </p:pic>
      <p:sp>
        <p:nvSpPr>
          <p:cNvPr id="6" name="文本框 5"/>
          <p:cNvSpPr txBox="1"/>
          <p:nvPr/>
        </p:nvSpPr>
        <p:spPr>
          <a:xfrm>
            <a:off x="-170180" y="3632200"/>
            <a:ext cx="3048000" cy="368300"/>
          </a:xfrm>
          <a:prstGeom prst="rect">
            <a:avLst/>
          </a:prstGeom>
          <a:noFill/>
        </p:spPr>
        <p:txBody>
          <a:bodyPr wrap="square" rtlCol="0">
            <a:spAutoFit/>
          </a:bodyPr>
          <a:p>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1905000" y="457200"/>
            <a:ext cx="5562600" cy="679450"/>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lstStyle/>
          <a:p>
            <a:r>
              <a:rPr lang="en-GB" sz="3600">
                <a:solidFill>
                  <a:schemeClr val="bg1"/>
                </a:solidFill>
                <a:latin typeface="Arial" panose="020B0604020202020204" pitchFamily="34" charset="0"/>
              </a:rPr>
              <a:t>Breaking chemical bonds</a:t>
            </a:r>
            <a:endParaRPr lang="en-GB" sz="3600">
              <a:solidFill>
                <a:schemeClr val="bg1"/>
              </a:solidFill>
              <a:latin typeface="Arial" panose="020B0604020202020204" pitchFamily="34" charset="0"/>
            </a:endParaRPr>
          </a:p>
        </p:txBody>
      </p:sp>
      <p:sp>
        <p:nvSpPr>
          <p:cNvPr id="34819" name="Rectangle 3"/>
          <p:cNvSpPr>
            <a:spLocks noGrp="1" noChangeArrowheads="1"/>
          </p:cNvSpPr>
          <p:nvPr>
            <p:ph type="body" idx="1"/>
          </p:nvPr>
        </p:nvSpPr>
        <p:spPr bwMode="auto">
          <a:xfrm>
            <a:off x="147080" y="1326484"/>
            <a:ext cx="8453438" cy="1763712"/>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lnSpc>
                <a:spcPct val="90000"/>
              </a:lnSpc>
              <a:spcBef>
                <a:spcPct val="0"/>
              </a:spcBef>
            </a:pPr>
            <a:r>
              <a:rPr lang="en-GB" sz="2400" dirty="0">
                <a:latin typeface="Arial" panose="020B0604020202020204" pitchFamily="34" charset="0"/>
              </a:rPr>
              <a:t>Most chemicals will decompose (break up) if we heat them strongly enough.</a:t>
            </a:r>
            <a:endParaRPr lang="en-GB" sz="2400" dirty="0">
              <a:latin typeface="Arial" panose="020B0604020202020204" pitchFamily="34" charset="0"/>
            </a:endParaRPr>
          </a:p>
          <a:p>
            <a:pPr marL="609600" indent="-609600">
              <a:lnSpc>
                <a:spcPct val="90000"/>
              </a:lnSpc>
              <a:spcBef>
                <a:spcPct val="0"/>
              </a:spcBef>
            </a:pPr>
            <a:r>
              <a:rPr lang="en-GB" sz="2400" dirty="0">
                <a:latin typeface="Arial" panose="020B0604020202020204" pitchFamily="34" charset="0"/>
              </a:rPr>
              <a:t>This indicates that breaking chemical bonds requires energy – is an endothermic process.</a:t>
            </a:r>
            <a:endParaRPr lang="en-GB" sz="2400" dirty="0">
              <a:latin typeface="Arial" panose="020B0604020202020204" pitchFamily="34" charset="0"/>
            </a:endParaRPr>
          </a:p>
        </p:txBody>
      </p:sp>
      <p:grpSp>
        <p:nvGrpSpPr>
          <p:cNvPr id="2" name="Group 4"/>
          <p:cNvGrpSpPr/>
          <p:nvPr/>
        </p:nvGrpSpPr>
        <p:grpSpPr bwMode="auto">
          <a:xfrm>
            <a:off x="5572125" y="3216275"/>
            <a:ext cx="2897188" cy="1008063"/>
            <a:chOff x="3117" y="2063"/>
            <a:chExt cx="1825" cy="635"/>
          </a:xfrm>
        </p:grpSpPr>
        <p:sp>
          <p:nvSpPr>
            <p:cNvPr id="34821" name="Oval 5"/>
            <p:cNvSpPr>
              <a:spLocks noChangeArrowheads="1"/>
            </p:cNvSpPr>
            <p:nvPr/>
          </p:nvSpPr>
          <p:spPr bwMode="auto">
            <a:xfrm>
              <a:off x="3117" y="2077"/>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22" name="Oval 6"/>
            <p:cNvSpPr>
              <a:spLocks noChangeArrowheads="1"/>
            </p:cNvSpPr>
            <p:nvPr/>
          </p:nvSpPr>
          <p:spPr bwMode="auto">
            <a:xfrm>
              <a:off x="4356" y="2063"/>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4823" name="AutoShape 7"/>
          <p:cNvSpPr>
            <a:spLocks noChangeArrowheads="1"/>
          </p:cNvSpPr>
          <p:nvPr/>
        </p:nvSpPr>
        <p:spPr bwMode="auto">
          <a:xfrm>
            <a:off x="3309938" y="3440113"/>
            <a:ext cx="1960562" cy="652462"/>
          </a:xfrm>
          <a:prstGeom prst="rightArrow">
            <a:avLst>
              <a:gd name="adj1" fmla="val 50000"/>
              <a:gd name="adj2" fmla="val 75122"/>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2000">
                <a:latin typeface="Arial" panose="020B0604020202020204" pitchFamily="34" charset="0"/>
              </a:rPr>
              <a:t>Heat taken in</a:t>
            </a:r>
            <a:endParaRPr lang="en-GB" sz="2000">
              <a:latin typeface="Arial" panose="020B0604020202020204" pitchFamily="34" charset="0"/>
            </a:endParaRPr>
          </a:p>
        </p:txBody>
      </p:sp>
      <p:sp>
        <p:nvSpPr>
          <p:cNvPr id="34824" name="Text Box 8"/>
          <p:cNvSpPr txBox="1">
            <a:spLocks noChangeArrowheads="1"/>
          </p:cNvSpPr>
          <p:nvPr/>
        </p:nvSpPr>
        <p:spPr bwMode="auto">
          <a:xfrm>
            <a:off x="652463" y="4702175"/>
            <a:ext cx="2513012" cy="1311275"/>
          </a:xfrm>
          <a:prstGeom prst="rect">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Energy needed to overcome the bonding between the atoms</a:t>
            </a:r>
            <a:endParaRPr lang="en-GB" sz="2000">
              <a:latin typeface="Arial" panose="020B0604020202020204" pitchFamily="34" charset="0"/>
            </a:endParaRPr>
          </a:p>
        </p:txBody>
      </p:sp>
      <p:grpSp>
        <p:nvGrpSpPr>
          <p:cNvPr id="3" name="Group 9"/>
          <p:cNvGrpSpPr/>
          <p:nvPr/>
        </p:nvGrpSpPr>
        <p:grpSpPr bwMode="auto">
          <a:xfrm>
            <a:off x="3744913" y="4397375"/>
            <a:ext cx="4513262" cy="2133600"/>
            <a:chOff x="2359" y="2770"/>
            <a:chExt cx="2843" cy="1344"/>
          </a:xfrm>
        </p:grpSpPr>
        <p:sp>
          <p:nvSpPr>
            <p:cNvPr id="34826" name="Rectangle 10"/>
            <p:cNvSpPr>
              <a:spLocks noChangeArrowheads="1"/>
            </p:cNvSpPr>
            <p:nvPr/>
          </p:nvSpPr>
          <p:spPr bwMode="auto">
            <a:xfrm>
              <a:off x="2359" y="2770"/>
              <a:ext cx="2843" cy="1344"/>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 name="Group 11"/>
            <p:cNvGrpSpPr/>
            <p:nvPr/>
          </p:nvGrpSpPr>
          <p:grpSpPr bwMode="auto">
            <a:xfrm>
              <a:off x="3603" y="3672"/>
              <a:ext cx="361" cy="201"/>
              <a:chOff x="649" y="2085"/>
              <a:chExt cx="1139" cy="635"/>
            </a:xfrm>
          </p:grpSpPr>
          <p:sp>
            <p:nvSpPr>
              <p:cNvPr id="34828" name="Oval 12"/>
              <p:cNvSpPr>
                <a:spLocks noChangeArrowheads="1"/>
              </p:cNvSpPr>
              <p:nvPr/>
            </p:nvSpPr>
            <p:spPr bwMode="auto">
              <a:xfrm>
                <a:off x="649" y="2085"/>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29" name="Oval 13"/>
              <p:cNvSpPr>
                <a:spLocks noChangeArrowheads="1"/>
              </p:cNvSpPr>
              <p:nvPr/>
            </p:nvSpPr>
            <p:spPr bwMode="auto">
              <a:xfrm>
                <a:off x="1202" y="2099"/>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4830" name="Line 14"/>
            <p:cNvSpPr>
              <a:spLocks noChangeShapeType="1"/>
            </p:cNvSpPr>
            <p:nvPr/>
          </p:nvSpPr>
          <p:spPr bwMode="auto">
            <a:xfrm>
              <a:off x="2871" y="2871"/>
              <a:ext cx="0" cy="104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1" name="Line 15"/>
            <p:cNvSpPr>
              <a:spLocks noChangeShapeType="1"/>
            </p:cNvSpPr>
            <p:nvPr/>
          </p:nvSpPr>
          <p:spPr bwMode="auto">
            <a:xfrm>
              <a:off x="2871" y="3922"/>
              <a:ext cx="188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2" name="Rectangle 16"/>
            <p:cNvSpPr>
              <a:spLocks noChangeArrowheads="1"/>
            </p:cNvSpPr>
            <p:nvPr/>
          </p:nvSpPr>
          <p:spPr bwMode="auto">
            <a:xfrm rot="-5400000">
              <a:off x="2136" y="3240"/>
              <a:ext cx="110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1400" b="1">
                  <a:latin typeface="Arial" panose="020B0604020202020204" pitchFamily="34" charset="0"/>
                </a:rPr>
                <a:t>Energy in chemicals</a:t>
              </a:r>
              <a:endParaRPr lang="en-GB" sz="1400" b="1">
                <a:latin typeface="Arial" panose="020B0604020202020204" pitchFamily="34" charset="0"/>
              </a:endParaRPr>
            </a:p>
          </p:txBody>
        </p:sp>
        <p:sp>
          <p:nvSpPr>
            <p:cNvPr id="34833" name="Line 17"/>
            <p:cNvSpPr>
              <a:spLocks noChangeShapeType="1"/>
            </p:cNvSpPr>
            <p:nvPr/>
          </p:nvSpPr>
          <p:spPr bwMode="auto">
            <a:xfrm>
              <a:off x="2990" y="3813"/>
              <a:ext cx="40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4" name="Line 18"/>
            <p:cNvSpPr>
              <a:spLocks noChangeShapeType="1"/>
            </p:cNvSpPr>
            <p:nvPr/>
          </p:nvSpPr>
          <p:spPr bwMode="auto">
            <a:xfrm>
              <a:off x="3310" y="3154"/>
              <a:ext cx="35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5" name="Line 19"/>
            <p:cNvSpPr>
              <a:spLocks noChangeShapeType="1"/>
            </p:cNvSpPr>
            <p:nvPr/>
          </p:nvSpPr>
          <p:spPr bwMode="auto">
            <a:xfrm flipV="1">
              <a:off x="3310" y="3200"/>
              <a:ext cx="0" cy="60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6" name="Oval 20"/>
            <p:cNvSpPr>
              <a:spLocks noChangeArrowheads="1"/>
            </p:cNvSpPr>
            <p:nvPr/>
          </p:nvSpPr>
          <p:spPr bwMode="auto">
            <a:xfrm>
              <a:off x="3789" y="3040"/>
              <a:ext cx="174" cy="184"/>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7" name="Oval 21"/>
            <p:cNvSpPr>
              <a:spLocks noChangeArrowheads="1"/>
            </p:cNvSpPr>
            <p:nvPr/>
          </p:nvSpPr>
          <p:spPr bwMode="auto">
            <a:xfrm>
              <a:off x="4132" y="3045"/>
              <a:ext cx="174" cy="184"/>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38" name="Text Box 22"/>
            <p:cNvSpPr txBox="1">
              <a:spLocks noChangeArrowheads="1"/>
            </p:cNvSpPr>
            <p:nvPr/>
          </p:nvSpPr>
          <p:spPr bwMode="auto">
            <a:xfrm>
              <a:off x="3639" y="3392"/>
              <a:ext cx="117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Energy needed</a:t>
              </a:r>
              <a:endParaRPr lang="en-GB" sz="1400" b="1">
                <a:latin typeface="Arial" panose="020B0604020202020204" pitchFamily="34" charset="0"/>
              </a:endParaRPr>
            </a:p>
          </p:txBody>
        </p:sp>
      </p:grpSp>
      <p:grpSp>
        <p:nvGrpSpPr>
          <p:cNvPr id="5" name="Group 23"/>
          <p:cNvGrpSpPr/>
          <p:nvPr/>
        </p:nvGrpSpPr>
        <p:grpSpPr bwMode="auto">
          <a:xfrm>
            <a:off x="966788" y="3254375"/>
            <a:ext cx="1749425" cy="974725"/>
            <a:chOff x="649" y="2085"/>
            <a:chExt cx="1139" cy="635"/>
          </a:xfrm>
        </p:grpSpPr>
        <p:sp>
          <p:nvSpPr>
            <p:cNvPr id="34840" name="Oval 24"/>
            <p:cNvSpPr>
              <a:spLocks noChangeArrowheads="1"/>
            </p:cNvSpPr>
            <p:nvPr/>
          </p:nvSpPr>
          <p:spPr bwMode="auto">
            <a:xfrm>
              <a:off x="649" y="2085"/>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841" name="Oval 25"/>
            <p:cNvSpPr>
              <a:spLocks noChangeArrowheads="1"/>
            </p:cNvSpPr>
            <p:nvPr/>
          </p:nvSpPr>
          <p:spPr bwMode="auto">
            <a:xfrm>
              <a:off x="1202" y="2099"/>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4824"/>
                                        </p:tgtEl>
                                        <p:attrNameLst>
                                          <p:attrName>style.visibility</p:attrName>
                                        </p:attrNameLst>
                                      </p:cBhvr>
                                      <p:to>
                                        <p:strVal val="visible"/>
                                      </p:to>
                                    </p:set>
                                    <p:animEffect transition="in" filter="dissolve">
                                      <p:cBhvr>
                                        <p:cTn id="20" dur="500"/>
                                        <p:tgtEl>
                                          <p:spTgt spid="348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823"/>
                                        </p:tgtEl>
                                        <p:attrNameLst>
                                          <p:attrName>style.visibility</p:attrName>
                                        </p:attrNameLst>
                                      </p:cBhvr>
                                      <p:to>
                                        <p:strVal val="visible"/>
                                      </p:to>
                                    </p:set>
                                    <p:animEffect transition="in" filter="wipe(left)">
                                      <p:cBhvr>
                                        <p:cTn id="25" dur="500"/>
                                        <p:tgtEl>
                                          <p:spTgt spid="34823"/>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dissolv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bldLvl="0" animBg="1" autoUpdateAnimBg="0"/>
      <p:bldP spid="34824" grpId="0" bldLvl="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1676400" y="381000"/>
            <a:ext cx="5105400" cy="679450"/>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lstStyle/>
          <a:p>
            <a:r>
              <a:rPr lang="en-GB" sz="3600">
                <a:solidFill>
                  <a:schemeClr val="bg1"/>
                </a:solidFill>
                <a:latin typeface="Arial" panose="020B0604020202020204" pitchFamily="34" charset="0"/>
              </a:rPr>
              <a:t>Making chemical bonds</a:t>
            </a:r>
            <a:endParaRPr lang="en-GB" sz="3600">
              <a:solidFill>
                <a:schemeClr val="bg1"/>
              </a:solidFill>
              <a:latin typeface="Arial" panose="020B0604020202020204" pitchFamily="34" charset="0"/>
            </a:endParaRPr>
          </a:p>
        </p:txBody>
      </p:sp>
      <p:sp>
        <p:nvSpPr>
          <p:cNvPr id="35843" name="Rectangle 3"/>
          <p:cNvSpPr>
            <a:spLocks noGrp="1" noChangeArrowheads="1"/>
          </p:cNvSpPr>
          <p:nvPr>
            <p:ph type="body" idx="1"/>
          </p:nvPr>
        </p:nvSpPr>
        <p:spPr bwMode="auto">
          <a:xfrm>
            <a:off x="309308" y="1296988"/>
            <a:ext cx="7722715" cy="1763712"/>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lnSpc>
                <a:spcPct val="90000"/>
              </a:lnSpc>
              <a:spcBef>
                <a:spcPct val="0"/>
              </a:spcBef>
            </a:pPr>
            <a:r>
              <a:rPr lang="en-GB" sz="2400" dirty="0">
                <a:latin typeface="Arial" panose="020B0604020202020204" pitchFamily="34" charset="0"/>
              </a:rPr>
              <a:t>It is reasonable to assume that bond making will be the opposite of bond breaking</a:t>
            </a:r>
            <a:endParaRPr lang="en-GB" sz="2400" dirty="0">
              <a:latin typeface="Arial" panose="020B0604020202020204" pitchFamily="34" charset="0"/>
            </a:endParaRPr>
          </a:p>
          <a:p>
            <a:pPr marL="609600" indent="-609600">
              <a:lnSpc>
                <a:spcPct val="90000"/>
              </a:lnSpc>
              <a:spcBef>
                <a:spcPct val="0"/>
              </a:spcBef>
            </a:pPr>
            <a:r>
              <a:rPr lang="en-GB" sz="2400" dirty="0">
                <a:latin typeface="Arial" panose="020B0604020202020204" pitchFamily="34" charset="0"/>
              </a:rPr>
              <a:t>Energy will be given out in an exothermic process when bonds are formed.</a:t>
            </a:r>
            <a:endParaRPr lang="en-GB" sz="2400" dirty="0">
              <a:latin typeface="Arial" panose="020B0604020202020204" pitchFamily="34" charset="0"/>
            </a:endParaRPr>
          </a:p>
        </p:txBody>
      </p:sp>
      <p:grpSp>
        <p:nvGrpSpPr>
          <p:cNvPr id="2" name="Group 4"/>
          <p:cNvGrpSpPr/>
          <p:nvPr/>
        </p:nvGrpSpPr>
        <p:grpSpPr bwMode="auto">
          <a:xfrm>
            <a:off x="652463" y="3246438"/>
            <a:ext cx="2897187" cy="1008062"/>
            <a:chOff x="3117" y="2063"/>
            <a:chExt cx="1825" cy="635"/>
          </a:xfrm>
        </p:grpSpPr>
        <p:sp>
          <p:nvSpPr>
            <p:cNvPr id="35845" name="Oval 5"/>
            <p:cNvSpPr>
              <a:spLocks noChangeArrowheads="1"/>
            </p:cNvSpPr>
            <p:nvPr/>
          </p:nvSpPr>
          <p:spPr bwMode="auto">
            <a:xfrm>
              <a:off x="3117" y="2077"/>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46" name="Oval 6"/>
            <p:cNvSpPr>
              <a:spLocks noChangeArrowheads="1"/>
            </p:cNvSpPr>
            <p:nvPr/>
          </p:nvSpPr>
          <p:spPr bwMode="auto">
            <a:xfrm>
              <a:off x="4356" y="2063"/>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5847" name="AutoShape 7"/>
          <p:cNvSpPr>
            <a:spLocks noChangeArrowheads="1"/>
          </p:cNvSpPr>
          <p:nvPr/>
        </p:nvSpPr>
        <p:spPr bwMode="auto">
          <a:xfrm>
            <a:off x="4006850" y="3411538"/>
            <a:ext cx="2076450" cy="652462"/>
          </a:xfrm>
          <a:prstGeom prst="rightArrow">
            <a:avLst>
              <a:gd name="adj1" fmla="val 50000"/>
              <a:gd name="adj2" fmla="val 79562"/>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2000">
                <a:latin typeface="Arial" panose="020B0604020202020204" pitchFamily="34" charset="0"/>
              </a:rPr>
              <a:t>Heat given out</a:t>
            </a:r>
            <a:endParaRPr lang="en-GB" sz="2000">
              <a:latin typeface="Arial" panose="020B0604020202020204" pitchFamily="34" charset="0"/>
            </a:endParaRPr>
          </a:p>
        </p:txBody>
      </p:sp>
      <p:sp>
        <p:nvSpPr>
          <p:cNvPr id="35848" name="Text Box 8"/>
          <p:cNvSpPr txBox="1">
            <a:spLocks noChangeArrowheads="1"/>
          </p:cNvSpPr>
          <p:nvPr/>
        </p:nvSpPr>
        <p:spPr bwMode="auto">
          <a:xfrm>
            <a:off x="652463" y="4702175"/>
            <a:ext cx="2513012" cy="1006475"/>
          </a:xfrm>
          <a:prstGeom prst="rect">
            <a:avLst/>
          </a:prstGeom>
          <a:gradFill rotWithShape="0">
            <a:gsLst>
              <a:gs pos="0">
                <a:schemeClr val="bg1"/>
              </a:gs>
              <a:gs pos="100000">
                <a:srgbClr val="EF641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Energy given out as bonds form between atoms</a:t>
            </a:r>
            <a:endParaRPr lang="en-GB" sz="2000">
              <a:latin typeface="Arial" panose="020B0604020202020204" pitchFamily="34" charset="0"/>
            </a:endParaRPr>
          </a:p>
        </p:txBody>
      </p:sp>
      <p:grpSp>
        <p:nvGrpSpPr>
          <p:cNvPr id="3" name="Group 9"/>
          <p:cNvGrpSpPr/>
          <p:nvPr/>
        </p:nvGrpSpPr>
        <p:grpSpPr bwMode="auto">
          <a:xfrm>
            <a:off x="3744913" y="4397375"/>
            <a:ext cx="4513262" cy="2133600"/>
            <a:chOff x="2359" y="2770"/>
            <a:chExt cx="2843" cy="1344"/>
          </a:xfrm>
        </p:grpSpPr>
        <p:sp>
          <p:nvSpPr>
            <p:cNvPr id="35850" name="Rectangle 10"/>
            <p:cNvSpPr>
              <a:spLocks noChangeArrowheads="1"/>
            </p:cNvSpPr>
            <p:nvPr/>
          </p:nvSpPr>
          <p:spPr bwMode="auto">
            <a:xfrm>
              <a:off x="2359" y="2770"/>
              <a:ext cx="2843" cy="1344"/>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 name="Group 11"/>
            <p:cNvGrpSpPr/>
            <p:nvPr/>
          </p:nvGrpSpPr>
          <p:grpSpPr bwMode="auto">
            <a:xfrm>
              <a:off x="3804" y="3636"/>
              <a:ext cx="361" cy="201"/>
              <a:chOff x="649" y="2085"/>
              <a:chExt cx="1139" cy="635"/>
            </a:xfrm>
          </p:grpSpPr>
          <p:sp>
            <p:nvSpPr>
              <p:cNvPr id="35852" name="Oval 12"/>
              <p:cNvSpPr>
                <a:spLocks noChangeArrowheads="1"/>
              </p:cNvSpPr>
              <p:nvPr/>
            </p:nvSpPr>
            <p:spPr bwMode="auto">
              <a:xfrm>
                <a:off x="649" y="2085"/>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53" name="Oval 13"/>
              <p:cNvSpPr>
                <a:spLocks noChangeArrowheads="1"/>
              </p:cNvSpPr>
              <p:nvPr/>
            </p:nvSpPr>
            <p:spPr bwMode="auto">
              <a:xfrm>
                <a:off x="1202" y="2099"/>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5854" name="Line 14"/>
            <p:cNvSpPr>
              <a:spLocks noChangeShapeType="1"/>
            </p:cNvSpPr>
            <p:nvPr/>
          </p:nvSpPr>
          <p:spPr bwMode="auto">
            <a:xfrm>
              <a:off x="2871" y="2871"/>
              <a:ext cx="0" cy="104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55" name="Line 15"/>
            <p:cNvSpPr>
              <a:spLocks noChangeShapeType="1"/>
            </p:cNvSpPr>
            <p:nvPr/>
          </p:nvSpPr>
          <p:spPr bwMode="auto">
            <a:xfrm>
              <a:off x="2871" y="3922"/>
              <a:ext cx="188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56" name="Rectangle 16"/>
            <p:cNvSpPr>
              <a:spLocks noChangeArrowheads="1"/>
            </p:cNvSpPr>
            <p:nvPr/>
          </p:nvSpPr>
          <p:spPr bwMode="auto">
            <a:xfrm rot="-5400000">
              <a:off x="2136" y="3240"/>
              <a:ext cx="110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1400" b="1">
                  <a:latin typeface="Arial" panose="020B0604020202020204" pitchFamily="34" charset="0"/>
                </a:rPr>
                <a:t>Energy in chemicals</a:t>
              </a:r>
              <a:endParaRPr lang="en-GB" sz="1400" b="1">
                <a:latin typeface="Arial" panose="020B0604020202020204" pitchFamily="34" charset="0"/>
              </a:endParaRPr>
            </a:p>
          </p:txBody>
        </p:sp>
        <p:sp>
          <p:nvSpPr>
            <p:cNvPr id="35857" name="Line 17"/>
            <p:cNvSpPr>
              <a:spLocks noChangeShapeType="1"/>
            </p:cNvSpPr>
            <p:nvPr/>
          </p:nvSpPr>
          <p:spPr bwMode="auto">
            <a:xfrm>
              <a:off x="3301" y="3794"/>
              <a:ext cx="40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58" name="Line 18"/>
            <p:cNvSpPr>
              <a:spLocks noChangeShapeType="1"/>
            </p:cNvSpPr>
            <p:nvPr/>
          </p:nvSpPr>
          <p:spPr bwMode="auto">
            <a:xfrm>
              <a:off x="2945" y="3154"/>
              <a:ext cx="35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59" name="Line 19"/>
            <p:cNvSpPr>
              <a:spLocks noChangeShapeType="1"/>
            </p:cNvSpPr>
            <p:nvPr/>
          </p:nvSpPr>
          <p:spPr bwMode="auto">
            <a:xfrm>
              <a:off x="3292" y="3164"/>
              <a:ext cx="0" cy="63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60" name="Oval 20"/>
            <p:cNvSpPr>
              <a:spLocks noChangeArrowheads="1"/>
            </p:cNvSpPr>
            <p:nvPr/>
          </p:nvSpPr>
          <p:spPr bwMode="auto">
            <a:xfrm>
              <a:off x="3715" y="3077"/>
              <a:ext cx="174" cy="184"/>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61" name="Oval 21"/>
            <p:cNvSpPr>
              <a:spLocks noChangeArrowheads="1"/>
            </p:cNvSpPr>
            <p:nvPr/>
          </p:nvSpPr>
          <p:spPr bwMode="auto">
            <a:xfrm>
              <a:off x="3420" y="3082"/>
              <a:ext cx="174" cy="184"/>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62" name="Text Box 22"/>
            <p:cNvSpPr txBox="1">
              <a:spLocks noChangeArrowheads="1"/>
            </p:cNvSpPr>
            <p:nvPr/>
          </p:nvSpPr>
          <p:spPr bwMode="auto">
            <a:xfrm>
              <a:off x="3639" y="3392"/>
              <a:ext cx="117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Energy given out</a:t>
              </a:r>
              <a:endParaRPr lang="en-GB" sz="1400" b="1">
                <a:latin typeface="Arial" panose="020B0604020202020204" pitchFamily="34" charset="0"/>
              </a:endParaRPr>
            </a:p>
          </p:txBody>
        </p:sp>
      </p:grpSp>
      <p:grpSp>
        <p:nvGrpSpPr>
          <p:cNvPr id="5" name="Group 23"/>
          <p:cNvGrpSpPr/>
          <p:nvPr/>
        </p:nvGrpSpPr>
        <p:grpSpPr bwMode="auto">
          <a:xfrm>
            <a:off x="6469063" y="3211513"/>
            <a:ext cx="1749425" cy="974725"/>
            <a:chOff x="649" y="2085"/>
            <a:chExt cx="1139" cy="635"/>
          </a:xfrm>
        </p:grpSpPr>
        <p:sp>
          <p:nvSpPr>
            <p:cNvPr id="35864" name="Oval 24"/>
            <p:cNvSpPr>
              <a:spLocks noChangeArrowheads="1"/>
            </p:cNvSpPr>
            <p:nvPr/>
          </p:nvSpPr>
          <p:spPr bwMode="auto">
            <a:xfrm>
              <a:off x="649" y="2085"/>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865" name="Oval 25"/>
            <p:cNvSpPr>
              <a:spLocks noChangeArrowheads="1"/>
            </p:cNvSpPr>
            <p:nvPr/>
          </p:nvSpPr>
          <p:spPr bwMode="auto">
            <a:xfrm>
              <a:off x="1202" y="2099"/>
              <a:ext cx="586" cy="621"/>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5848"/>
                                        </p:tgtEl>
                                        <p:attrNameLst>
                                          <p:attrName>style.visibility</p:attrName>
                                        </p:attrNameLst>
                                      </p:cBhvr>
                                      <p:to>
                                        <p:strVal val="visible"/>
                                      </p:to>
                                    </p:set>
                                    <p:animEffect transition="in" filter="dissolve">
                                      <p:cBhvr>
                                        <p:cTn id="20" dur="500"/>
                                        <p:tgtEl>
                                          <p:spTgt spid="358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847"/>
                                        </p:tgtEl>
                                        <p:attrNameLst>
                                          <p:attrName>style.visibility</p:attrName>
                                        </p:attrNameLst>
                                      </p:cBhvr>
                                      <p:to>
                                        <p:strVal val="visible"/>
                                      </p:to>
                                    </p:set>
                                    <p:animEffect transition="in" filter="wipe(left)">
                                      <p:cBhvr>
                                        <p:cTn id="25" dur="500"/>
                                        <p:tgtEl>
                                          <p:spTgt spid="35847"/>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dissolv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7" grpId="0" bldLvl="0" animBg="1" autoUpdateAnimBg="0"/>
      <p:bldP spid="35848" grpId="0" bldLvl="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474" y="788738"/>
            <a:ext cx="7556313" cy="5337426"/>
          </a:xfrm>
        </p:spPr>
        <p:txBody>
          <a:bodyPr>
            <a:normAutofit/>
          </a:bodyPr>
          <a:lstStyle/>
          <a:p>
            <a:r>
              <a:rPr lang="en-US" sz="2400" b="1" dirty="0">
                <a:solidFill>
                  <a:srgbClr val="FF0000"/>
                </a:solidFill>
              </a:rPr>
              <a:t>Bond enthalpies </a:t>
            </a:r>
            <a:r>
              <a:rPr lang="en-US" sz="2400" dirty="0"/>
              <a:t>are a measure of the strength of a covalent bond. They are for the breaking of one mole of covalent bonds under gaseous state. (</a:t>
            </a:r>
            <a:r>
              <a:rPr lang="en-US" dirty="0"/>
              <a:t>the stronger the bond, the more tightly the atoms are joined together. ) </a:t>
            </a:r>
            <a:endParaRPr lang="en-US" sz="2400" dirty="0"/>
          </a:p>
          <a:p>
            <a:pPr marL="0" indent="0">
              <a:buNone/>
            </a:pPr>
            <a:endParaRPr lang="en-US" sz="2400" dirty="0"/>
          </a:p>
          <a:p>
            <a:r>
              <a:rPr lang="en-US" sz="2400" b="1" dirty="0">
                <a:solidFill>
                  <a:srgbClr val="FF0000"/>
                </a:solidFill>
              </a:rPr>
              <a:t>Average bond enthalpy </a:t>
            </a:r>
            <a:r>
              <a:rPr lang="en-US" sz="2400" dirty="0"/>
              <a:t>is the </a:t>
            </a:r>
            <a:r>
              <a:rPr lang="en-US" sz="2400" b="1" dirty="0">
                <a:solidFill>
                  <a:srgbClr val="FF0000"/>
                </a:solidFill>
              </a:rPr>
              <a:t>mean</a:t>
            </a:r>
            <a:r>
              <a:rPr lang="en-US" sz="2400" dirty="0"/>
              <a:t> of the enthalpy required to break a particular covalent bond under gaseous state </a:t>
            </a:r>
            <a:r>
              <a:rPr lang="en-US" sz="2400" b="1" dirty="0">
                <a:solidFill>
                  <a:srgbClr val="FF0000"/>
                </a:solidFill>
              </a:rPr>
              <a:t>in a range of molecules</a:t>
            </a:r>
            <a:r>
              <a:rPr lang="en-US" sz="2400" dirty="0"/>
              <a:t>. </a:t>
            </a:r>
            <a:r>
              <a:rPr lang="en-US" dirty="0"/>
              <a:t>(C-H 413 kJ/mol in methane and ethanol, etc.)</a:t>
            </a:r>
            <a:endParaRPr lang="en-US" dirty="0"/>
          </a:p>
          <a:p>
            <a:r>
              <a:rPr lang="en-US" sz="2400" b="1" dirty="0">
                <a:solidFill>
                  <a:srgbClr val="FF0000"/>
                </a:solidFill>
              </a:rPr>
              <a:t>All B.E. are positive values.</a:t>
            </a:r>
            <a:endParaRPr lang="en-US" sz="2400" b="1" dirty="0">
              <a:solidFill>
                <a:srgbClr val="FF0000"/>
              </a:solidFill>
            </a:endParaRPr>
          </a:p>
        </p:txBody>
      </p:sp>
      <p:pic>
        <p:nvPicPr>
          <p:cNvPr id="4" name="Picture 3" descr="5-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8868" y="2731825"/>
            <a:ext cx="6370711" cy="6238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9459" y="1050996"/>
            <a:ext cx="3167149" cy="523220"/>
          </a:xfrm>
          <a:prstGeom prst="rect">
            <a:avLst/>
          </a:prstGeom>
          <a:noFill/>
        </p:spPr>
        <p:txBody>
          <a:bodyPr wrap="none" rtlCol="0">
            <a:spAutoFit/>
          </a:bodyPr>
          <a:lstStyle/>
          <a:p>
            <a:r>
              <a:rPr lang="en-US" altLang="zh-CN" sz="2800" dirty="0">
                <a:solidFill>
                  <a:schemeClr val="accent1"/>
                </a:solidFill>
              </a:rPr>
              <a:t>Stronger the bond</a:t>
            </a:r>
            <a:endParaRPr lang="zh-CN" altLang="en-US" sz="2800" dirty="0">
              <a:solidFill>
                <a:schemeClr val="accent1"/>
              </a:solidFill>
            </a:endParaRPr>
          </a:p>
        </p:txBody>
      </p:sp>
      <p:sp>
        <p:nvSpPr>
          <p:cNvPr id="3" name="TextBox 2"/>
          <p:cNvSpPr txBox="1"/>
          <p:nvPr/>
        </p:nvSpPr>
        <p:spPr>
          <a:xfrm>
            <a:off x="2040195" y="2393100"/>
            <a:ext cx="4490909" cy="523220"/>
          </a:xfrm>
          <a:prstGeom prst="rect">
            <a:avLst/>
          </a:prstGeom>
          <a:noFill/>
        </p:spPr>
        <p:txBody>
          <a:bodyPr wrap="none" rtlCol="0">
            <a:spAutoFit/>
          </a:bodyPr>
          <a:lstStyle/>
          <a:p>
            <a:r>
              <a:rPr lang="en-US" altLang="zh-CN" sz="2800" dirty="0">
                <a:solidFill>
                  <a:schemeClr val="accent1"/>
                </a:solidFill>
              </a:rPr>
              <a:t>More stable the substance</a:t>
            </a:r>
            <a:endParaRPr lang="zh-CN" altLang="en-US" sz="2800" dirty="0">
              <a:solidFill>
                <a:schemeClr val="accent1"/>
              </a:solidFill>
            </a:endParaRPr>
          </a:p>
        </p:txBody>
      </p:sp>
      <p:sp>
        <p:nvSpPr>
          <p:cNvPr id="4" name="TextBox 3"/>
          <p:cNvSpPr txBox="1"/>
          <p:nvPr/>
        </p:nvSpPr>
        <p:spPr>
          <a:xfrm>
            <a:off x="0" y="3775586"/>
            <a:ext cx="9200980" cy="523220"/>
          </a:xfrm>
          <a:prstGeom prst="rect">
            <a:avLst/>
          </a:prstGeom>
          <a:noFill/>
        </p:spPr>
        <p:txBody>
          <a:bodyPr wrap="none" rtlCol="0">
            <a:spAutoFit/>
          </a:bodyPr>
          <a:lstStyle/>
          <a:p>
            <a:r>
              <a:rPr lang="en-US" altLang="zh-CN" sz="2800" dirty="0">
                <a:solidFill>
                  <a:schemeClr val="accent1"/>
                </a:solidFill>
              </a:rPr>
              <a:t>Smaller the </a:t>
            </a:r>
            <a:r>
              <a:rPr lang="en-US" altLang="zh-CN" sz="2800" u="sng" dirty="0">
                <a:solidFill>
                  <a:schemeClr val="accent1"/>
                </a:solidFill>
              </a:rPr>
              <a:t>chemical potential energy </a:t>
            </a:r>
            <a:r>
              <a:rPr lang="en-US" altLang="zh-CN" sz="2800" dirty="0">
                <a:solidFill>
                  <a:schemeClr val="accent1"/>
                </a:solidFill>
              </a:rPr>
              <a:t>of the substance</a:t>
            </a:r>
            <a:endParaRPr lang="zh-CN" altLang="en-US" sz="2800" dirty="0">
              <a:solidFill>
                <a:schemeClr val="accent1"/>
              </a:solidFill>
            </a:endParaRPr>
          </a:p>
        </p:txBody>
      </p:sp>
      <p:cxnSp>
        <p:nvCxnSpPr>
          <p:cNvPr id="6" name="直接箭头连接符 5"/>
          <p:cNvCxnSpPr/>
          <p:nvPr/>
        </p:nvCxnSpPr>
        <p:spPr>
          <a:xfrm rot="16200000" flipH="1">
            <a:off x="3653739" y="1976284"/>
            <a:ext cx="818884" cy="147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直接箭头连接符 6"/>
          <p:cNvCxnSpPr/>
          <p:nvPr/>
        </p:nvCxnSpPr>
        <p:spPr>
          <a:xfrm rot="16200000" flipH="1">
            <a:off x="3683235" y="3358770"/>
            <a:ext cx="818884" cy="147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3740" y="4925980"/>
            <a:ext cx="8642554" cy="707886"/>
          </a:xfrm>
          <a:prstGeom prst="rect">
            <a:avLst/>
          </a:prstGeom>
          <a:noFill/>
        </p:spPr>
        <p:txBody>
          <a:bodyPr wrap="square" rtlCol="0">
            <a:spAutoFit/>
          </a:bodyPr>
          <a:lstStyle/>
          <a:p>
            <a:r>
              <a:rPr lang="en-US" altLang="zh-CN" sz="2000" u="sng" dirty="0"/>
              <a:t>Chemical potential energy </a:t>
            </a:r>
            <a:r>
              <a:rPr lang="en-US" altLang="zh-CN" sz="2000" dirty="0"/>
              <a:t>indicate the potential of a substance to undergo a change (e.g. chemical reactions, movement, vibrations)</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38480" y="826135"/>
            <a:ext cx="8099425" cy="544957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727299" y="1638300"/>
            <a:ext cx="7604580" cy="3225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785938" y="423863"/>
            <a:ext cx="5257800" cy="679450"/>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lstStyle/>
          <a:p>
            <a:r>
              <a:rPr lang="en-GB" sz="3600">
                <a:solidFill>
                  <a:schemeClr val="bg1"/>
                </a:solidFill>
                <a:latin typeface="Arial" panose="020B0604020202020204" pitchFamily="34" charset="0"/>
              </a:rPr>
              <a:t>Exothermic Reactions</a:t>
            </a:r>
            <a:endParaRPr lang="en-GB" sz="3600">
              <a:solidFill>
                <a:schemeClr val="bg1"/>
              </a:solidFill>
              <a:latin typeface="Arial" panose="020B0604020202020204" pitchFamily="34" charset="0"/>
            </a:endParaRPr>
          </a:p>
        </p:txBody>
      </p:sp>
      <p:sp>
        <p:nvSpPr>
          <p:cNvPr id="16387" name="Rectangle 3"/>
          <p:cNvSpPr>
            <a:spLocks noGrp="1" noChangeArrowheads="1"/>
          </p:cNvSpPr>
          <p:nvPr>
            <p:ph type="body" idx="1"/>
          </p:nvPr>
        </p:nvSpPr>
        <p:spPr bwMode="auto">
          <a:xfrm>
            <a:off x="467360" y="2052723"/>
            <a:ext cx="6843713" cy="2390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lnSpcReduction="10000"/>
          </a:bodyPr>
          <a:lstStyle/>
          <a:p>
            <a:pPr marL="609600" indent="-609600">
              <a:spcBef>
                <a:spcPct val="0"/>
              </a:spcBef>
            </a:pPr>
            <a:endParaRPr lang="en-GB" dirty="0">
              <a:latin typeface="Arial" panose="020B0604020202020204" pitchFamily="34" charset="0"/>
            </a:endParaRPr>
          </a:p>
          <a:p>
            <a:pPr marL="609600" indent="-609600">
              <a:spcBef>
                <a:spcPct val="0"/>
              </a:spcBef>
            </a:pPr>
            <a:r>
              <a:rPr lang="en-GB" dirty="0">
                <a:latin typeface="Arial" panose="020B0604020202020204" pitchFamily="34" charset="0"/>
              </a:rPr>
              <a:t>Examples include:</a:t>
            </a:r>
            <a:endParaRPr lang="en-GB" dirty="0">
              <a:latin typeface="Arial" panose="020B0604020202020204" pitchFamily="34" charset="0"/>
            </a:endParaRPr>
          </a:p>
          <a:p>
            <a:pPr marL="990600" lvl="1" indent="-533400">
              <a:spcBef>
                <a:spcPct val="0"/>
              </a:spcBef>
            </a:pPr>
            <a:r>
              <a:rPr lang="en-GB" sz="2400" dirty="0">
                <a:latin typeface="Arial" panose="020B0604020202020204" pitchFamily="34" charset="0"/>
              </a:rPr>
              <a:t>Combustion reactions including the combustion of fuels.</a:t>
            </a:r>
            <a:endParaRPr lang="en-GB" sz="2400" dirty="0">
              <a:latin typeface="Arial" panose="020B0604020202020204" pitchFamily="34" charset="0"/>
            </a:endParaRPr>
          </a:p>
          <a:p>
            <a:pPr marL="990600" lvl="1" indent="-533400">
              <a:spcBef>
                <a:spcPct val="0"/>
              </a:spcBef>
            </a:pPr>
            <a:r>
              <a:rPr lang="en-GB" sz="2400" dirty="0">
                <a:latin typeface="Arial" panose="020B0604020202020204" pitchFamily="34" charset="0"/>
              </a:rPr>
              <a:t>Detonation of explosives.</a:t>
            </a:r>
            <a:endParaRPr lang="en-GB" sz="2400" dirty="0">
              <a:latin typeface="Arial" panose="020B0604020202020204" pitchFamily="34" charset="0"/>
            </a:endParaRPr>
          </a:p>
          <a:p>
            <a:pPr marL="990600" lvl="1" indent="-533400">
              <a:spcBef>
                <a:spcPct val="0"/>
              </a:spcBef>
            </a:pPr>
            <a:r>
              <a:rPr lang="en-GB" sz="2400" dirty="0">
                <a:latin typeface="Arial" panose="020B0604020202020204" pitchFamily="34" charset="0"/>
              </a:rPr>
              <a:t>Reaction of acids with metals.</a:t>
            </a:r>
            <a:endParaRPr lang="en-GB" sz="2400" dirty="0">
              <a:latin typeface="Arial" panose="020B0604020202020204" pitchFamily="34" charset="0"/>
            </a:endParaRPr>
          </a:p>
          <a:p>
            <a:pPr marL="990600" lvl="1" indent="-533400">
              <a:spcBef>
                <a:spcPct val="0"/>
              </a:spcBef>
            </a:pPr>
            <a:r>
              <a:rPr lang="en-GB" sz="2400" dirty="0">
                <a:latin typeface="Arial" panose="020B0604020202020204" pitchFamily="34" charset="0"/>
              </a:rPr>
              <a:t>Neutralization</a:t>
            </a:r>
            <a:endParaRPr lang="en-GB" sz="2400" dirty="0">
              <a:latin typeface="Arial" panose="020B0604020202020204" pitchFamily="34" charset="0"/>
            </a:endParaRPr>
          </a:p>
        </p:txBody>
      </p:sp>
      <p:grpSp>
        <p:nvGrpSpPr>
          <p:cNvPr id="16388" name="Group 4"/>
          <p:cNvGrpSpPr/>
          <p:nvPr/>
        </p:nvGrpSpPr>
        <p:grpSpPr bwMode="auto">
          <a:xfrm>
            <a:off x="1644993" y="4395722"/>
            <a:ext cx="4063665" cy="2193560"/>
            <a:chOff x="1649" y="2811"/>
            <a:chExt cx="1767" cy="1223"/>
          </a:xfrm>
        </p:grpSpPr>
        <p:sp>
          <p:nvSpPr>
            <p:cNvPr id="16389" name="Text Box 5"/>
            <p:cNvSpPr txBox="1">
              <a:spLocks noChangeArrowheads="1"/>
            </p:cNvSpPr>
            <p:nvPr/>
          </p:nvSpPr>
          <p:spPr bwMode="auto">
            <a:xfrm>
              <a:off x="1649" y="3016"/>
              <a:ext cx="1767" cy="101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endParaRPr lang="en-GB" dirty="0">
                <a:latin typeface="Arial" panose="020B0604020202020204" pitchFamily="34" charset="0"/>
              </a:endParaRPr>
            </a:p>
            <a:p>
              <a:pPr algn="ctr">
                <a:spcBef>
                  <a:spcPct val="50000"/>
                </a:spcBef>
              </a:pPr>
              <a:endParaRPr lang="en-GB" dirty="0">
                <a:latin typeface="Arial" panose="020B0604020202020204" pitchFamily="34" charset="0"/>
              </a:endParaRPr>
            </a:p>
            <a:p>
              <a:pPr algn="ctr">
                <a:spcBef>
                  <a:spcPct val="50000"/>
                </a:spcBef>
              </a:pPr>
              <a:endParaRPr lang="en-GB" dirty="0">
                <a:latin typeface="Arial" panose="020B0604020202020204" pitchFamily="34" charset="0"/>
              </a:endParaRPr>
            </a:p>
            <a:p>
              <a:pPr algn="ctr">
                <a:spcBef>
                  <a:spcPct val="50000"/>
                </a:spcBef>
              </a:pPr>
              <a:r>
                <a:rPr lang="en-GB" sz="1800" dirty="0">
                  <a:latin typeface="Arial" panose="020B0604020202020204" pitchFamily="34" charset="0"/>
                </a:rPr>
                <a:t>Combustion reaction</a:t>
              </a:r>
              <a:endParaRPr lang="en-GB" sz="1800" dirty="0">
                <a:latin typeface="Arial" panose="020B0604020202020204" pitchFamily="34" charset="0"/>
              </a:endParaRPr>
            </a:p>
          </p:txBody>
        </p:sp>
        <p:pic>
          <p:nvPicPr>
            <p:cNvPr id="16390" name="Picture 6" descr="C:\My Documents\My Pictures\Boardworks\Exotherm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9" y="2811"/>
              <a:ext cx="806" cy="8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91" name="Group 7"/>
          <p:cNvGrpSpPr/>
          <p:nvPr/>
        </p:nvGrpSpPr>
        <p:grpSpPr bwMode="auto">
          <a:xfrm>
            <a:off x="6561138" y="2176463"/>
            <a:ext cx="1654175" cy="3205162"/>
            <a:chOff x="4517" y="1262"/>
            <a:chExt cx="1014" cy="2113"/>
          </a:xfrm>
        </p:grpSpPr>
        <p:sp>
          <p:nvSpPr>
            <p:cNvPr id="16392" name="Text Box 8"/>
            <p:cNvSpPr txBox="1">
              <a:spLocks noChangeArrowheads="1"/>
            </p:cNvSpPr>
            <p:nvPr/>
          </p:nvSpPr>
          <p:spPr bwMode="auto">
            <a:xfrm>
              <a:off x="4517" y="1262"/>
              <a:ext cx="1014" cy="2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GB">
                <a:latin typeface="Arial" panose="020B0604020202020204" pitchFamily="34" charset="0"/>
              </a:endParaRPr>
            </a:p>
            <a:p>
              <a:pPr>
                <a:spcBef>
                  <a:spcPct val="50000"/>
                </a:spcBef>
              </a:pPr>
              <a:endParaRPr lang="en-GB">
                <a:latin typeface="Arial" panose="020B0604020202020204" pitchFamily="34" charset="0"/>
              </a:endParaRPr>
            </a:p>
            <a:p>
              <a:pPr>
                <a:spcBef>
                  <a:spcPct val="50000"/>
                </a:spcBef>
              </a:pPr>
              <a:endParaRPr lang="en-GB" sz="1800">
                <a:latin typeface="Arial" panose="020B0604020202020204" pitchFamily="34" charset="0"/>
              </a:endParaRPr>
            </a:p>
            <a:p>
              <a:pPr>
                <a:spcBef>
                  <a:spcPct val="50000"/>
                </a:spcBef>
              </a:pPr>
              <a:endParaRPr lang="en-GB" sz="1800">
                <a:latin typeface="Arial" panose="020B0604020202020204" pitchFamily="34" charset="0"/>
              </a:endParaRPr>
            </a:p>
            <a:p>
              <a:pPr>
                <a:spcBef>
                  <a:spcPct val="50000"/>
                </a:spcBef>
              </a:pPr>
              <a:endParaRPr lang="en-GB" sz="1800">
                <a:latin typeface="Arial" panose="020B0604020202020204" pitchFamily="34" charset="0"/>
              </a:endParaRPr>
            </a:p>
            <a:p>
              <a:pPr>
                <a:spcBef>
                  <a:spcPct val="50000"/>
                </a:spcBef>
              </a:pPr>
              <a:r>
                <a:rPr lang="en-GB" sz="1800">
                  <a:latin typeface="Arial" panose="020B0604020202020204" pitchFamily="34" charset="0"/>
                </a:rPr>
                <a:t>Magnesium reacting with acid</a:t>
              </a:r>
              <a:endParaRPr lang="en-GB" sz="1800">
                <a:latin typeface="Arial" panose="020B0604020202020204" pitchFamily="34" charset="0"/>
              </a:endParaRPr>
            </a:p>
          </p:txBody>
        </p:sp>
        <p:pic>
          <p:nvPicPr>
            <p:cNvPr id="16393" name="Picture 9" descr="C:\WINDOWS\Desktop\Boardworks\Content\Chemistry\Disc28Nov00\chemistry pics\mg acid 3.jpg"/>
            <p:cNvPicPr>
              <a:picLocks noChangeAspect="1" noChangeArrowheads="1"/>
            </p:cNvPicPr>
            <p:nvPr/>
          </p:nvPicPr>
          <p:blipFill>
            <a:blip r:embed="rId2">
              <a:extLst>
                <a:ext uri="{28A0092B-C50C-407E-A947-70E740481C1C}">
                  <a14:useLocalDpi xmlns:a14="http://schemas.microsoft.com/office/drawing/2010/main" val="0"/>
                </a:ext>
              </a:extLst>
            </a:blip>
            <a:srcRect l="16438" t="33960" r="6850" b="10902"/>
            <a:stretch>
              <a:fillRect/>
            </a:stretch>
          </p:blipFill>
          <p:spPr bwMode="auto">
            <a:xfrm>
              <a:off x="4696" y="1604"/>
              <a:ext cx="699" cy="998"/>
            </a:xfrm>
            <a:prstGeom prst="rect">
              <a:avLst/>
            </a:prstGeom>
            <a:noFill/>
            <a:extLst>
              <a:ext uri="{909E8E84-426E-40DD-AFC4-6F175D3DCCD1}">
                <a14:hiddenFill xmlns:a14="http://schemas.microsoft.com/office/drawing/2010/main">
                  <a:solidFill>
                    <a:srgbClr val="FFFFFF"/>
                  </a:solidFill>
                </a14:hiddenFill>
              </a:ext>
            </a:extLst>
          </p:spPr>
        </p:pic>
      </p:grpSp>
      <p:sp>
        <p:nvSpPr>
          <p:cNvPr id="16394" name="Text Box 10"/>
          <p:cNvSpPr txBox="1">
            <a:spLocks noChangeArrowheads="1"/>
          </p:cNvSpPr>
          <p:nvPr/>
        </p:nvSpPr>
        <p:spPr bwMode="auto">
          <a:xfrm>
            <a:off x="283845" y="1211580"/>
            <a:ext cx="7561580" cy="870585"/>
          </a:xfrm>
          <a:prstGeom prst="rect">
            <a:avLst/>
          </a:prstGeom>
          <a:solidFill>
            <a:srgbClr val="FF0000"/>
          </a:solidFill>
          <a:ln w="9525">
            <a:solidFill>
              <a:schemeClr val="tx2"/>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r>
              <a:rPr lang="en-GB" sz="2400">
                <a:solidFill>
                  <a:schemeClr val="bg1"/>
                </a:solidFill>
                <a:latin typeface="Arial" panose="020B0604020202020204" pitchFamily="34" charset="0"/>
              </a:rPr>
              <a:t>Exothermic reactions </a:t>
            </a:r>
            <a:r>
              <a:rPr lang="en-US" altLang="en-GB" sz="2400">
                <a:solidFill>
                  <a:schemeClr val="bg1"/>
                </a:solidFill>
                <a:latin typeface="Arial" panose="020B0604020202020204" pitchFamily="34" charset="0"/>
              </a:rPr>
              <a:t>releases energy from the system to the surrounding, and </a:t>
            </a:r>
            <a:r>
              <a:rPr lang="en-GB" sz="2400">
                <a:solidFill>
                  <a:schemeClr val="bg1"/>
                </a:solidFill>
                <a:latin typeface="Arial" panose="020B0604020202020204" pitchFamily="34" charset="0"/>
              </a:rPr>
              <a:t>increase</a:t>
            </a:r>
            <a:r>
              <a:rPr lang="en-US" altLang="en-GB" sz="2400">
                <a:solidFill>
                  <a:schemeClr val="bg1"/>
                </a:solidFill>
                <a:latin typeface="Arial" panose="020B0604020202020204" pitchFamily="34" charset="0"/>
              </a:rPr>
              <a:t>s</a:t>
            </a:r>
            <a:r>
              <a:rPr lang="en-GB" sz="2400">
                <a:solidFill>
                  <a:schemeClr val="bg1"/>
                </a:solidFill>
                <a:latin typeface="Arial" panose="020B0604020202020204" pitchFamily="34" charset="0"/>
              </a:rPr>
              <a:t> in temperature.</a:t>
            </a:r>
            <a:endParaRPr lang="en-GB" sz="24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p:bldP spid="16387" grpId="0" uiExpand="1" build="p"/>
      <p:bldP spid="16394"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Bond Enthalpy V.S. bond order</a:t>
            </a:r>
            <a:endParaRPr lang="en-US" sz="2800" dirty="0"/>
          </a:p>
        </p:txBody>
      </p:sp>
      <p:graphicFrame>
        <p:nvGraphicFramePr>
          <p:cNvPr id="4" name="Group 39"/>
          <p:cNvGraphicFramePr>
            <a:graphicFrameLocks noGrp="1"/>
          </p:cNvGraphicFramePr>
          <p:nvPr/>
        </p:nvGraphicFramePr>
        <p:xfrm>
          <a:off x="4376898" y="1670460"/>
          <a:ext cx="3149523" cy="1782828"/>
        </p:xfrm>
        <a:graphic>
          <a:graphicData uri="http://schemas.openxmlformats.org/drawingml/2006/table">
            <a:tbl>
              <a:tblPr/>
              <a:tblGrid>
                <a:gridCol w="1072665"/>
                <a:gridCol w="2076858"/>
              </a:tblGrid>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Bond</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C-C</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348</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C=C</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612</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a:t>
                      </a:r>
                      <a:r>
                        <a:rPr kumimoji="0" lang="en-GB" altLang="zh-CN"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837</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39"/>
          <p:cNvGraphicFramePr>
            <a:graphicFrameLocks noGrp="1"/>
          </p:cNvGraphicFramePr>
          <p:nvPr/>
        </p:nvGraphicFramePr>
        <p:xfrm>
          <a:off x="291506" y="1685208"/>
          <a:ext cx="3291231" cy="1782828"/>
        </p:xfrm>
        <a:graphic>
          <a:graphicData uri="http://schemas.openxmlformats.org/drawingml/2006/table">
            <a:tbl>
              <a:tblPr/>
              <a:tblGrid>
                <a:gridCol w="1072665"/>
                <a:gridCol w="2218566"/>
              </a:tblGrid>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Bond</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N-N</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163</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N=N</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409</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N≡N</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944</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 name="TextBox 12"/>
          <p:cNvSpPr txBox="1"/>
          <p:nvPr/>
        </p:nvSpPr>
        <p:spPr>
          <a:xfrm>
            <a:off x="291506" y="4533980"/>
            <a:ext cx="8449178" cy="1569660"/>
          </a:xfrm>
          <a:prstGeom prst="rect">
            <a:avLst/>
          </a:prstGeom>
          <a:noFill/>
        </p:spPr>
        <p:txBody>
          <a:bodyPr wrap="square" rtlCol="0">
            <a:spAutoFit/>
          </a:bodyPr>
          <a:lstStyle/>
          <a:p>
            <a:pPr marL="342900" indent="-342900">
              <a:buFont typeface="Arial" panose="020B0604020202020204"/>
              <a:buChar char="•"/>
            </a:pPr>
            <a:r>
              <a:rPr lang="en-US" sz="2400" dirty="0"/>
              <a:t>As the bonds become stronger they also become shorter. This is because the electron density in the bond increase the attraction of the nuclei for these electrons, pulling the nuclei </a:t>
            </a:r>
            <a:r>
              <a:rPr lang="en-US" sz="2400"/>
              <a:t>closer together.</a:t>
            </a:r>
            <a:endParaRPr lang="en-US" sz="2400" dirty="0"/>
          </a:p>
        </p:txBody>
      </p:sp>
      <p:sp>
        <p:nvSpPr>
          <p:cNvPr id="8" name="矩形 7"/>
          <p:cNvSpPr/>
          <p:nvPr/>
        </p:nvSpPr>
        <p:spPr>
          <a:xfrm>
            <a:off x="615962" y="4061412"/>
            <a:ext cx="4306885" cy="461665"/>
          </a:xfrm>
          <a:prstGeom prst="rect">
            <a:avLst/>
          </a:prstGeom>
        </p:spPr>
        <p:txBody>
          <a:bodyPr wrap="none">
            <a:spAutoFit/>
          </a:bodyPr>
          <a:lstStyle/>
          <a:p>
            <a:r>
              <a:rPr lang="en-US" sz="2400" b="1" dirty="0">
                <a:solidFill>
                  <a:schemeClr val="accent1"/>
                </a:solidFill>
              </a:rPr>
              <a:t>Bond length V.S. bond order</a:t>
            </a:r>
            <a:endParaRPr lang="zh-CN" altLang="en-US" sz="2400"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524" y="314036"/>
            <a:ext cx="8630245" cy="730811"/>
          </a:xfrm>
        </p:spPr>
        <p:txBody>
          <a:bodyPr/>
          <a:lstStyle/>
          <a:p>
            <a:r>
              <a:rPr lang="en-US" sz="3400" dirty="0"/>
              <a:t>Bond strength V.S. Atom size and its electronegativity</a:t>
            </a:r>
            <a:endParaRPr lang="en-US" sz="3400" dirty="0"/>
          </a:p>
        </p:txBody>
      </p:sp>
      <p:graphicFrame>
        <p:nvGraphicFramePr>
          <p:cNvPr id="4" name="Group 39"/>
          <p:cNvGraphicFramePr>
            <a:graphicFrameLocks noGrp="1"/>
          </p:cNvGraphicFramePr>
          <p:nvPr/>
        </p:nvGraphicFramePr>
        <p:xfrm>
          <a:off x="4376898" y="2555272"/>
          <a:ext cx="3149523" cy="1782828"/>
        </p:xfrm>
        <a:graphic>
          <a:graphicData uri="http://schemas.openxmlformats.org/drawingml/2006/table">
            <a:tbl>
              <a:tblPr/>
              <a:tblGrid>
                <a:gridCol w="1072665"/>
                <a:gridCol w="2076858"/>
              </a:tblGrid>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20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C-C</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348</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C-O</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360</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C-F</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484</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Group 39"/>
          <p:cNvGraphicFramePr>
            <a:graphicFrameLocks noGrp="1"/>
          </p:cNvGraphicFramePr>
          <p:nvPr/>
        </p:nvGraphicFramePr>
        <p:xfrm>
          <a:off x="291506" y="2513854"/>
          <a:ext cx="3291231" cy="1337121"/>
        </p:xfrm>
        <a:graphic>
          <a:graphicData uri="http://schemas.openxmlformats.org/drawingml/2006/table">
            <a:tbl>
              <a:tblPr/>
              <a:tblGrid>
                <a:gridCol w="1072665"/>
                <a:gridCol w="2218566"/>
              </a:tblGrid>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20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C-C</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348</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Si-Si</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226</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TextBox 2"/>
          <p:cNvSpPr txBox="1"/>
          <p:nvPr/>
        </p:nvSpPr>
        <p:spPr>
          <a:xfrm>
            <a:off x="248486" y="2102829"/>
            <a:ext cx="2983409" cy="400110"/>
          </a:xfrm>
          <a:prstGeom prst="rect">
            <a:avLst/>
          </a:prstGeom>
          <a:noFill/>
        </p:spPr>
        <p:txBody>
          <a:bodyPr wrap="none" rtlCol="0">
            <a:spAutoFit/>
          </a:bodyPr>
          <a:lstStyle/>
          <a:p>
            <a:r>
              <a:rPr lang="en-US" sz="2000" dirty="0"/>
              <a:t>Influence of Atomic size</a:t>
            </a:r>
            <a:endParaRPr lang="en-US" sz="2000" dirty="0"/>
          </a:p>
        </p:txBody>
      </p:sp>
      <p:sp>
        <p:nvSpPr>
          <p:cNvPr id="9" name="TextBox 8"/>
          <p:cNvSpPr txBox="1"/>
          <p:nvPr/>
        </p:nvSpPr>
        <p:spPr>
          <a:xfrm>
            <a:off x="3849568" y="2158865"/>
            <a:ext cx="4321248" cy="400110"/>
          </a:xfrm>
          <a:prstGeom prst="rect">
            <a:avLst/>
          </a:prstGeom>
          <a:noFill/>
        </p:spPr>
        <p:txBody>
          <a:bodyPr wrap="none" rtlCol="0">
            <a:spAutoFit/>
          </a:bodyPr>
          <a:lstStyle/>
          <a:p>
            <a:r>
              <a:rPr lang="en-US" sz="2000" dirty="0"/>
              <a:t>Influence of Atom electronegativity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4" y="580736"/>
            <a:ext cx="8630245" cy="730811"/>
          </a:xfrm>
        </p:spPr>
        <p:txBody>
          <a:bodyPr/>
          <a:lstStyle/>
          <a:p>
            <a:r>
              <a:rPr lang="en-US" sz="3400" dirty="0"/>
              <a:t>Bond strength V.S. Atom size and its electronegativity</a:t>
            </a:r>
            <a:endParaRPr lang="en-US" sz="3400" dirty="0"/>
          </a:p>
        </p:txBody>
      </p:sp>
      <p:graphicFrame>
        <p:nvGraphicFramePr>
          <p:cNvPr id="11" name="Group 39"/>
          <p:cNvGraphicFramePr>
            <a:graphicFrameLocks noGrp="1"/>
          </p:cNvGraphicFramePr>
          <p:nvPr/>
        </p:nvGraphicFramePr>
        <p:xfrm>
          <a:off x="334496" y="2475223"/>
          <a:ext cx="3149523" cy="2228535"/>
        </p:xfrm>
        <a:graphic>
          <a:graphicData uri="http://schemas.openxmlformats.org/drawingml/2006/table">
            <a:tbl>
              <a:tblPr/>
              <a:tblGrid>
                <a:gridCol w="1072665"/>
                <a:gridCol w="2076858"/>
              </a:tblGrid>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Bond</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F-F</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158</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Cl-Cl</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243</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Br-Br</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193</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I-I</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151</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 name="TextBox 11"/>
          <p:cNvSpPr txBox="1"/>
          <p:nvPr/>
        </p:nvSpPr>
        <p:spPr>
          <a:xfrm>
            <a:off x="234306" y="1722199"/>
            <a:ext cx="7794826" cy="400110"/>
          </a:xfrm>
          <a:prstGeom prst="rect">
            <a:avLst/>
          </a:prstGeom>
          <a:noFill/>
        </p:spPr>
        <p:txBody>
          <a:bodyPr wrap="none" rtlCol="0">
            <a:spAutoFit/>
          </a:bodyPr>
          <a:lstStyle/>
          <a:p>
            <a:r>
              <a:rPr lang="en-US" sz="2000" dirty="0"/>
              <a:t>Special case due to extreme high electronegativity of both atoms</a:t>
            </a:r>
            <a:endParaRPr lang="en-US" sz="2000" dirty="0"/>
          </a:p>
        </p:txBody>
      </p:sp>
      <p:graphicFrame>
        <p:nvGraphicFramePr>
          <p:cNvPr id="14" name="Group 39"/>
          <p:cNvGraphicFramePr>
            <a:graphicFrameLocks noGrp="1"/>
          </p:cNvGraphicFramePr>
          <p:nvPr/>
        </p:nvGraphicFramePr>
        <p:xfrm>
          <a:off x="4513839" y="2490913"/>
          <a:ext cx="3149523" cy="1337121"/>
        </p:xfrm>
        <a:graphic>
          <a:graphicData uri="http://schemas.openxmlformats.org/drawingml/2006/table">
            <a:tbl>
              <a:tblPr/>
              <a:tblGrid>
                <a:gridCol w="1072665"/>
                <a:gridCol w="2076858"/>
              </a:tblGrid>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20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20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O-O</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146</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40000"/>
                        <a:lumOff val="60000"/>
                      </a:schemeClr>
                    </a:solidFill>
                  </a:tcPr>
                </a:tc>
              </a:tr>
              <a:tr h="44570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S-S</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rPr>
                        <a:t>266</a:t>
                      </a:r>
                      <a:endParaRPr kumimoji="0" lang="en-GB" sz="20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334496" y="4953000"/>
            <a:ext cx="8293543" cy="1200329"/>
          </a:xfrm>
          <a:prstGeom prst="rect">
            <a:avLst/>
          </a:prstGeom>
          <a:noFill/>
        </p:spPr>
        <p:txBody>
          <a:bodyPr wrap="square" rtlCol="0">
            <a:spAutoFit/>
          </a:bodyPr>
          <a:lstStyle/>
          <a:p>
            <a:r>
              <a:rPr lang="en-US" sz="2400" dirty="0"/>
              <a:t>Lone pair electrons in F-F and O-O weaken the bonding due to the lone pair - lone pair repulsion caused by the extreme small bond length.</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552450" y="2887663"/>
            <a:ext cx="8243888" cy="3570287"/>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7" name="Rectangle 3"/>
          <p:cNvSpPr>
            <a:spLocks noGrp="1" noChangeArrowheads="1"/>
          </p:cNvSpPr>
          <p:nvPr>
            <p:ph type="title"/>
          </p:nvPr>
        </p:nvSpPr>
        <p:spPr bwMode="auto">
          <a:xfrm>
            <a:off x="1676400" y="160338"/>
            <a:ext cx="5791200" cy="1144587"/>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lstStyle/>
          <a:p>
            <a:r>
              <a:rPr lang="en-GB" sz="3200">
                <a:solidFill>
                  <a:schemeClr val="bg1"/>
                </a:solidFill>
                <a:latin typeface="Arial" panose="020B0604020202020204" pitchFamily="34" charset="0"/>
              </a:rPr>
              <a:t>Changes to chemical bonds </a:t>
            </a:r>
            <a:br>
              <a:rPr lang="en-GB" sz="3200">
                <a:solidFill>
                  <a:schemeClr val="bg1"/>
                </a:solidFill>
                <a:latin typeface="Arial" panose="020B0604020202020204" pitchFamily="34" charset="0"/>
              </a:rPr>
            </a:br>
            <a:r>
              <a:rPr lang="en-GB" sz="3200">
                <a:solidFill>
                  <a:schemeClr val="bg1"/>
                </a:solidFill>
                <a:latin typeface="Arial" panose="020B0604020202020204" pitchFamily="34" charset="0"/>
              </a:rPr>
              <a:t>Endothermic Reactions</a:t>
            </a:r>
            <a:endParaRPr lang="en-GB" sz="3200">
              <a:solidFill>
                <a:schemeClr val="bg1"/>
              </a:solidFill>
              <a:latin typeface="Arial" panose="020B0604020202020204" pitchFamily="34" charset="0"/>
            </a:endParaRPr>
          </a:p>
        </p:txBody>
      </p:sp>
      <p:sp>
        <p:nvSpPr>
          <p:cNvPr id="36868" name="Rectangle 4"/>
          <p:cNvSpPr>
            <a:spLocks noGrp="1" noChangeArrowheads="1"/>
          </p:cNvSpPr>
          <p:nvPr>
            <p:ph type="body" idx="1"/>
          </p:nvPr>
        </p:nvSpPr>
        <p:spPr bwMode="auto">
          <a:xfrm>
            <a:off x="301460" y="1296988"/>
            <a:ext cx="8453438" cy="1763712"/>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spcBef>
                <a:spcPct val="0"/>
              </a:spcBef>
            </a:pPr>
            <a:r>
              <a:rPr lang="en-GB" sz="2400" dirty="0">
                <a:latin typeface="Arial" panose="020B0604020202020204" pitchFamily="34" charset="0"/>
              </a:rPr>
              <a:t>In most chemical reactions some existing bonds are broken (endothermic)</a:t>
            </a:r>
            <a:endParaRPr lang="en-GB" sz="2400" dirty="0">
              <a:latin typeface="Arial" panose="020B0604020202020204" pitchFamily="34" charset="0"/>
            </a:endParaRPr>
          </a:p>
        </p:txBody>
      </p:sp>
      <p:grpSp>
        <p:nvGrpSpPr>
          <p:cNvPr id="2" name="Group 5"/>
          <p:cNvGrpSpPr/>
          <p:nvPr/>
        </p:nvGrpSpPr>
        <p:grpSpPr bwMode="auto">
          <a:xfrm>
            <a:off x="1974850" y="3675063"/>
            <a:ext cx="4484688" cy="2263775"/>
            <a:chOff x="1244" y="2315"/>
            <a:chExt cx="2825" cy="1426"/>
          </a:xfrm>
        </p:grpSpPr>
        <p:sp>
          <p:nvSpPr>
            <p:cNvPr id="36870" name="Line 6"/>
            <p:cNvSpPr>
              <a:spLocks noChangeShapeType="1"/>
            </p:cNvSpPr>
            <p:nvPr/>
          </p:nvSpPr>
          <p:spPr bwMode="auto">
            <a:xfrm>
              <a:off x="1244" y="2323"/>
              <a:ext cx="282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1" name="Line 7"/>
            <p:cNvSpPr>
              <a:spLocks noChangeShapeType="1"/>
            </p:cNvSpPr>
            <p:nvPr/>
          </p:nvSpPr>
          <p:spPr bwMode="auto">
            <a:xfrm flipV="1">
              <a:off x="1262" y="2315"/>
              <a:ext cx="0" cy="142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2" name="Text Box 8"/>
            <p:cNvSpPr txBox="1">
              <a:spLocks noChangeArrowheads="1"/>
            </p:cNvSpPr>
            <p:nvPr/>
          </p:nvSpPr>
          <p:spPr bwMode="auto">
            <a:xfrm>
              <a:off x="1345" y="2552"/>
              <a:ext cx="1270" cy="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Energy taken in as old bonds break</a:t>
              </a:r>
              <a:endParaRPr lang="en-GB">
                <a:latin typeface="Arial" panose="020B0604020202020204" pitchFamily="34" charset="0"/>
              </a:endParaRPr>
            </a:p>
          </p:txBody>
        </p:sp>
      </p:grpSp>
      <p:sp>
        <p:nvSpPr>
          <p:cNvPr id="36873" name="Text Box 9"/>
          <p:cNvSpPr txBox="1">
            <a:spLocks noChangeArrowheads="1"/>
          </p:cNvSpPr>
          <p:nvPr/>
        </p:nvSpPr>
        <p:spPr bwMode="auto">
          <a:xfrm>
            <a:off x="361950" y="2265363"/>
            <a:ext cx="8142288" cy="461665"/>
          </a:xfrm>
          <a:prstGeom prst="rect">
            <a:avLst/>
          </a:prstGeom>
          <a:noFill/>
          <a:ln>
            <a:noFill/>
          </a:ln>
          <a:effectLst/>
          <a:extLst>
            <a:ext uri="{909E8E84-426E-40DD-AFC4-6F175D3DCCD1}">
              <a14:hiddenFill xmlns:a14="http://schemas.microsoft.com/office/drawing/2010/main">
                <a:gradFill rotWithShape="0">
                  <a:gsLst>
                    <a:gs pos="0">
                      <a:srgbClr val="FF3300"/>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76250" indent="-476250">
              <a:defRPr sz="2400">
                <a:solidFill>
                  <a:schemeClr val="tx1"/>
                </a:solidFill>
                <a:latin typeface="Times New Roman" panose="02020603050405020304" pitchFamily="18" charset="0"/>
                <a:ea typeface="MS PGothic" panose="020B0600070205080204" charset="-128"/>
              </a:defRPr>
            </a:lvl1pPr>
            <a:lvl2pPr marL="666750">
              <a:defRPr sz="2400">
                <a:solidFill>
                  <a:schemeClr val="tx1"/>
                </a:solidFill>
                <a:latin typeface="Times New Roman" panose="02020603050405020304" pitchFamily="18" charset="0"/>
                <a:ea typeface="MS PGothic" panose="020B0600070205080204" charset="-128"/>
              </a:defRPr>
            </a:lvl2pPr>
            <a:lvl3pPr>
              <a:defRPr sz="2400">
                <a:solidFill>
                  <a:schemeClr val="tx1"/>
                </a:solidFill>
                <a:latin typeface="Times New Roman" panose="02020603050405020304" pitchFamily="18" charset="0"/>
                <a:ea typeface="MS PGothic" panose="020B0600070205080204" charset="-128"/>
              </a:defRPr>
            </a:lvl3pPr>
            <a:lvl4pPr>
              <a:defRPr sz="2400">
                <a:solidFill>
                  <a:schemeClr val="tx1"/>
                </a:solidFill>
                <a:latin typeface="Times New Roman" panose="02020603050405020304" pitchFamily="18" charset="0"/>
                <a:ea typeface="MS PGothic" panose="020B0600070205080204" charset="-128"/>
              </a:defRPr>
            </a:lvl4pPr>
            <a:lvl5pPr>
              <a:defRPr sz="2400">
                <a:solidFill>
                  <a:schemeClr val="tx1"/>
                </a:solidFill>
                <a:latin typeface="Times New Roman" panose="02020603050405020304" pitchFamily="18" charset="0"/>
                <a:ea typeface="MS PGothic" panose="020B0600070205080204" charset="-128"/>
              </a:defRPr>
            </a:lvl5pPr>
            <a:lvl6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6pPr>
            <a:lvl7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7pPr>
            <a:lvl8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8pPr>
            <a:lvl9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9pPr>
          </a:lstStyle>
          <a:p>
            <a:pPr>
              <a:buFontTx/>
              <a:buChar char="•"/>
            </a:pPr>
            <a:r>
              <a:rPr lang="en-GB" dirty="0">
                <a:latin typeface="Arial" panose="020B0604020202020204" pitchFamily="34" charset="0"/>
              </a:rPr>
              <a:t>But new bonds are made (exothermic)</a:t>
            </a:r>
            <a:endParaRPr lang="en-GB" dirty="0">
              <a:latin typeface="Arial" panose="020B0604020202020204" pitchFamily="34" charset="0"/>
            </a:endParaRPr>
          </a:p>
        </p:txBody>
      </p:sp>
      <p:grpSp>
        <p:nvGrpSpPr>
          <p:cNvPr id="3" name="Group 10"/>
          <p:cNvGrpSpPr/>
          <p:nvPr/>
        </p:nvGrpSpPr>
        <p:grpSpPr bwMode="auto">
          <a:xfrm>
            <a:off x="711200" y="3121025"/>
            <a:ext cx="7554913" cy="3065463"/>
            <a:chOff x="448" y="1966"/>
            <a:chExt cx="4759" cy="1931"/>
          </a:xfrm>
        </p:grpSpPr>
        <p:sp>
          <p:nvSpPr>
            <p:cNvPr id="36875" name="Line 11"/>
            <p:cNvSpPr>
              <a:spLocks noChangeShapeType="1"/>
            </p:cNvSpPr>
            <p:nvPr/>
          </p:nvSpPr>
          <p:spPr bwMode="auto">
            <a:xfrm flipH="1">
              <a:off x="887" y="2012"/>
              <a:ext cx="1" cy="188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6" name="Line 12"/>
            <p:cNvSpPr>
              <a:spLocks noChangeShapeType="1"/>
            </p:cNvSpPr>
            <p:nvPr/>
          </p:nvSpPr>
          <p:spPr bwMode="auto">
            <a:xfrm>
              <a:off x="896" y="3896"/>
              <a:ext cx="3995"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7" name="Rectangle 13"/>
            <p:cNvSpPr>
              <a:spLocks noChangeArrowheads="1"/>
            </p:cNvSpPr>
            <p:nvPr/>
          </p:nvSpPr>
          <p:spPr bwMode="auto">
            <a:xfrm rot="-5400000">
              <a:off x="-301" y="2715"/>
              <a:ext cx="1883"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1800" b="1">
                  <a:latin typeface="Arial" panose="020B0604020202020204" pitchFamily="34" charset="0"/>
                </a:rPr>
                <a:t>Energy in chemicals</a:t>
              </a:r>
              <a:endParaRPr lang="en-GB" sz="1800" b="1">
                <a:latin typeface="Arial" panose="020B0604020202020204" pitchFamily="34" charset="0"/>
              </a:endParaRPr>
            </a:p>
          </p:txBody>
        </p:sp>
        <p:sp>
          <p:nvSpPr>
            <p:cNvPr id="36878" name="Line 14"/>
            <p:cNvSpPr>
              <a:spLocks noChangeShapeType="1"/>
            </p:cNvSpPr>
            <p:nvPr/>
          </p:nvSpPr>
          <p:spPr bwMode="auto">
            <a:xfrm flipV="1">
              <a:off x="979" y="3749"/>
              <a:ext cx="575"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9" name="Line 15"/>
            <p:cNvSpPr>
              <a:spLocks noChangeShapeType="1"/>
            </p:cNvSpPr>
            <p:nvPr/>
          </p:nvSpPr>
          <p:spPr bwMode="auto">
            <a:xfrm>
              <a:off x="4004" y="3274"/>
              <a:ext cx="65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6880" name="Text Box 16"/>
            <p:cNvSpPr txBox="1">
              <a:spLocks noChangeArrowheads="1"/>
            </p:cNvSpPr>
            <p:nvPr/>
          </p:nvSpPr>
          <p:spPr bwMode="auto">
            <a:xfrm>
              <a:off x="1719" y="3575"/>
              <a:ext cx="904" cy="2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reactants</a:t>
              </a:r>
              <a:endParaRPr lang="en-GB" sz="2000">
                <a:latin typeface="Arial" panose="020B0604020202020204" pitchFamily="34" charset="0"/>
              </a:endParaRPr>
            </a:p>
          </p:txBody>
        </p:sp>
        <p:sp>
          <p:nvSpPr>
            <p:cNvPr id="36881" name="Text Box 17"/>
            <p:cNvSpPr txBox="1">
              <a:spLocks noChangeArrowheads="1"/>
            </p:cNvSpPr>
            <p:nvPr/>
          </p:nvSpPr>
          <p:spPr bwMode="auto">
            <a:xfrm>
              <a:off x="4339" y="3332"/>
              <a:ext cx="868" cy="2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products</a:t>
              </a:r>
              <a:endParaRPr lang="en-GB" sz="2000">
                <a:latin typeface="Arial" panose="020B0604020202020204" pitchFamily="34" charset="0"/>
              </a:endParaRPr>
            </a:p>
          </p:txBody>
        </p:sp>
      </p:grpSp>
      <p:grpSp>
        <p:nvGrpSpPr>
          <p:cNvPr id="4" name="Group 18"/>
          <p:cNvGrpSpPr/>
          <p:nvPr/>
        </p:nvGrpSpPr>
        <p:grpSpPr bwMode="auto">
          <a:xfrm>
            <a:off x="6394450" y="3376613"/>
            <a:ext cx="2235200" cy="1816100"/>
            <a:chOff x="4028" y="2127"/>
            <a:chExt cx="1408" cy="1144"/>
          </a:xfrm>
        </p:grpSpPr>
        <p:sp>
          <p:nvSpPr>
            <p:cNvPr id="36883" name="Line 19"/>
            <p:cNvSpPr>
              <a:spLocks noChangeShapeType="1"/>
            </p:cNvSpPr>
            <p:nvPr/>
          </p:nvSpPr>
          <p:spPr bwMode="auto">
            <a:xfrm>
              <a:off x="4028" y="2320"/>
              <a:ext cx="0" cy="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84" name="Text Box 20"/>
            <p:cNvSpPr txBox="1">
              <a:spLocks noChangeArrowheads="1"/>
            </p:cNvSpPr>
            <p:nvPr/>
          </p:nvSpPr>
          <p:spPr bwMode="auto">
            <a:xfrm>
              <a:off x="4166" y="2127"/>
              <a:ext cx="1270" cy="7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latin typeface="Arial" panose="020B0604020202020204" pitchFamily="34" charset="0"/>
                </a:rPr>
                <a:t>Energy given out as new bonds form</a:t>
              </a:r>
              <a:endParaRPr lang="en-GB">
                <a:latin typeface="Arial" panose="020B0604020202020204" pitchFamily="34" charset="0"/>
              </a:endParaRPr>
            </a:p>
          </p:txBody>
        </p:sp>
      </p:grpSp>
      <p:sp>
        <p:nvSpPr>
          <p:cNvPr id="36885" name="Line 21"/>
          <p:cNvSpPr>
            <a:spLocks noChangeShapeType="1"/>
          </p:cNvSpPr>
          <p:nvPr/>
        </p:nvSpPr>
        <p:spPr bwMode="auto">
          <a:xfrm>
            <a:off x="4208463" y="5935663"/>
            <a:ext cx="27432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nvGrpSpPr>
          <p:cNvPr id="5" name="Group 22"/>
          <p:cNvGrpSpPr/>
          <p:nvPr/>
        </p:nvGrpSpPr>
        <p:grpSpPr bwMode="auto">
          <a:xfrm>
            <a:off x="4281488" y="4151313"/>
            <a:ext cx="2162175" cy="1751012"/>
            <a:chOff x="2697" y="2615"/>
            <a:chExt cx="1362" cy="1103"/>
          </a:xfrm>
        </p:grpSpPr>
        <p:sp>
          <p:nvSpPr>
            <p:cNvPr id="36887" name="AutoShape 23"/>
            <p:cNvSpPr>
              <a:spLocks noChangeArrowheads="1"/>
            </p:cNvSpPr>
            <p:nvPr/>
          </p:nvSpPr>
          <p:spPr bwMode="auto">
            <a:xfrm rot="-5400000">
              <a:off x="3625" y="3283"/>
              <a:ext cx="458" cy="411"/>
            </a:xfrm>
            <a:prstGeom prst="rightArrow">
              <a:avLst>
                <a:gd name="adj1" fmla="val 50000"/>
                <a:gd name="adj2" fmla="val 27859"/>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800" b="1">
                  <a:latin typeface="Arial" panose="020B0604020202020204" pitchFamily="34" charset="0"/>
                  <a:sym typeface="Symbol" panose="05050102010706020507" charset="0"/>
                </a:rPr>
                <a:t>H </a:t>
              </a:r>
              <a:endParaRPr lang="en-GB" sz="1800" b="1">
                <a:latin typeface="Arial" panose="020B0604020202020204" pitchFamily="34" charset="0"/>
                <a:sym typeface="Symbol" panose="05050102010706020507" charset="0"/>
              </a:endParaRPr>
            </a:p>
          </p:txBody>
        </p:sp>
        <p:sp>
          <p:nvSpPr>
            <p:cNvPr id="36888" name="Text Box 24"/>
            <p:cNvSpPr txBox="1">
              <a:spLocks noChangeArrowheads="1"/>
            </p:cNvSpPr>
            <p:nvPr/>
          </p:nvSpPr>
          <p:spPr bwMode="auto">
            <a:xfrm>
              <a:off x="2697" y="2615"/>
              <a:ext cx="1125" cy="634"/>
            </a:xfrm>
            <a:prstGeom prst="rect">
              <a:avLst/>
            </a:prstGeom>
            <a:gradFill rotWithShape="0">
              <a:gsLst>
                <a:gs pos="0">
                  <a:schemeClr val="bg1"/>
                </a:gs>
                <a:gs pos="100000">
                  <a:srgbClr val="FFCC6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Overall endothermic  in this case</a:t>
              </a:r>
              <a:endParaRPr lang="en-GB" sz="20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66"/>
                                        </p:tgtEl>
                                        <p:attrNameLst>
                                          <p:attrName>style.visibility</p:attrName>
                                        </p:attrNameLst>
                                      </p:cBhvr>
                                      <p:to>
                                        <p:strVal val="visible"/>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6873"/>
                                        </p:tgtEl>
                                        <p:attrNameLst>
                                          <p:attrName>style.visibility</p:attrName>
                                        </p:attrNameLst>
                                      </p:cBhvr>
                                      <p:to>
                                        <p:strVal val="visible"/>
                                      </p:to>
                                    </p:set>
                                    <p:animEffect transition="in" filter="dissolve">
                                      <p:cBhvr>
                                        <p:cTn id="24" dur="500"/>
                                        <p:tgtEl>
                                          <p:spTgt spid="3687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885"/>
                                        </p:tgtEl>
                                        <p:attrNameLst>
                                          <p:attrName>style.visibility</p:attrName>
                                        </p:attrNameLst>
                                      </p:cBhvr>
                                      <p:to>
                                        <p:strVal val="visible"/>
                                      </p:to>
                                    </p:set>
                                    <p:animEffect transition="in" filter="wipe(left)">
                                      <p:cBhvr>
                                        <p:cTn id="34" dur="500"/>
                                        <p:tgtEl>
                                          <p:spTgt spid="36885"/>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ldLvl="0" animBg="1"/>
      <p:bldP spid="36873" grpId="0" bldLvl="0" animBg="1" autoUpdateAnimBg="0"/>
      <p:bldP spid="36885"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549275" y="2903538"/>
            <a:ext cx="8243888" cy="3570287"/>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1" name="Rectangle 3"/>
          <p:cNvSpPr>
            <a:spLocks noGrp="1" noChangeArrowheads="1"/>
          </p:cNvSpPr>
          <p:nvPr>
            <p:ph type="title"/>
          </p:nvPr>
        </p:nvSpPr>
        <p:spPr bwMode="auto">
          <a:xfrm>
            <a:off x="1676400" y="187325"/>
            <a:ext cx="5638800" cy="1031875"/>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lstStyle/>
          <a:p>
            <a:r>
              <a:rPr lang="en-GB" sz="3200">
                <a:solidFill>
                  <a:schemeClr val="bg1"/>
                </a:solidFill>
                <a:latin typeface="Arial" panose="020B0604020202020204" pitchFamily="34" charset="0"/>
              </a:rPr>
              <a:t>Changes to chemical bonds</a:t>
            </a:r>
            <a:br>
              <a:rPr lang="en-GB" sz="3200">
                <a:solidFill>
                  <a:schemeClr val="bg1"/>
                </a:solidFill>
                <a:latin typeface="Arial" panose="020B0604020202020204" pitchFamily="34" charset="0"/>
              </a:rPr>
            </a:br>
            <a:r>
              <a:rPr lang="en-GB" sz="3200">
                <a:solidFill>
                  <a:schemeClr val="bg1"/>
                </a:solidFill>
                <a:latin typeface="Arial" panose="020B0604020202020204" pitchFamily="34" charset="0"/>
              </a:rPr>
              <a:t> Exothermic Reactions</a:t>
            </a:r>
            <a:endParaRPr lang="en-GB" sz="3200">
              <a:solidFill>
                <a:schemeClr val="bg1"/>
              </a:solidFill>
              <a:latin typeface="Arial" panose="020B0604020202020204" pitchFamily="34" charset="0"/>
            </a:endParaRPr>
          </a:p>
        </p:txBody>
      </p:sp>
      <p:sp>
        <p:nvSpPr>
          <p:cNvPr id="37892" name="Rectangle 4"/>
          <p:cNvSpPr>
            <a:spLocks noGrp="1" noChangeArrowheads="1"/>
          </p:cNvSpPr>
          <p:nvPr>
            <p:ph type="body" idx="1"/>
          </p:nvPr>
        </p:nvSpPr>
        <p:spPr bwMode="auto">
          <a:xfrm>
            <a:off x="181148" y="1296988"/>
            <a:ext cx="8453438" cy="1763712"/>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spcBef>
                <a:spcPct val="0"/>
              </a:spcBef>
            </a:pPr>
            <a:r>
              <a:rPr lang="en-GB" sz="2400" dirty="0">
                <a:latin typeface="Arial" panose="020B0604020202020204" pitchFamily="34" charset="0"/>
              </a:rPr>
              <a:t>Again some existing bonds are broken (endothermic)</a:t>
            </a:r>
            <a:endParaRPr lang="en-GB" sz="2400" dirty="0">
              <a:latin typeface="Arial" panose="020B0604020202020204" pitchFamily="34" charset="0"/>
            </a:endParaRPr>
          </a:p>
        </p:txBody>
      </p:sp>
      <p:grpSp>
        <p:nvGrpSpPr>
          <p:cNvPr id="2" name="Group 5"/>
          <p:cNvGrpSpPr/>
          <p:nvPr/>
        </p:nvGrpSpPr>
        <p:grpSpPr bwMode="auto">
          <a:xfrm>
            <a:off x="2090738" y="3675063"/>
            <a:ext cx="4368800" cy="1465262"/>
            <a:chOff x="1317" y="2315"/>
            <a:chExt cx="2752" cy="923"/>
          </a:xfrm>
        </p:grpSpPr>
        <p:sp>
          <p:nvSpPr>
            <p:cNvPr id="37894" name="Line 6"/>
            <p:cNvSpPr>
              <a:spLocks noChangeShapeType="1"/>
            </p:cNvSpPr>
            <p:nvPr/>
          </p:nvSpPr>
          <p:spPr bwMode="auto">
            <a:xfrm>
              <a:off x="1317" y="2323"/>
              <a:ext cx="27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5" name="Line 7"/>
            <p:cNvSpPr>
              <a:spLocks noChangeShapeType="1"/>
            </p:cNvSpPr>
            <p:nvPr/>
          </p:nvSpPr>
          <p:spPr bwMode="auto">
            <a:xfrm flipV="1">
              <a:off x="1335" y="2315"/>
              <a:ext cx="0" cy="923"/>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6" name="Text Box 8"/>
            <p:cNvSpPr txBox="1">
              <a:spLocks noChangeArrowheads="1"/>
            </p:cNvSpPr>
            <p:nvPr/>
          </p:nvSpPr>
          <p:spPr bwMode="auto">
            <a:xfrm>
              <a:off x="1415" y="2540"/>
              <a:ext cx="1238"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1800">
                  <a:latin typeface="Arial" panose="020B0604020202020204" pitchFamily="34" charset="0"/>
                </a:rPr>
                <a:t>Energy taken in as old bonds break</a:t>
              </a:r>
              <a:endParaRPr lang="en-GB" sz="1800">
                <a:latin typeface="Arial" panose="020B0604020202020204" pitchFamily="34" charset="0"/>
              </a:endParaRPr>
            </a:p>
          </p:txBody>
        </p:sp>
      </p:grpSp>
      <p:sp>
        <p:nvSpPr>
          <p:cNvPr id="37897" name="Text Box 9"/>
          <p:cNvSpPr txBox="1">
            <a:spLocks noChangeArrowheads="1"/>
          </p:cNvSpPr>
          <p:nvPr/>
        </p:nvSpPr>
        <p:spPr bwMode="auto">
          <a:xfrm>
            <a:off x="361950" y="2265363"/>
            <a:ext cx="8142288" cy="461665"/>
          </a:xfrm>
          <a:prstGeom prst="rect">
            <a:avLst/>
          </a:prstGeom>
          <a:noFill/>
          <a:ln>
            <a:noFill/>
          </a:ln>
          <a:effectLst/>
          <a:extLst>
            <a:ext uri="{909E8E84-426E-40DD-AFC4-6F175D3DCCD1}">
              <a14:hiddenFill xmlns:a14="http://schemas.microsoft.com/office/drawing/2010/main">
                <a:gradFill rotWithShape="0">
                  <a:gsLst>
                    <a:gs pos="0">
                      <a:srgbClr val="FF3300"/>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76250" indent="-476250">
              <a:defRPr sz="2400">
                <a:solidFill>
                  <a:schemeClr val="tx1"/>
                </a:solidFill>
                <a:latin typeface="Times New Roman" panose="02020603050405020304" pitchFamily="18" charset="0"/>
                <a:ea typeface="MS PGothic" panose="020B0600070205080204" charset="-128"/>
              </a:defRPr>
            </a:lvl1pPr>
            <a:lvl2pPr marL="666750">
              <a:defRPr sz="2400">
                <a:solidFill>
                  <a:schemeClr val="tx1"/>
                </a:solidFill>
                <a:latin typeface="Times New Roman" panose="02020603050405020304" pitchFamily="18" charset="0"/>
                <a:ea typeface="MS PGothic" panose="020B0600070205080204" charset="-128"/>
              </a:defRPr>
            </a:lvl2pPr>
            <a:lvl3pPr>
              <a:defRPr sz="2400">
                <a:solidFill>
                  <a:schemeClr val="tx1"/>
                </a:solidFill>
                <a:latin typeface="Times New Roman" panose="02020603050405020304" pitchFamily="18" charset="0"/>
                <a:ea typeface="MS PGothic" panose="020B0600070205080204" charset="-128"/>
              </a:defRPr>
            </a:lvl3pPr>
            <a:lvl4pPr>
              <a:defRPr sz="2400">
                <a:solidFill>
                  <a:schemeClr val="tx1"/>
                </a:solidFill>
                <a:latin typeface="Times New Roman" panose="02020603050405020304" pitchFamily="18" charset="0"/>
                <a:ea typeface="MS PGothic" panose="020B0600070205080204" charset="-128"/>
              </a:defRPr>
            </a:lvl4pPr>
            <a:lvl5pPr>
              <a:defRPr sz="2400">
                <a:solidFill>
                  <a:schemeClr val="tx1"/>
                </a:solidFill>
                <a:latin typeface="Times New Roman" panose="02020603050405020304" pitchFamily="18" charset="0"/>
                <a:ea typeface="MS PGothic" panose="020B0600070205080204" charset="-128"/>
              </a:defRPr>
            </a:lvl5pPr>
            <a:lvl6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6pPr>
            <a:lvl7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7pPr>
            <a:lvl8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8pPr>
            <a:lvl9pP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charset="-128"/>
              </a:defRPr>
            </a:lvl9pPr>
          </a:lstStyle>
          <a:p>
            <a:pPr>
              <a:buFontTx/>
              <a:buChar char="•"/>
            </a:pPr>
            <a:r>
              <a:rPr lang="en-GB" dirty="0">
                <a:latin typeface="Arial" panose="020B0604020202020204" pitchFamily="34" charset="0"/>
              </a:rPr>
              <a:t>And new bonds are formed (exothermic)</a:t>
            </a:r>
            <a:endParaRPr lang="en-GB" dirty="0">
              <a:latin typeface="Arial" panose="020B0604020202020204" pitchFamily="34" charset="0"/>
            </a:endParaRPr>
          </a:p>
        </p:txBody>
      </p:sp>
      <p:grpSp>
        <p:nvGrpSpPr>
          <p:cNvPr id="3" name="Group 10"/>
          <p:cNvGrpSpPr/>
          <p:nvPr/>
        </p:nvGrpSpPr>
        <p:grpSpPr bwMode="auto">
          <a:xfrm>
            <a:off x="711200" y="3178175"/>
            <a:ext cx="7989888" cy="3065463"/>
            <a:chOff x="448" y="2002"/>
            <a:chExt cx="5033" cy="1931"/>
          </a:xfrm>
        </p:grpSpPr>
        <p:sp>
          <p:nvSpPr>
            <p:cNvPr id="37899" name="Line 11"/>
            <p:cNvSpPr>
              <a:spLocks noChangeShapeType="1"/>
            </p:cNvSpPr>
            <p:nvPr/>
          </p:nvSpPr>
          <p:spPr bwMode="auto">
            <a:xfrm flipH="1">
              <a:off x="887" y="2048"/>
              <a:ext cx="1" cy="188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 name="Group 12"/>
            <p:cNvGrpSpPr/>
            <p:nvPr/>
          </p:nvGrpSpPr>
          <p:grpSpPr bwMode="auto">
            <a:xfrm>
              <a:off x="448" y="2002"/>
              <a:ext cx="5033" cy="1931"/>
              <a:chOff x="448" y="2002"/>
              <a:chExt cx="5033" cy="1931"/>
            </a:xfrm>
          </p:grpSpPr>
          <p:sp>
            <p:nvSpPr>
              <p:cNvPr id="37901" name="Line 13"/>
              <p:cNvSpPr>
                <a:spLocks noChangeShapeType="1"/>
              </p:cNvSpPr>
              <p:nvPr/>
            </p:nvSpPr>
            <p:spPr bwMode="auto">
              <a:xfrm>
                <a:off x="896" y="3932"/>
                <a:ext cx="3995"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02" name="Rectangle 14"/>
              <p:cNvSpPr>
                <a:spLocks noChangeArrowheads="1"/>
              </p:cNvSpPr>
              <p:nvPr/>
            </p:nvSpPr>
            <p:spPr bwMode="auto">
              <a:xfrm rot="-5400000">
                <a:off x="-301" y="2751"/>
                <a:ext cx="1883"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1800" b="1">
                    <a:latin typeface="Arial" panose="020B0604020202020204" pitchFamily="34" charset="0"/>
                  </a:rPr>
                  <a:t>Energy in chemicals</a:t>
                </a:r>
                <a:endParaRPr lang="en-GB" sz="1800" b="1">
                  <a:latin typeface="Arial" panose="020B0604020202020204" pitchFamily="34" charset="0"/>
                </a:endParaRPr>
              </a:p>
            </p:txBody>
          </p:sp>
          <p:sp>
            <p:nvSpPr>
              <p:cNvPr id="37903" name="Line 15"/>
              <p:cNvSpPr>
                <a:spLocks noChangeShapeType="1"/>
              </p:cNvSpPr>
              <p:nvPr/>
            </p:nvSpPr>
            <p:spPr bwMode="auto">
              <a:xfrm flipV="1">
                <a:off x="1016" y="3254"/>
                <a:ext cx="575" cy="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04" name="Line 16"/>
              <p:cNvSpPr>
                <a:spLocks noChangeShapeType="1"/>
              </p:cNvSpPr>
              <p:nvPr/>
            </p:nvSpPr>
            <p:spPr bwMode="auto">
              <a:xfrm>
                <a:off x="3986" y="3749"/>
                <a:ext cx="65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7905" name="Text Box 17"/>
              <p:cNvSpPr txBox="1">
                <a:spLocks noChangeArrowheads="1"/>
              </p:cNvSpPr>
              <p:nvPr/>
            </p:nvSpPr>
            <p:spPr bwMode="auto">
              <a:xfrm>
                <a:off x="978" y="3318"/>
                <a:ext cx="904" cy="2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reactants</a:t>
                </a:r>
                <a:endParaRPr lang="en-GB" sz="2000">
                  <a:latin typeface="Arial" panose="020B0604020202020204" pitchFamily="34" charset="0"/>
                </a:endParaRPr>
              </a:p>
            </p:txBody>
          </p:sp>
          <p:sp>
            <p:nvSpPr>
              <p:cNvPr id="37906" name="Text Box 18"/>
              <p:cNvSpPr txBox="1">
                <a:spLocks noChangeArrowheads="1"/>
              </p:cNvSpPr>
              <p:nvPr/>
            </p:nvSpPr>
            <p:spPr bwMode="auto">
              <a:xfrm>
                <a:off x="4613" y="3588"/>
                <a:ext cx="868" cy="2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products</a:t>
                </a:r>
                <a:endParaRPr lang="en-GB" sz="2000">
                  <a:latin typeface="Arial" panose="020B0604020202020204" pitchFamily="34" charset="0"/>
                </a:endParaRPr>
              </a:p>
            </p:txBody>
          </p:sp>
        </p:grpSp>
      </p:grpSp>
      <p:grpSp>
        <p:nvGrpSpPr>
          <p:cNvPr id="5" name="Group 19"/>
          <p:cNvGrpSpPr/>
          <p:nvPr/>
        </p:nvGrpSpPr>
        <p:grpSpPr bwMode="auto">
          <a:xfrm>
            <a:off x="6423025" y="3683000"/>
            <a:ext cx="2162175" cy="2192338"/>
            <a:chOff x="4046" y="2320"/>
            <a:chExt cx="1362" cy="1381"/>
          </a:xfrm>
        </p:grpSpPr>
        <p:sp>
          <p:nvSpPr>
            <p:cNvPr id="37908" name="Line 20"/>
            <p:cNvSpPr>
              <a:spLocks noChangeShapeType="1"/>
            </p:cNvSpPr>
            <p:nvPr/>
          </p:nvSpPr>
          <p:spPr bwMode="auto">
            <a:xfrm>
              <a:off x="4046" y="2320"/>
              <a:ext cx="0" cy="138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909" name="Text Box 21"/>
            <p:cNvSpPr txBox="1">
              <a:spLocks noChangeArrowheads="1"/>
            </p:cNvSpPr>
            <p:nvPr/>
          </p:nvSpPr>
          <p:spPr bwMode="auto">
            <a:xfrm>
              <a:off x="4154" y="2721"/>
              <a:ext cx="1254"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sz="1800">
                  <a:latin typeface="Arial" panose="020B0604020202020204" pitchFamily="34" charset="0"/>
                </a:rPr>
                <a:t>Energy given out as new bonds form</a:t>
              </a:r>
              <a:endParaRPr lang="en-GB" sz="1800">
                <a:latin typeface="Arial" panose="020B0604020202020204" pitchFamily="34" charset="0"/>
              </a:endParaRPr>
            </a:p>
          </p:txBody>
        </p:sp>
      </p:grpSp>
      <p:sp>
        <p:nvSpPr>
          <p:cNvPr id="37910" name="Line 22"/>
          <p:cNvSpPr>
            <a:spLocks noChangeShapeType="1"/>
          </p:cNvSpPr>
          <p:nvPr/>
        </p:nvSpPr>
        <p:spPr bwMode="auto">
          <a:xfrm>
            <a:off x="2814638" y="5181600"/>
            <a:ext cx="3527425"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nvGrpSpPr>
          <p:cNvPr id="6" name="Group 23"/>
          <p:cNvGrpSpPr/>
          <p:nvPr/>
        </p:nvGrpSpPr>
        <p:grpSpPr bwMode="auto">
          <a:xfrm>
            <a:off x="4238625" y="4137025"/>
            <a:ext cx="2162175" cy="1801813"/>
            <a:chOff x="2670" y="2606"/>
            <a:chExt cx="1362" cy="1135"/>
          </a:xfrm>
        </p:grpSpPr>
        <p:sp>
          <p:nvSpPr>
            <p:cNvPr id="37912" name="AutoShape 24"/>
            <p:cNvSpPr>
              <a:spLocks noChangeArrowheads="1"/>
            </p:cNvSpPr>
            <p:nvPr/>
          </p:nvSpPr>
          <p:spPr bwMode="auto">
            <a:xfrm rot="5400000" flipV="1">
              <a:off x="3598" y="3306"/>
              <a:ext cx="458" cy="411"/>
            </a:xfrm>
            <a:prstGeom prst="rightArrow">
              <a:avLst>
                <a:gd name="adj1" fmla="val 50000"/>
                <a:gd name="adj2" fmla="val 27859"/>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800" b="1" dirty="0">
                  <a:latin typeface="Arial" panose="020B0604020202020204" pitchFamily="34" charset="0"/>
                  <a:sym typeface="Symbol" panose="05050102010706020507" charset="0"/>
                </a:rPr>
                <a:t>H </a:t>
              </a:r>
              <a:endParaRPr lang="en-GB" sz="1800" b="1" dirty="0">
                <a:latin typeface="Arial" panose="020B0604020202020204" pitchFamily="34" charset="0"/>
                <a:sym typeface="Symbol" panose="05050102010706020507" charset="0"/>
              </a:endParaRPr>
            </a:p>
          </p:txBody>
        </p:sp>
        <p:sp>
          <p:nvSpPr>
            <p:cNvPr id="37913" name="Text Box 25"/>
            <p:cNvSpPr txBox="1">
              <a:spLocks noChangeArrowheads="1"/>
            </p:cNvSpPr>
            <p:nvPr/>
          </p:nvSpPr>
          <p:spPr bwMode="auto">
            <a:xfrm>
              <a:off x="2670" y="2606"/>
              <a:ext cx="1125" cy="634"/>
            </a:xfrm>
            <a:prstGeom prst="rect">
              <a:avLst/>
            </a:prstGeom>
            <a:gradFill rotWithShape="0">
              <a:gsLst>
                <a:gs pos="0">
                  <a:srgbClr val="FFCC66"/>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latin typeface="Arial" panose="020B0604020202020204" pitchFamily="34" charset="0"/>
                </a:rPr>
                <a:t>Overall exothermic – in this case</a:t>
              </a:r>
              <a:endParaRPr lang="en-GB" sz="20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0"/>
                                        </p:tgtEl>
                                        <p:attrNameLst>
                                          <p:attrName>style.visibility</p:attrName>
                                        </p:attrNameLst>
                                      </p:cBhvr>
                                      <p:to>
                                        <p:strVal val="visible"/>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7897"/>
                                        </p:tgtEl>
                                        <p:attrNameLst>
                                          <p:attrName>style.visibility</p:attrName>
                                        </p:attrNameLst>
                                      </p:cBhvr>
                                      <p:to>
                                        <p:strVal val="visible"/>
                                      </p:to>
                                    </p:set>
                                    <p:animEffect transition="in" filter="dissolve">
                                      <p:cBhvr>
                                        <p:cTn id="24" dur="500"/>
                                        <p:tgtEl>
                                          <p:spTgt spid="3789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7910"/>
                                        </p:tgtEl>
                                        <p:attrNameLst>
                                          <p:attrName>style.visibility</p:attrName>
                                        </p:attrNameLst>
                                      </p:cBhvr>
                                      <p:to>
                                        <p:strVal val="visible"/>
                                      </p:to>
                                    </p:set>
                                    <p:animEffect transition="in" filter="wipe(left)">
                                      <p:cBhvr>
                                        <p:cTn id="34" dur="500"/>
                                        <p:tgtEl>
                                          <p:spTgt spid="37910"/>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ldLvl="0" animBg="1"/>
      <p:bldP spid="37892" grpId="0" animBg="1" build="p"/>
      <p:bldP spid="37897" grpId="0" bldLvl="0" animBg="1" autoUpdateAnimBg="0"/>
      <p:bldP spid="37910"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1116013" y="174625"/>
            <a:ext cx="6553200" cy="587375"/>
          </a:xfrm>
          <a:solidFill>
            <a:schemeClr val="accent2"/>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lstStyle/>
          <a:p>
            <a:r>
              <a:rPr lang="en-GB" sz="3600">
                <a:solidFill>
                  <a:schemeClr val="bg1"/>
                </a:solidFill>
                <a:latin typeface="Arial" panose="020B0604020202020204" pitchFamily="34" charset="0"/>
              </a:rPr>
              <a:t>Summary – Bond Changes</a:t>
            </a:r>
            <a:endParaRPr lang="en-GB" sz="3600">
              <a:solidFill>
                <a:schemeClr val="bg1"/>
              </a:solidFill>
              <a:latin typeface="Arial" panose="020B0604020202020204" pitchFamily="34" charset="0"/>
            </a:endParaRPr>
          </a:p>
        </p:txBody>
      </p:sp>
      <p:sp>
        <p:nvSpPr>
          <p:cNvPr id="38915" name="Rectangle 3"/>
          <p:cNvSpPr>
            <a:spLocks noGrp="1" noChangeArrowheads="1"/>
          </p:cNvSpPr>
          <p:nvPr>
            <p:ph type="body" idx="1"/>
          </p:nvPr>
        </p:nvSpPr>
        <p:spPr bwMode="auto">
          <a:xfrm>
            <a:off x="165273" y="1068796"/>
            <a:ext cx="8439150" cy="2662238"/>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spcBef>
                <a:spcPct val="0"/>
              </a:spcBef>
            </a:pPr>
            <a:r>
              <a:rPr lang="en-GB" sz="2400" dirty="0">
                <a:latin typeface="Arial" panose="020B0604020202020204" pitchFamily="34" charset="0"/>
              </a:rPr>
              <a:t>Where the energy from bond forming exceeds that needed for bond breaking the reaction is exothermic.</a:t>
            </a:r>
            <a:endParaRPr lang="en-GB" sz="2400" dirty="0">
              <a:latin typeface="Arial" panose="020B0604020202020204" pitchFamily="34" charset="0"/>
            </a:endParaRPr>
          </a:p>
          <a:p>
            <a:pPr marL="0" indent="0">
              <a:spcBef>
                <a:spcPct val="0"/>
              </a:spcBef>
              <a:buNone/>
            </a:pPr>
            <a:endParaRPr lang="en-GB" sz="2400" dirty="0">
              <a:latin typeface="Arial" panose="020B0604020202020204" pitchFamily="34" charset="0"/>
            </a:endParaRPr>
          </a:p>
          <a:p>
            <a:pPr marL="609600" indent="-609600">
              <a:spcBef>
                <a:spcPct val="0"/>
              </a:spcBef>
            </a:pPr>
            <a:r>
              <a:rPr lang="en-GB" sz="2400" dirty="0">
                <a:latin typeface="Arial" panose="020B0604020202020204" pitchFamily="34" charset="0"/>
              </a:rPr>
              <a:t>Where the energy for bond breaking exceeds that from bond forming the reaction is endothermic. </a:t>
            </a:r>
            <a:endParaRPr lang="en-GB" sz="2400" dirty="0">
              <a:latin typeface="Arial" panose="020B0604020202020204" pitchFamily="34" charset="0"/>
            </a:endParaRPr>
          </a:p>
        </p:txBody>
      </p:sp>
      <p:grpSp>
        <p:nvGrpSpPr>
          <p:cNvPr id="2" name="Group 4"/>
          <p:cNvGrpSpPr/>
          <p:nvPr/>
        </p:nvGrpSpPr>
        <p:grpSpPr bwMode="auto">
          <a:xfrm>
            <a:off x="685800" y="3641725"/>
            <a:ext cx="7621588" cy="2895600"/>
            <a:chOff x="432" y="2294"/>
            <a:chExt cx="4801" cy="1824"/>
          </a:xfrm>
        </p:grpSpPr>
        <p:grpSp>
          <p:nvGrpSpPr>
            <p:cNvPr id="3" name="Group 5"/>
            <p:cNvGrpSpPr/>
            <p:nvPr/>
          </p:nvGrpSpPr>
          <p:grpSpPr bwMode="auto">
            <a:xfrm>
              <a:off x="432" y="2294"/>
              <a:ext cx="4801" cy="1824"/>
              <a:chOff x="432" y="2294"/>
              <a:chExt cx="4801" cy="1824"/>
            </a:xfrm>
          </p:grpSpPr>
          <p:grpSp>
            <p:nvGrpSpPr>
              <p:cNvPr id="4" name="Group 6"/>
              <p:cNvGrpSpPr/>
              <p:nvPr/>
            </p:nvGrpSpPr>
            <p:grpSpPr bwMode="auto">
              <a:xfrm>
                <a:off x="432" y="2294"/>
                <a:ext cx="2245" cy="1810"/>
                <a:chOff x="432" y="2294"/>
                <a:chExt cx="2245" cy="1810"/>
              </a:xfrm>
            </p:grpSpPr>
            <p:sp>
              <p:nvSpPr>
                <p:cNvPr id="38919" name="Rectangle 7"/>
                <p:cNvSpPr>
                  <a:spLocks noChangeArrowheads="1"/>
                </p:cNvSpPr>
                <p:nvPr/>
              </p:nvSpPr>
              <p:spPr bwMode="auto">
                <a:xfrm>
                  <a:off x="501" y="2294"/>
                  <a:ext cx="2176" cy="1810"/>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0" name="Line 8"/>
                <p:cNvSpPr>
                  <a:spLocks noChangeShapeType="1"/>
                </p:cNvSpPr>
                <p:nvPr/>
              </p:nvSpPr>
              <p:spPr bwMode="auto">
                <a:xfrm>
                  <a:off x="821" y="2387"/>
                  <a:ext cx="1072" cy="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1" name="Line 9"/>
                <p:cNvSpPr>
                  <a:spLocks noChangeShapeType="1"/>
                </p:cNvSpPr>
                <p:nvPr/>
              </p:nvSpPr>
              <p:spPr bwMode="auto">
                <a:xfrm flipV="1">
                  <a:off x="877" y="2376"/>
                  <a:ext cx="1" cy="80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2" name="Line 10"/>
                <p:cNvSpPr>
                  <a:spLocks noChangeShapeType="1"/>
                </p:cNvSpPr>
                <p:nvPr/>
              </p:nvSpPr>
              <p:spPr bwMode="auto">
                <a:xfrm flipH="1">
                  <a:off x="713" y="2416"/>
                  <a:ext cx="1" cy="151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3" name="Line 11"/>
                <p:cNvSpPr>
                  <a:spLocks noChangeShapeType="1"/>
                </p:cNvSpPr>
                <p:nvPr/>
              </p:nvSpPr>
              <p:spPr bwMode="auto">
                <a:xfrm flipV="1">
                  <a:off x="710" y="3919"/>
                  <a:ext cx="1785" cy="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4" name="Rectangle 12"/>
                <p:cNvSpPr>
                  <a:spLocks noChangeArrowheads="1"/>
                </p:cNvSpPr>
                <p:nvPr/>
              </p:nvSpPr>
              <p:spPr bwMode="auto">
                <a:xfrm rot="-5400000">
                  <a:off x="-144" y="2955"/>
                  <a:ext cx="1515"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1800" b="1">
                      <a:latin typeface="Arial" panose="020B0604020202020204" pitchFamily="34" charset="0"/>
                    </a:rPr>
                    <a:t>Energy in chemicals</a:t>
                  </a:r>
                  <a:endParaRPr lang="en-GB" sz="1800" b="1">
                    <a:latin typeface="Arial" panose="020B0604020202020204" pitchFamily="34" charset="0"/>
                  </a:endParaRPr>
                </a:p>
              </p:txBody>
            </p:sp>
            <p:sp>
              <p:nvSpPr>
                <p:cNvPr id="38925" name="Line 13"/>
                <p:cNvSpPr>
                  <a:spLocks noChangeShapeType="1"/>
                </p:cNvSpPr>
                <p:nvPr/>
              </p:nvSpPr>
              <p:spPr bwMode="auto">
                <a:xfrm flipV="1">
                  <a:off x="824" y="3183"/>
                  <a:ext cx="318" cy="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6" name="Line 14"/>
                <p:cNvSpPr>
                  <a:spLocks noChangeShapeType="1"/>
                </p:cNvSpPr>
                <p:nvPr/>
              </p:nvSpPr>
              <p:spPr bwMode="auto">
                <a:xfrm>
                  <a:off x="1755" y="3676"/>
                  <a:ext cx="614"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8927" name="Text Box 15"/>
                <p:cNvSpPr txBox="1">
                  <a:spLocks noChangeArrowheads="1"/>
                </p:cNvSpPr>
                <p:nvPr/>
              </p:nvSpPr>
              <p:spPr bwMode="auto">
                <a:xfrm>
                  <a:off x="777" y="3272"/>
                  <a:ext cx="647" cy="19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reactants</a:t>
                  </a:r>
                  <a:endParaRPr lang="en-GB" sz="1400" b="1">
                    <a:latin typeface="Arial" panose="020B0604020202020204" pitchFamily="34" charset="0"/>
                  </a:endParaRPr>
                </a:p>
              </p:txBody>
            </p:sp>
            <p:sp>
              <p:nvSpPr>
                <p:cNvPr id="38928" name="Text Box 16"/>
                <p:cNvSpPr txBox="1">
                  <a:spLocks noChangeArrowheads="1"/>
                </p:cNvSpPr>
                <p:nvPr/>
              </p:nvSpPr>
              <p:spPr bwMode="auto">
                <a:xfrm>
                  <a:off x="1833" y="3734"/>
                  <a:ext cx="604" cy="19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products</a:t>
                  </a:r>
                  <a:endParaRPr lang="en-GB" sz="1400" b="1">
                    <a:latin typeface="Arial" panose="020B0604020202020204" pitchFamily="34" charset="0"/>
                  </a:endParaRPr>
                </a:p>
              </p:txBody>
            </p:sp>
            <p:sp>
              <p:nvSpPr>
                <p:cNvPr id="38929" name="Line 17"/>
                <p:cNvSpPr>
                  <a:spLocks noChangeShapeType="1"/>
                </p:cNvSpPr>
                <p:nvPr/>
              </p:nvSpPr>
              <p:spPr bwMode="auto">
                <a:xfrm flipH="1">
                  <a:off x="1834" y="2434"/>
                  <a:ext cx="0" cy="125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30" name="Line 18"/>
                <p:cNvSpPr>
                  <a:spLocks noChangeShapeType="1"/>
                </p:cNvSpPr>
                <p:nvPr/>
              </p:nvSpPr>
              <p:spPr bwMode="auto">
                <a:xfrm flipV="1">
                  <a:off x="1232" y="3193"/>
                  <a:ext cx="1088" cy="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8931" name="AutoShape 19"/>
                <p:cNvSpPr>
                  <a:spLocks noChangeArrowheads="1"/>
                </p:cNvSpPr>
                <p:nvPr/>
              </p:nvSpPr>
              <p:spPr bwMode="auto">
                <a:xfrm rot="5400000" flipV="1">
                  <a:off x="1851" y="3202"/>
                  <a:ext cx="424" cy="462"/>
                </a:xfrm>
                <a:prstGeom prst="rightArrow">
                  <a:avLst>
                    <a:gd name="adj1" fmla="val 50001"/>
                    <a:gd name="adj2"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spcBef>
                      <a:spcPct val="50000"/>
                    </a:spcBef>
                  </a:pPr>
                  <a:r>
                    <a:rPr lang="en-GB" sz="1800" b="1" dirty="0">
                      <a:latin typeface="Arial" panose="020B0604020202020204" pitchFamily="34" charset="0"/>
                      <a:sym typeface="Symbol" panose="05050102010706020507" charset="0"/>
                    </a:rPr>
                    <a:t>H </a:t>
                  </a:r>
                  <a:endParaRPr lang="en-GB" sz="1800" b="1" dirty="0">
                    <a:latin typeface="Arial" panose="020B0604020202020204" pitchFamily="34" charset="0"/>
                    <a:sym typeface="Symbol" panose="05050102010706020507" charset="0"/>
                  </a:endParaRPr>
                </a:p>
              </p:txBody>
            </p:sp>
            <p:sp>
              <p:nvSpPr>
                <p:cNvPr id="38932" name="Text Box 20"/>
                <p:cNvSpPr txBox="1">
                  <a:spLocks noChangeArrowheads="1"/>
                </p:cNvSpPr>
                <p:nvPr/>
              </p:nvSpPr>
              <p:spPr bwMode="auto">
                <a:xfrm rot="-5400000">
                  <a:off x="574" y="2681"/>
                  <a:ext cx="916" cy="192"/>
                </a:xfrm>
                <a:prstGeom prst="rect">
                  <a:avLst/>
                </a:prstGeom>
                <a:noFill/>
                <a:ln>
                  <a:noFill/>
                </a:ln>
                <a:effectLst/>
                <a:extLst>
                  <a:ext uri="{909E8E84-426E-40DD-AFC4-6F175D3DCCD1}">
                    <a14:hiddenFill xmlns:a14="http://schemas.microsoft.com/office/drawing/2010/main">
                      <a:gradFill rotWithShape="0">
                        <a:gsLst>
                          <a:gs pos="0">
                            <a:srgbClr val="FF3300"/>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Bonds break</a:t>
                  </a:r>
                  <a:endParaRPr lang="en-GB" sz="1400" b="1">
                    <a:latin typeface="Arial" panose="020B0604020202020204" pitchFamily="34" charset="0"/>
                  </a:endParaRPr>
                </a:p>
              </p:txBody>
            </p:sp>
            <p:sp>
              <p:nvSpPr>
                <p:cNvPr id="38933" name="Text Box 21"/>
                <p:cNvSpPr txBox="1">
                  <a:spLocks noChangeArrowheads="1"/>
                </p:cNvSpPr>
                <p:nvPr/>
              </p:nvSpPr>
              <p:spPr bwMode="auto">
                <a:xfrm rot="-5400000">
                  <a:off x="1540" y="2735"/>
                  <a:ext cx="892" cy="192"/>
                </a:xfrm>
                <a:prstGeom prst="rect">
                  <a:avLst/>
                </a:prstGeom>
                <a:noFill/>
                <a:ln>
                  <a:noFill/>
                </a:ln>
                <a:effectLst/>
                <a:extLst>
                  <a:ext uri="{909E8E84-426E-40DD-AFC4-6F175D3DCCD1}">
                    <a14:hiddenFill xmlns:a14="http://schemas.microsoft.com/office/drawing/2010/main">
                      <a:gradFill rotWithShape="0">
                        <a:gsLst>
                          <a:gs pos="0">
                            <a:srgbClr val="FF3300"/>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Bond forming</a:t>
                  </a:r>
                  <a:endParaRPr lang="en-GB" sz="1400" b="1">
                    <a:latin typeface="Arial" panose="020B0604020202020204" pitchFamily="34" charset="0"/>
                  </a:endParaRPr>
                </a:p>
              </p:txBody>
            </p:sp>
          </p:grpSp>
          <p:grpSp>
            <p:nvGrpSpPr>
              <p:cNvPr id="5" name="Group 22"/>
              <p:cNvGrpSpPr/>
              <p:nvPr/>
            </p:nvGrpSpPr>
            <p:grpSpPr bwMode="auto">
              <a:xfrm>
                <a:off x="2988" y="2308"/>
                <a:ext cx="2245" cy="1810"/>
                <a:chOff x="2988" y="2308"/>
                <a:chExt cx="2245" cy="1810"/>
              </a:xfrm>
            </p:grpSpPr>
            <p:sp>
              <p:nvSpPr>
                <p:cNvPr id="38935" name="Rectangle 23"/>
                <p:cNvSpPr>
                  <a:spLocks noChangeArrowheads="1"/>
                </p:cNvSpPr>
                <p:nvPr/>
              </p:nvSpPr>
              <p:spPr bwMode="auto">
                <a:xfrm>
                  <a:off x="3057" y="2308"/>
                  <a:ext cx="2176" cy="1810"/>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36" name="Line 24"/>
                <p:cNvSpPr>
                  <a:spLocks noChangeShapeType="1"/>
                </p:cNvSpPr>
                <p:nvPr/>
              </p:nvSpPr>
              <p:spPr bwMode="auto">
                <a:xfrm>
                  <a:off x="3377" y="2401"/>
                  <a:ext cx="1072" cy="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37" name="Line 25"/>
                <p:cNvSpPr>
                  <a:spLocks noChangeShapeType="1"/>
                </p:cNvSpPr>
                <p:nvPr/>
              </p:nvSpPr>
              <p:spPr bwMode="auto">
                <a:xfrm flipH="1" flipV="1">
                  <a:off x="3432" y="2381"/>
                  <a:ext cx="1" cy="12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38" name="Line 26"/>
                <p:cNvSpPr>
                  <a:spLocks noChangeShapeType="1"/>
                </p:cNvSpPr>
                <p:nvPr/>
              </p:nvSpPr>
              <p:spPr bwMode="auto">
                <a:xfrm flipH="1">
                  <a:off x="3269" y="2430"/>
                  <a:ext cx="1" cy="151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39" name="Line 27"/>
                <p:cNvSpPr>
                  <a:spLocks noChangeShapeType="1"/>
                </p:cNvSpPr>
                <p:nvPr/>
              </p:nvSpPr>
              <p:spPr bwMode="auto">
                <a:xfrm>
                  <a:off x="3285" y="3938"/>
                  <a:ext cx="1839" cy="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40" name="Rectangle 28"/>
                <p:cNvSpPr>
                  <a:spLocks noChangeArrowheads="1"/>
                </p:cNvSpPr>
                <p:nvPr/>
              </p:nvSpPr>
              <p:spPr bwMode="auto">
                <a:xfrm rot="-5400000">
                  <a:off x="2412" y="2969"/>
                  <a:ext cx="1515"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sz="1800" b="1">
                      <a:latin typeface="Arial" panose="020B0604020202020204" pitchFamily="34" charset="0"/>
                    </a:rPr>
                    <a:t>Energy in chemicals</a:t>
                  </a:r>
                  <a:endParaRPr lang="en-GB" sz="1800" b="1">
                    <a:latin typeface="Arial" panose="020B0604020202020204" pitchFamily="34" charset="0"/>
                  </a:endParaRPr>
                </a:p>
              </p:txBody>
            </p:sp>
            <p:sp>
              <p:nvSpPr>
                <p:cNvPr id="38941" name="Line 29"/>
                <p:cNvSpPr>
                  <a:spLocks noChangeShapeType="1"/>
                </p:cNvSpPr>
                <p:nvPr/>
              </p:nvSpPr>
              <p:spPr bwMode="auto">
                <a:xfrm flipV="1">
                  <a:off x="3380" y="3628"/>
                  <a:ext cx="318" cy="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42" name="Line 30"/>
                <p:cNvSpPr>
                  <a:spLocks noChangeShapeType="1"/>
                </p:cNvSpPr>
                <p:nvPr/>
              </p:nvSpPr>
              <p:spPr bwMode="auto">
                <a:xfrm>
                  <a:off x="4338" y="3205"/>
                  <a:ext cx="614"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8943" name="Text Box 31"/>
                <p:cNvSpPr txBox="1">
                  <a:spLocks noChangeArrowheads="1"/>
                </p:cNvSpPr>
                <p:nvPr/>
              </p:nvSpPr>
              <p:spPr bwMode="auto">
                <a:xfrm>
                  <a:off x="3379" y="3679"/>
                  <a:ext cx="647" cy="19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reactants</a:t>
                  </a:r>
                  <a:endParaRPr lang="en-GB" sz="1400" b="1">
                    <a:latin typeface="Arial" panose="020B0604020202020204" pitchFamily="34" charset="0"/>
                  </a:endParaRPr>
                </a:p>
              </p:txBody>
            </p:sp>
            <p:sp>
              <p:nvSpPr>
                <p:cNvPr id="38944" name="Text Box 32"/>
                <p:cNvSpPr txBox="1">
                  <a:spLocks noChangeArrowheads="1"/>
                </p:cNvSpPr>
                <p:nvPr/>
              </p:nvSpPr>
              <p:spPr bwMode="auto">
                <a:xfrm>
                  <a:off x="4600" y="2989"/>
                  <a:ext cx="604" cy="19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products</a:t>
                  </a:r>
                  <a:endParaRPr lang="en-GB" sz="1400" b="1">
                    <a:latin typeface="Arial" panose="020B0604020202020204" pitchFamily="34" charset="0"/>
                  </a:endParaRPr>
                </a:p>
              </p:txBody>
            </p:sp>
            <p:sp>
              <p:nvSpPr>
                <p:cNvPr id="38945" name="Line 33"/>
                <p:cNvSpPr>
                  <a:spLocks noChangeShapeType="1"/>
                </p:cNvSpPr>
                <p:nvPr/>
              </p:nvSpPr>
              <p:spPr bwMode="auto">
                <a:xfrm flipH="1">
                  <a:off x="4472" y="2421"/>
                  <a:ext cx="0" cy="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46" name="Line 34"/>
                <p:cNvSpPr>
                  <a:spLocks noChangeShapeType="1"/>
                </p:cNvSpPr>
                <p:nvPr/>
              </p:nvSpPr>
              <p:spPr bwMode="auto">
                <a:xfrm flipV="1">
                  <a:off x="3715" y="3628"/>
                  <a:ext cx="1088" cy="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8947" name="AutoShape 35"/>
                <p:cNvSpPr>
                  <a:spLocks noChangeArrowheads="1"/>
                </p:cNvSpPr>
                <p:nvPr/>
              </p:nvSpPr>
              <p:spPr bwMode="auto">
                <a:xfrm rot="-5400000">
                  <a:off x="4444" y="3225"/>
                  <a:ext cx="369" cy="411"/>
                </a:xfrm>
                <a:prstGeom prst="rightArrow">
                  <a:avLst>
                    <a:gd name="adj1" fmla="val 50000"/>
                    <a:gd name="adj2"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GB" sz="1800" b="1">
                      <a:latin typeface="Arial" panose="020B0604020202020204" pitchFamily="34" charset="0"/>
                      <a:sym typeface="Symbol" panose="05050102010706020507" charset="0"/>
                    </a:rPr>
                    <a:t>H </a:t>
                  </a:r>
                  <a:endParaRPr lang="en-GB" sz="1800" b="1">
                    <a:latin typeface="Arial" panose="020B0604020202020204" pitchFamily="34" charset="0"/>
                    <a:sym typeface="Symbol" panose="05050102010706020507" charset="0"/>
                  </a:endParaRPr>
                </a:p>
              </p:txBody>
            </p:sp>
            <p:sp>
              <p:nvSpPr>
                <p:cNvPr id="38948" name="Text Box 36"/>
                <p:cNvSpPr txBox="1">
                  <a:spLocks noChangeArrowheads="1"/>
                </p:cNvSpPr>
                <p:nvPr/>
              </p:nvSpPr>
              <p:spPr bwMode="auto">
                <a:xfrm rot="-5400000">
                  <a:off x="3130" y="2969"/>
                  <a:ext cx="916" cy="192"/>
                </a:xfrm>
                <a:prstGeom prst="rect">
                  <a:avLst/>
                </a:prstGeom>
                <a:noFill/>
                <a:ln>
                  <a:noFill/>
                </a:ln>
                <a:effectLst/>
                <a:extLst>
                  <a:ext uri="{909E8E84-426E-40DD-AFC4-6F175D3DCCD1}">
                    <a14:hiddenFill xmlns:a14="http://schemas.microsoft.com/office/drawing/2010/main">
                      <a:gradFill rotWithShape="0">
                        <a:gsLst>
                          <a:gs pos="0">
                            <a:srgbClr val="FF3300"/>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Bonds break</a:t>
                  </a:r>
                  <a:endParaRPr lang="en-GB" sz="1400" b="1">
                    <a:latin typeface="Arial" panose="020B0604020202020204" pitchFamily="34" charset="0"/>
                  </a:endParaRPr>
                </a:p>
              </p:txBody>
            </p:sp>
            <p:sp>
              <p:nvSpPr>
                <p:cNvPr id="38949" name="Text Box 37"/>
                <p:cNvSpPr txBox="1">
                  <a:spLocks noChangeArrowheads="1"/>
                </p:cNvSpPr>
                <p:nvPr/>
              </p:nvSpPr>
              <p:spPr bwMode="auto">
                <a:xfrm rot="-5400000">
                  <a:off x="3803" y="2804"/>
                  <a:ext cx="892" cy="192"/>
                </a:xfrm>
                <a:prstGeom prst="rect">
                  <a:avLst/>
                </a:prstGeom>
                <a:noFill/>
                <a:ln>
                  <a:noFill/>
                </a:ln>
                <a:effectLst/>
                <a:extLst>
                  <a:ext uri="{909E8E84-426E-40DD-AFC4-6F175D3DCCD1}">
                    <a14:hiddenFill xmlns:a14="http://schemas.microsoft.com/office/drawing/2010/main">
                      <a:gradFill rotWithShape="0">
                        <a:gsLst>
                          <a:gs pos="0">
                            <a:srgbClr val="FF3300"/>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1400" b="1">
                      <a:latin typeface="Arial" panose="020B0604020202020204" pitchFamily="34" charset="0"/>
                    </a:rPr>
                    <a:t>Bonds form</a:t>
                  </a:r>
                  <a:endParaRPr lang="en-GB" sz="1400" b="1">
                    <a:latin typeface="Arial" panose="020B0604020202020204" pitchFamily="34" charset="0"/>
                  </a:endParaRPr>
                </a:p>
              </p:txBody>
            </p:sp>
          </p:grpSp>
        </p:grpSp>
        <p:sp>
          <p:nvSpPr>
            <p:cNvPr id="38950" name="Text Box 38"/>
            <p:cNvSpPr txBox="1">
              <a:spLocks noChangeArrowheads="1"/>
            </p:cNvSpPr>
            <p:nvPr/>
          </p:nvSpPr>
          <p:spPr bwMode="auto">
            <a:xfrm>
              <a:off x="2094" y="2350"/>
              <a:ext cx="540" cy="250"/>
            </a:xfrm>
            <a:prstGeom prst="rect">
              <a:avLst/>
            </a:prstGeom>
            <a:solidFill>
              <a:srgbClr val="EF6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solidFill>
                    <a:srgbClr val="FFFF00"/>
                  </a:solidFill>
                  <a:latin typeface="Arial" panose="020B0604020202020204" pitchFamily="34" charset="0"/>
                </a:rPr>
                <a:t>Exo</a:t>
              </a:r>
              <a:endParaRPr lang="en-GB" sz="2000">
                <a:solidFill>
                  <a:srgbClr val="FFFF00"/>
                </a:solidFill>
                <a:latin typeface="Arial" panose="020B0604020202020204" pitchFamily="34" charset="0"/>
              </a:endParaRPr>
            </a:p>
          </p:txBody>
        </p:sp>
        <p:sp>
          <p:nvSpPr>
            <p:cNvPr id="38951" name="Text Box 39"/>
            <p:cNvSpPr txBox="1">
              <a:spLocks noChangeArrowheads="1"/>
            </p:cNvSpPr>
            <p:nvPr/>
          </p:nvSpPr>
          <p:spPr bwMode="auto">
            <a:xfrm>
              <a:off x="4622" y="2355"/>
              <a:ext cx="540" cy="250"/>
            </a:xfrm>
            <a:prstGeom prst="rect">
              <a:avLst/>
            </a:prstGeom>
            <a:solidFill>
              <a:srgbClr val="EF6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sz="2000">
                  <a:solidFill>
                    <a:srgbClr val="FFFF00"/>
                  </a:solidFill>
                  <a:latin typeface="Arial" panose="020B0604020202020204" pitchFamily="34" charset="0"/>
                </a:rPr>
                <a:t>Endo</a:t>
              </a:r>
              <a:endParaRPr lang="en-GB" sz="2000">
                <a:solidFill>
                  <a:srgbClr val="FFFF00"/>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Enthalpy change of reaction </a:t>
            </a:r>
            <a:r>
              <a:rPr lang="en-US" sz="2800" dirty="0"/>
              <a:t>(involving only covalent bonds)</a:t>
            </a:r>
            <a:endParaRPr lang="en-US" sz="2800" dirty="0"/>
          </a:p>
        </p:txBody>
      </p:sp>
      <p:pic>
        <p:nvPicPr>
          <p:cNvPr id="4" name="Content Placeholder 3" descr="5-4.png"/>
          <p:cNvPicPr>
            <a:picLocks noGrp="1" noChangeAspect="1"/>
          </p:cNvPicPr>
          <p:nvPr>
            <p:ph idx="1"/>
          </p:nvPr>
        </p:nvPicPr>
        <p:blipFill>
          <a:blip r:embed="rId1">
            <a:extLst>
              <a:ext uri="{28A0092B-C50C-407E-A947-70E740481C1C}">
                <a14:useLocalDpi xmlns:a14="http://schemas.microsoft.com/office/drawing/2010/main" val="0"/>
              </a:ext>
            </a:extLst>
          </a:blip>
          <a:srcRect t="-71058" b="-71058"/>
          <a:stretch>
            <a:fillRect/>
          </a:stretch>
        </p:blipFill>
        <p:spPr>
          <a:xfrm>
            <a:off x="882316" y="878328"/>
            <a:ext cx="6782388" cy="3720432"/>
          </a:xfrm>
        </p:spPr>
      </p:pic>
      <p:sp>
        <p:nvSpPr>
          <p:cNvPr id="5" name="Rectangle 4"/>
          <p:cNvSpPr/>
          <p:nvPr/>
        </p:nvSpPr>
        <p:spPr>
          <a:xfrm flipH="1">
            <a:off x="2165685" y="3141601"/>
            <a:ext cx="213908" cy="12031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89" y="4384844"/>
            <a:ext cx="7034050" cy="1542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90491" y="1448755"/>
            <a:ext cx="8940800" cy="51816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1988" name="Rectangle 4"/>
          <p:cNvSpPr>
            <a:spLocks noGrp="1" noChangeArrowheads="1"/>
          </p:cNvSpPr>
          <p:nvPr>
            <p:ph type="body" idx="1"/>
          </p:nvPr>
        </p:nvSpPr>
        <p:spPr bwMode="auto">
          <a:xfrm>
            <a:off x="325438" y="865188"/>
            <a:ext cx="8439150" cy="763587"/>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609600" indent="-609600">
              <a:spcBef>
                <a:spcPct val="0"/>
              </a:spcBef>
            </a:pPr>
            <a:r>
              <a:rPr lang="en-GB" sz="2800">
                <a:latin typeface="Arial" panose="020B0604020202020204" pitchFamily="34" charset="0"/>
              </a:rPr>
              <a:t>This is an exothermic reaction</a:t>
            </a:r>
            <a:endParaRPr lang="en-GB" sz="2800">
              <a:latin typeface="Arial" panose="020B0604020202020204" pitchFamily="34" charset="0"/>
            </a:endParaRPr>
          </a:p>
        </p:txBody>
      </p:sp>
      <p:grpSp>
        <p:nvGrpSpPr>
          <p:cNvPr id="2" name="Group 5"/>
          <p:cNvGrpSpPr/>
          <p:nvPr/>
        </p:nvGrpSpPr>
        <p:grpSpPr bwMode="auto">
          <a:xfrm>
            <a:off x="5634038" y="2324100"/>
            <a:ext cx="1957387" cy="2409825"/>
            <a:chOff x="3549" y="1464"/>
            <a:chExt cx="1233" cy="1518"/>
          </a:xfrm>
        </p:grpSpPr>
        <p:sp>
          <p:nvSpPr>
            <p:cNvPr id="41990" name="Line 6"/>
            <p:cNvSpPr>
              <a:spLocks noChangeShapeType="1"/>
            </p:cNvSpPr>
            <p:nvPr/>
          </p:nvSpPr>
          <p:spPr bwMode="auto">
            <a:xfrm>
              <a:off x="3549" y="1464"/>
              <a:ext cx="978" cy="1518"/>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1" name="Text Box 7"/>
            <p:cNvSpPr txBox="1">
              <a:spLocks noChangeArrowheads="1"/>
            </p:cNvSpPr>
            <p:nvPr/>
          </p:nvSpPr>
          <p:spPr bwMode="auto">
            <a:xfrm>
              <a:off x="4138" y="1677"/>
              <a:ext cx="6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Bond </a:t>
              </a:r>
              <a:endParaRPr lang="en-GB" sz="1800">
                <a:latin typeface="Arial" panose="020B0604020202020204" pitchFamily="34" charset="0"/>
              </a:endParaRPr>
            </a:p>
            <a:p>
              <a:r>
                <a:rPr lang="en-GB" sz="1800">
                  <a:latin typeface="Arial" panose="020B0604020202020204" pitchFamily="34" charset="0"/>
                </a:rPr>
                <a:t>Forming</a:t>
              </a:r>
              <a:endParaRPr lang="en-GB" sz="1800">
                <a:latin typeface="Arial" panose="020B0604020202020204" pitchFamily="34" charset="0"/>
              </a:endParaRPr>
            </a:p>
          </p:txBody>
        </p:sp>
      </p:grpSp>
      <p:grpSp>
        <p:nvGrpSpPr>
          <p:cNvPr id="3" name="Group 8"/>
          <p:cNvGrpSpPr/>
          <p:nvPr/>
        </p:nvGrpSpPr>
        <p:grpSpPr bwMode="auto">
          <a:xfrm>
            <a:off x="677863" y="2324100"/>
            <a:ext cx="2174875" cy="1112838"/>
            <a:chOff x="427" y="1464"/>
            <a:chExt cx="1370" cy="701"/>
          </a:xfrm>
        </p:grpSpPr>
        <p:sp>
          <p:nvSpPr>
            <p:cNvPr id="41993" name="Line 9"/>
            <p:cNvSpPr>
              <a:spLocks noChangeShapeType="1"/>
            </p:cNvSpPr>
            <p:nvPr/>
          </p:nvSpPr>
          <p:spPr bwMode="auto">
            <a:xfrm flipV="1">
              <a:off x="1162" y="1464"/>
              <a:ext cx="635" cy="701"/>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4" name="Text Box 10"/>
            <p:cNvSpPr txBox="1">
              <a:spLocks noChangeArrowheads="1"/>
            </p:cNvSpPr>
            <p:nvPr/>
          </p:nvSpPr>
          <p:spPr bwMode="auto">
            <a:xfrm>
              <a:off x="427" y="1486"/>
              <a:ext cx="6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Bond</a:t>
              </a:r>
              <a:endParaRPr lang="en-GB" sz="1800">
                <a:latin typeface="Arial" panose="020B0604020202020204" pitchFamily="34" charset="0"/>
              </a:endParaRPr>
            </a:p>
            <a:p>
              <a:r>
                <a:rPr lang="en-GB" sz="1800">
                  <a:latin typeface="Arial" panose="020B0604020202020204" pitchFamily="34" charset="0"/>
                </a:rPr>
                <a:t>Breaking</a:t>
              </a:r>
              <a:endParaRPr lang="en-GB" sz="1800">
                <a:latin typeface="Arial" panose="020B0604020202020204" pitchFamily="34" charset="0"/>
              </a:endParaRPr>
            </a:p>
          </p:txBody>
        </p:sp>
      </p:grpSp>
      <p:grpSp>
        <p:nvGrpSpPr>
          <p:cNvPr id="4" name="Group 11"/>
          <p:cNvGrpSpPr/>
          <p:nvPr/>
        </p:nvGrpSpPr>
        <p:grpSpPr bwMode="auto">
          <a:xfrm>
            <a:off x="133350" y="1744663"/>
            <a:ext cx="8559800" cy="4849812"/>
            <a:chOff x="84" y="1099"/>
            <a:chExt cx="5392" cy="3055"/>
          </a:xfrm>
        </p:grpSpPr>
        <p:sp>
          <p:nvSpPr>
            <p:cNvPr id="41996" name="Line 12"/>
            <p:cNvSpPr>
              <a:spLocks noChangeShapeType="1"/>
            </p:cNvSpPr>
            <p:nvPr/>
          </p:nvSpPr>
          <p:spPr bwMode="auto">
            <a:xfrm flipV="1">
              <a:off x="323" y="1099"/>
              <a:ext cx="0" cy="276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7" name="Line 13"/>
            <p:cNvSpPr>
              <a:spLocks noChangeShapeType="1"/>
            </p:cNvSpPr>
            <p:nvPr/>
          </p:nvSpPr>
          <p:spPr bwMode="auto">
            <a:xfrm>
              <a:off x="323" y="3873"/>
              <a:ext cx="5153"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998" name="Text Box 14"/>
            <p:cNvSpPr txBox="1">
              <a:spLocks noChangeArrowheads="1"/>
            </p:cNvSpPr>
            <p:nvPr/>
          </p:nvSpPr>
          <p:spPr bwMode="auto">
            <a:xfrm>
              <a:off x="2020" y="3923"/>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800">
                  <a:latin typeface="Arial" panose="020B0604020202020204" pitchFamily="34" charset="0"/>
                </a:rPr>
                <a:t>Progress of reaction</a:t>
              </a:r>
              <a:endParaRPr lang="en-GB" sz="1800">
                <a:latin typeface="Arial" panose="020B0604020202020204" pitchFamily="34" charset="0"/>
              </a:endParaRPr>
            </a:p>
          </p:txBody>
        </p:sp>
        <p:sp>
          <p:nvSpPr>
            <p:cNvPr id="41999" name="Rectangle 15"/>
            <p:cNvSpPr>
              <a:spLocks noChangeArrowheads="1"/>
            </p:cNvSpPr>
            <p:nvPr/>
          </p:nvSpPr>
          <p:spPr bwMode="auto">
            <a:xfrm rot="-5400000">
              <a:off x="-554" y="2374"/>
              <a:ext cx="1508" cy="231"/>
            </a:xfrm>
            <a:prstGeom prst="rect">
              <a:avLst/>
            </a:prstGeom>
            <a:gradFill rotWithShape="0">
              <a:gsLst>
                <a:gs pos="0">
                  <a:srgbClr val="FF3300"/>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1800" b="1" u="sng">
                  <a:latin typeface="Arial" panose="020B0604020202020204" pitchFamily="34" charset="0"/>
                </a:rPr>
                <a:t>Energy in chemicals</a:t>
              </a:r>
              <a:endParaRPr lang="en-GB" sz="1800" b="1" u="sng">
                <a:latin typeface="Arial" panose="020B0604020202020204" pitchFamily="34" charset="0"/>
              </a:endParaRPr>
            </a:p>
          </p:txBody>
        </p:sp>
      </p:grpSp>
      <p:grpSp>
        <p:nvGrpSpPr>
          <p:cNvPr id="5" name="Group 16"/>
          <p:cNvGrpSpPr/>
          <p:nvPr/>
        </p:nvGrpSpPr>
        <p:grpSpPr bwMode="auto">
          <a:xfrm>
            <a:off x="639763" y="3636963"/>
            <a:ext cx="2438400" cy="1352550"/>
            <a:chOff x="403" y="2291"/>
            <a:chExt cx="1536" cy="852"/>
          </a:xfrm>
        </p:grpSpPr>
        <p:sp>
          <p:nvSpPr>
            <p:cNvPr id="42001" name="Line 17"/>
            <p:cNvSpPr>
              <a:spLocks noChangeShapeType="1"/>
            </p:cNvSpPr>
            <p:nvPr/>
          </p:nvSpPr>
          <p:spPr bwMode="auto">
            <a:xfrm>
              <a:off x="1515" y="2485"/>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02" name="Line 18"/>
            <p:cNvSpPr>
              <a:spLocks noChangeShapeType="1"/>
            </p:cNvSpPr>
            <p:nvPr/>
          </p:nvSpPr>
          <p:spPr bwMode="auto">
            <a:xfrm>
              <a:off x="1515" y="2531"/>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03" name="Oval 19"/>
            <p:cNvSpPr>
              <a:spLocks noChangeArrowheads="1"/>
            </p:cNvSpPr>
            <p:nvPr/>
          </p:nvSpPr>
          <p:spPr bwMode="auto">
            <a:xfrm>
              <a:off x="1693" y="2363"/>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04" name="Oval 20"/>
            <p:cNvSpPr>
              <a:spLocks noChangeArrowheads="1"/>
            </p:cNvSpPr>
            <p:nvPr/>
          </p:nvSpPr>
          <p:spPr bwMode="auto">
            <a:xfrm>
              <a:off x="1288" y="2376"/>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05" name="Line 21"/>
            <p:cNvSpPr>
              <a:spLocks noChangeShapeType="1"/>
            </p:cNvSpPr>
            <p:nvPr/>
          </p:nvSpPr>
          <p:spPr bwMode="auto">
            <a:xfrm>
              <a:off x="1515" y="2779"/>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06" name="Line 22"/>
            <p:cNvSpPr>
              <a:spLocks noChangeShapeType="1"/>
            </p:cNvSpPr>
            <p:nvPr/>
          </p:nvSpPr>
          <p:spPr bwMode="auto">
            <a:xfrm>
              <a:off x="1515" y="2825"/>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07" name="Oval 23"/>
            <p:cNvSpPr>
              <a:spLocks noChangeArrowheads="1"/>
            </p:cNvSpPr>
            <p:nvPr/>
          </p:nvSpPr>
          <p:spPr bwMode="auto">
            <a:xfrm>
              <a:off x="1693" y="2657"/>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08" name="Oval 24"/>
            <p:cNvSpPr>
              <a:spLocks noChangeArrowheads="1"/>
            </p:cNvSpPr>
            <p:nvPr/>
          </p:nvSpPr>
          <p:spPr bwMode="auto">
            <a:xfrm>
              <a:off x="1288" y="2670"/>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09" name="Line 25"/>
            <p:cNvSpPr>
              <a:spLocks noChangeShapeType="1"/>
            </p:cNvSpPr>
            <p:nvPr/>
          </p:nvSpPr>
          <p:spPr bwMode="auto">
            <a:xfrm flipV="1">
              <a:off x="693" y="2450"/>
              <a:ext cx="0" cy="20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10" name="Line 26"/>
            <p:cNvSpPr>
              <a:spLocks noChangeShapeType="1"/>
            </p:cNvSpPr>
            <p:nvPr/>
          </p:nvSpPr>
          <p:spPr bwMode="auto">
            <a:xfrm flipH="1">
              <a:off x="566" y="2821"/>
              <a:ext cx="72" cy="1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11" name="Line 27"/>
            <p:cNvSpPr>
              <a:spLocks noChangeShapeType="1"/>
            </p:cNvSpPr>
            <p:nvPr/>
          </p:nvSpPr>
          <p:spPr bwMode="auto">
            <a:xfrm>
              <a:off x="693" y="2831"/>
              <a:ext cx="129" cy="1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12" name="Line 28"/>
            <p:cNvSpPr>
              <a:spLocks noChangeShapeType="1"/>
            </p:cNvSpPr>
            <p:nvPr/>
          </p:nvSpPr>
          <p:spPr bwMode="auto">
            <a:xfrm>
              <a:off x="756" y="2753"/>
              <a:ext cx="309" cy="1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13" name="Oval 29"/>
            <p:cNvSpPr>
              <a:spLocks noChangeArrowheads="1"/>
            </p:cNvSpPr>
            <p:nvPr/>
          </p:nvSpPr>
          <p:spPr bwMode="auto">
            <a:xfrm>
              <a:off x="602" y="2291"/>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14" name="Oval 30"/>
            <p:cNvSpPr>
              <a:spLocks noChangeArrowheads="1"/>
            </p:cNvSpPr>
            <p:nvPr/>
          </p:nvSpPr>
          <p:spPr bwMode="auto">
            <a:xfrm>
              <a:off x="575" y="2631"/>
              <a:ext cx="272" cy="273"/>
            </a:xfrm>
            <a:prstGeom prst="ellipse">
              <a:avLst/>
            </a:prstGeom>
            <a:gradFill rotWithShape="0">
              <a:gsLst>
                <a:gs pos="0">
                  <a:srgbClr val="006600"/>
                </a:gs>
                <a:gs pos="100000">
                  <a:srgbClr val="006600">
                    <a:gamma/>
                    <a:shade val="0"/>
                    <a:invGamma/>
                  </a:srgb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solidFill>
                    <a:schemeClr val="bg1"/>
                  </a:solidFill>
                  <a:latin typeface="Arial" panose="020B0604020202020204" pitchFamily="34" charset="0"/>
                </a:rPr>
                <a:t>C</a:t>
              </a:r>
              <a:endParaRPr lang="en-GB">
                <a:solidFill>
                  <a:schemeClr val="bg1"/>
                </a:solidFill>
                <a:latin typeface="Arial" panose="020B0604020202020204" pitchFamily="34" charset="0"/>
              </a:endParaRPr>
            </a:p>
          </p:txBody>
        </p:sp>
        <p:sp>
          <p:nvSpPr>
            <p:cNvPr id="42015" name="Oval 31"/>
            <p:cNvSpPr>
              <a:spLocks noChangeArrowheads="1"/>
            </p:cNvSpPr>
            <p:nvPr/>
          </p:nvSpPr>
          <p:spPr bwMode="auto">
            <a:xfrm>
              <a:off x="965" y="283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16" name="Oval 32"/>
            <p:cNvSpPr>
              <a:spLocks noChangeArrowheads="1"/>
            </p:cNvSpPr>
            <p:nvPr/>
          </p:nvSpPr>
          <p:spPr bwMode="auto">
            <a:xfrm>
              <a:off x="726" y="293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17" name="Oval 33"/>
            <p:cNvSpPr>
              <a:spLocks noChangeArrowheads="1"/>
            </p:cNvSpPr>
            <p:nvPr/>
          </p:nvSpPr>
          <p:spPr bwMode="auto">
            <a:xfrm>
              <a:off x="403" y="2925"/>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grpSp>
        <p:nvGrpSpPr>
          <p:cNvPr id="6" name="Group 34"/>
          <p:cNvGrpSpPr/>
          <p:nvPr/>
        </p:nvGrpSpPr>
        <p:grpSpPr bwMode="auto">
          <a:xfrm>
            <a:off x="3414713" y="1725613"/>
            <a:ext cx="2041525" cy="950912"/>
            <a:chOff x="2151" y="1087"/>
            <a:chExt cx="1286" cy="599"/>
          </a:xfrm>
        </p:grpSpPr>
        <p:sp>
          <p:nvSpPr>
            <p:cNvPr id="42019" name="Oval 35"/>
            <p:cNvSpPr>
              <a:spLocks noChangeArrowheads="1"/>
            </p:cNvSpPr>
            <p:nvPr/>
          </p:nvSpPr>
          <p:spPr bwMode="auto">
            <a:xfrm>
              <a:off x="2313" y="1431"/>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20" name="Oval 36"/>
            <p:cNvSpPr>
              <a:spLocks noChangeArrowheads="1"/>
            </p:cNvSpPr>
            <p:nvPr/>
          </p:nvSpPr>
          <p:spPr bwMode="auto">
            <a:xfrm>
              <a:off x="3191" y="1404"/>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21" name="Oval 37"/>
            <p:cNvSpPr>
              <a:spLocks noChangeArrowheads="1"/>
            </p:cNvSpPr>
            <p:nvPr/>
          </p:nvSpPr>
          <p:spPr bwMode="auto">
            <a:xfrm>
              <a:off x="2896" y="1418"/>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22" name="Oval 38"/>
            <p:cNvSpPr>
              <a:spLocks noChangeArrowheads="1"/>
            </p:cNvSpPr>
            <p:nvPr/>
          </p:nvSpPr>
          <p:spPr bwMode="auto">
            <a:xfrm>
              <a:off x="2610" y="1423"/>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23" name="Oval 39"/>
            <p:cNvSpPr>
              <a:spLocks noChangeArrowheads="1"/>
            </p:cNvSpPr>
            <p:nvPr/>
          </p:nvSpPr>
          <p:spPr bwMode="auto">
            <a:xfrm>
              <a:off x="2151" y="1087"/>
              <a:ext cx="272" cy="273"/>
            </a:xfrm>
            <a:prstGeom prst="ellipse">
              <a:avLst/>
            </a:prstGeom>
            <a:gradFill rotWithShape="0">
              <a:gsLst>
                <a:gs pos="0">
                  <a:srgbClr val="006600"/>
                </a:gs>
                <a:gs pos="100000">
                  <a:srgbClr val="006600">
                    <a:gamma/>
                    <a:shade val="0"/>
                    <a:invGamma/>
                  </a:srgb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solidFill>
                    <a:schemeClr val="bg1"/>
                  </a:solidFill>
                  <a:latin typeface="Arial" panose="020B0604020202020204" pitchFamily="34" charset="0"/>
                </a:rPr>
                <a:t>C</a:t>
              </a:r>
              <a:endParaRPr lang="en-GB">
                <a:solidFill>
                  <a:schemeClr val="bg1"/>
                </a:solidFill>
                <a:latin typeface="Arial" panose="020B0604020202020204" pitchFamily="34" charset="0"/>
              </a:endParaRPr>
            </a:p>
          </p:txBody>
        </p:sp>
        <p:sp>
          <p:nvSpPr>
            <p:cNvPr id="42024" name="Oval 40"/>
            <p:cNvSpPr>
              <a:spLocks noChangeArrowheads="1"/>
            </p:cNvSpPr>
            <p:nvPr/>
          </p:nvSpPr>
          <p:spPr bwMode="auto">
            <a:xfrm>
              <a:off x="2511" y="109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25" name="Oval 41"/>
            <p:cNvSpPr>
              <a:spLocks noChangeArrowheads="1"/>
            </p:cNvSpPr>
            <p:nvPr/>
          </p:nvSpPr>
          <p:spPr bwMode="auto">
            <a:xfrm>
              <a:off x="2717" y="108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26" name="Oval 42"/>
            <p:cNvSpPr>
              <a:spLocks noChangeArrowheads="1"/>
            </p:cNvSpPr>
            <p:nvPr/>
          </p:nvSpPr>
          <p:spPr bwMode="auto">
            <a:xfrm>
              <a:off x="2945" y="108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27" name="Oval 43"/>
            <p:cNvSpPr>
              <a:spLocks noChangeArrowheads="1"/>
            </p:cNvSpPr>
            <p:nvPr/>
          </p:nvSpPr>
          <p:spPr bwMode="auto">
            <a:xfrm>
              <a:off x="3160" y="108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grpSp>
        <p:nvGrpSpPr>
          <p:cNvPr id="7" name="Group 44"/>
          <p:cNvGrpSpPr/>
          <p:nvPr/>
        </p:nvGrpSpPr>
        <p:grpSpPr bwMode="auto">
          <a:xfrm>
            <a:off x="5173663" y="4419600"/>
            <a:ext cx="3508375" cy="1550988"/>
            <a:chOff x="3259" y="2784"/>
            <a:chExt cx="2210" cy="977"/>
          </a:xfrm>
        </p:grpSpPr>
        <p:sp>
          <p:nvSpPr>
            <p:cNvPr id="42029" name="Line 45"/>
            <p:cNvSpPr>
              <a:spLocks noChangeShapeType="1"/>
            </p:cNvSpPr>
            <p:nvPr/>
          </p:nvSpPr>
          <p:spPr bwMode="auto">
            <a:xfrm>
              <a:off x="4010" y="3472"/>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30" name="Line 46"/>
            <p:cNvSpPr>
              <a:spLocks noChangeShapeType="1"/>
            </p:cNvSpPr>
            <p:nvPr/>
          </p:nvSpPr>
          <p:spPr bwMode="auto">
            <a:xfrm>
              <a:off x="4010" y="3516"/>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31" name="Line 47"/>
            <p:cNvSpPr>
              <a:spLocks noChangeShapeType="1"/>
            </p:cNvSpPr>
            <p:nvPr/>
          </p:nvSpPr>
          <p:spPr bwMode="auto">
            <a:xfrm>
              <a:off x="3496" y="3472"/>
              <a:ext cx="23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32" name="Line 48"/>
            <p:cNvSpPr>
              <a:spLocks noChangeShapeType="1"/>
            </p:cNvSpPr>
            <p:nvPr/>
          </p:nvSpPr>
          <p:spPr bwMode="auto">
            <a:xfrm>
              <a:off x="3496" y="3516"/>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33" name="Oval 49"/>
            <p:cNvSpPr>
              <a:spLocks noChangeArrowheads="1"/>
            </p:cNvSpPr>
            <p:nvPr/>
          </p:nvSpPr>
          <p:spPr bwMode="auto">
            <a:xfrm>
              <a:off x="3259" y="3387"/>
              <a:ext cx="246" cy="255"/>
            </a:xfrm>
            <a:prstGeom prst="ellipse">
              <a:avLst/>
            </a:prstGeom>
            <a:gradFill rotWithShape="0">
              <a:gsLst>
                <a:gs pos="0">
                  <a:srgbClr val="EF641F"/>
                </a:gs>
                <a:gs pos="100000">
                  <a:srgbClr val="EF641F">
                    <a:gamma/>
                    <a:tint val="42353"/>
                    <a:invGamma/>
                  </a:srgbClr>
                </a:gs>
              </a:gsLst>
              <a:lin ang="540000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latin typeface="Arial" panose="020B0604020202020204" pitchFamily="34" charset="0"/>
                </a:rPr>
                <a:t>O</a:t>
              </a:r>
              <a:endParaRPr lang="en-GB" dirty="0">
                <a:latin typeface="Arial" panose="020B0604020202020204" pitchFamily="34" charset="0"/>
              </a:endParaRPr>
            </a:p>
          </p:txBody>
        </p:sp>
        <p:sp>
          <p:nvSpPr>
            <p:cNvPr id="42034" name="Oval 50"/>
            <p:cNvSpPr>
              <a:spLocks noChangeArrowheads="1"/>
            </p:cNvSpPr>
            <p:nvPr/>
          </p:nvSpPr>
          <p:spPr bwMode="auto">
            <a:xfrm>
              <a:off x="3733" y="3373"/>
              <a:ext cx="268" cy="269"/>
            </a:xfrm>
            <a:prstGeom prst="ellipse">
              <a:avLst/>
            </a:prstGeom>
            <a:solidFill>
              <a:srgbClr val="0066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solidFill>
                    <a:schemeClr val="bg1"/>
                  </a:solidFill>
                  <a:latin typeface="Arial" panose="020B0604020202020204" pitchFamily="34" charset="0"/>
                </a:rPr>
                <a:t>C</a:t>
              </a:r>
              <a:endParaRPr lang="en-GB" dirty="0">
                <a:solidFill>
                  <a:schemeClr val="bg1"/>
                </a:solidFill>
                <a:latin typeface="Arial" panose="020B0604020202020204" pitchFamily="34" charset="0"/>
              </a:endParaRPr>
            </a:p>
          </p:txBody>
        </p:sp>
        <p:sp>
          <p:nvSpPr>
            <p:cNvPr id="42035" name="Oval 51"/>
            <p:cNvSpPr>
              <a:spLocks noChangeArrowheads="1"/>
            </p:cNvSpPr>
            <p:nvPr/>
          </p:nvSpPr>
          <p:spPr bwMode="auto">
            <a:xfrm>
              <a:off x="4238" y="3373"/>
              <a:ext cx="246" cy="255"/>
            </a:xfrm>
            <a:prstGeom prst="ellipse">
              <a:avLst/>
            </a:prstGeom>
            <a:gradFill rotWithShape="0">
              <a:gsLst>
                <a:gs pos="0">
                  <a:srgbClr val="EF641F">
                    <a:gamma/>
                    <a:tint val="42353"/>
                    <a:invGamma/>
                  </a:srgbClr>
                </a:gs>
                <a:gs pos="100000">
                  <a:srgbClr val="EF641F"/>
                </a:gs>
              </a:gsLst>
              <a:lin ang="540000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latin typeface="Arial" panose="020B0604020202020204" pitchFamily="34" charset="0"/>
                </a:rPr>
                <a:t>O</a:t>
              </a:r>
              <a:endParaRPr lang="en-GB" dirty="0">
                <a:latin typeface="Arial" panose="020B0604020202020204" pitchFamily="34" charset="0"/>
              </a:endParaRPr>
            </a:p>
          </p:txBody>
        </p:sp>
        <p:sp>
          <p:nvSpPr>
            <p:cNvPr id="42036" name="Line 52"/>
            <p:cNvSpPr>
              <a:spLocks noChangeShapeType="1"/>
            </p:cNvSpPr>
            <p:nvPr/>
          </p:nvSpPr>
          <p:spPr bwMode="auto">
            <a:xfrm flipV="1">
              <a:off x="4762" y="3450"/>
              <a:ext cx="172" cy="1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37" name="Line 53"/>
            <p:cNvSpPr>
              <a:spLocks noChangeShapeType="1"/>
            </p:cNvSpPr>
            <p:nvPr/>
          </p:nvSpPr>
          <p:spPr bwMode="auto">
            <a:xfrm>
              <a:off x="5107" y="3449"/>
              <a:ext cx="209" cy="1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38" name="Oval 54"/>
            <p:cNvSpPr>
              <a:spLocks noChangeArrowheads="1"/>
            </p:cNvSpPr>
            <p:nvPr/>
          </p:nvSpPr>
          <p:spPr bwMode="auto">
            <a:xfrm>
              <a:off x="4892" y="3262"/>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39" name="Line 55"/>
            <p:cNvSpPr>
              <a:spLocks noChangeShapeType="1"/>
            </p:cNvSpPr>
            <p:nvPr/>
          </p:nvSpPr>
          <p:spPr bwMode="auto">
            <a:xfrm flipV="1">
              <a:off x="4762" y="2972"/>
              <a:ext cx="172" cy="1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40" name="Line 56"/>
            <p:cNvSpPr>
              <a:spLocks noChangeShapeType="1"/>
            </p:cNvSpPr>
            <p:nvPr/>
          </p:nvSpPr>
          <p:spPr bwMode="auto">
            <a:xfrm>
              <a:off x="5107" y="2971"/>
              <a:ext cx="209" cy="1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041" name="Oval 57"/>
            <p:cNvSpPr>
              <a:spLocks noChangeArrowheads="1"/>
            </p:cNvSpPr>
            <p:nvPr/>
          </p:nvSpPr>
          <p:spPr bwMode="auto">
            <a:xfrm>
              <a:off x="4892" y="2784"/>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42042" name="Oval 58"/>
            <p:cNvSpPr>
              <a:spLocks noChangeArrowheads="1"/>
            </p:cNvSpPr>
            <p:nvPr/>
          </p:nvSpPr>
          <p:spPr bwMode="auto">
            <a:xfrm>
              <a:off x="4565" y="303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43" name="Oval 59"/>
            <p:cNvSpPr>
              <a:spLocks noChangeArrowheads="1"/>
            </p:cNvSpPr>
            <p:nvPr/>
          </p:nvSpPr>
          <p:spPr bwMode="auto">
            <a:xfrm>
              <a:off x="5272" y="3063"/>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44" name="Oval 60"/>
            <p:cNvSpPr>
              <a:spLocks noChangeArrowheads="1"/>
            </p:cNvSpPr>
            <p:nvPr/>
          </p:nvSpPr>
          <p:spPr bwMode="auto">
            <a:xfrm>
              <a:off x="4618" y="3525"/>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42045" name="Oval 61"/>
            <p:cNvSpPr>
              <a:spLocks noChangeArrowheads="1"/>
            </p:cNvSpPr>
            <p:nvPr/>
          </p:nvSpPr>
          <p:spPr bwMode="auto">
            <a:xfrm>
              <a:off x="5254" y="355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sp>
        <p:nvSpPr>
          <p:cNvPr id="42046" name="AutoShape 62"/>
          <p:cNvSpPr>
            <a:spLocks noChangeArrowheads="1"/>
          </p:cNvSpPr>
          <p:nvPr/>
        </p:nvSpPr>
        <p:spPr bwMode="auto">
          <a:xfrm rot="5400000">
            <a:off x="3923506" y="4533107"/>
            <a:ext cx="746125" cy="966788"/>
          </a:xfrm>
          <a:prstGeom prst="rightArrow">
            <a:avLst>
              <a:gd name="adj1" fmla="val 50000"/>
              <a:gd name="adj2" fmla="val 25000"/>
            </a:avLst>
          </a:prstGeom>
          <a:gradFill rotWithShape="0">
            <a:gsLst>
              <a:gs pos="0">
                <a:srgbClr val="FFFF00"/>
              </a:gs>
              <a:gs pos="100000">
                <a:schemeClr val="bg1"/>
              </a:gs>
            </a:gsLst>
            <a:lin ang="5400000" scaled="1"/>
          </a:gradFill>
          <a:ln w="1905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spcBef>
                <a:spcPct val="50000"/>
              </a:spcBef>
            </a:pPr>
            <a:r>
              <a:rPr lang="en-GB" sz="2800">
                <a:latin typeface="Arial" panose="020B0604020202020204" pitchFamily="34" charset="0"/>
                <a:sym typeface="Symbol" panose="05050102010706020507" charset="0"/>
              </a:rPr>
              <a:t>H</a:t>
            </a:r>
            <a:endParaRPr lang="en-GB" sz="2800">
              <a:latin typeface="Arial" panose="020B0604020202020204" pitchFamily="34" charset="0"/>
              <a:sym typeface="Symbol" panose="05050102010706020507" charset="0"/>
            </a:endParaRPr>
          </a:p>
        </p:txBody>
      </p:sp>
      <p:sp>
        <p:nvSpPr>
          <p:cNvPr id="42047" name="Text Box 63"/>
          <p:cNvSpPr txBox="1">
            <a:spLocks noChangeArrowheads="1"/>
          </p:cNvSpPr>
          <p:nvPr/>
        </p:nvSpPr>
        <p:spPr bwMode="auto">
          <a:xfrm>
            <a:off x="2668588" y="158750"/>
            <a:ext cx="3273425" cy="57943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GB" sz="3200">
                <a:solidFill>
                  <a:schemeClr val="bg1"/>
                </a:solidFill>
                <a:latin typeface="Arial" panose="020B0604020202020204" pitchFamily="34" charset="0"/>
              </a:rPr>
              <a:t>Burning Methane</a:t>
            </a:r>
            <a:endParaRPr lang="en-GB" sz="32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animEffect transition="in" filter="dissolve">
                                      <p:cBhvr>
                                        <p:cTn id="7" dur="500"/>
                                        <p:tgtEl>
                                          <p:spTgt spid="419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2046"/>
                                        </p:tgtEl>
                                        <p:attrNameLst>
                                          <p:attrName>style.visibility</p:attrName>
                                        </p:attrNameLst>
                                      </p:cBhvr>
                                      <p:to>
                                        <p:strVal val="visible"/>
                                      </p:to>
                                    </p:set>
                                    <p:animEffect transition="in" filter="wipe(up)">
                                      <p:cBhvr>
                                        <p:cTn id="42" dur="500"/>
                                        <p:tgtEl>
                                          <p:spTgt spid="42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autoUpdateAnimBg="0" build="p"/>
      <p:bldP spid="42046" grpId="0" bldLvl="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454316" y="1031875"/>
            <a:ext cx="3502526" cy="5384800"/>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43012" name="Rectangle 4"/>
          <p:cNvSpPr>
            <a:spLocks noGrp="1" noChangeArrowheads="1"/>
          </p:cNvSpPr>
          <p:nvPr>
            <p:ph type="body" idx="1"/>
          </p:nvPr>
        </p:nvSpPr>
        <p:spPr bwMode="auto">
          <a:xfrm>
            <a:off x="381000" y="838200"/>
            <a:ext cx="4927600" cy="5805905"/>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spcBef>
                <a:spcPct val="0"/>
              </a:spcBef>
            </a:pPr>
            <a:r>
              <a:rPr lang="en-GB" sz="2400" dirty="0">
                <a:latin typeface="Arial" panose="020B0604020202020204" pitchFamily="34" charset="0"/>
              </a:rPr>
              <a:t>Combustion of methane:</a:t>
            </a: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pPr>
            <a:endParaRPr lang="en-GB" sz="2400" dirty="0">
              <a:latin typeface="Arial" panose="020B0604020202020204" pitchFamily="34" charset="0"/>
            </a:endParaRPr>
          </a:p>
          <a:p>
            <a:pPr marL="609600" indent="-609600">
              <a:spcBef>
                <a:spcPct val="0"/>
              </a:spcBef>
              <a:buFontTx/>
              <a:buAutoNum type="arabicPeriod"/>
            </a:pPr>
            <a:r>
              <a:rPr lang="en-GB" sz="2400" dirty="0">
                <a:latin typeface="Arial" panose="020B0604020202020204" pitchFamily="34" charset="0"/>
              </a:rPr>
              <a:t>Calculate energy for bond breaking.</a:t>
            </a:r>
            <a:endParaRPr lang="en-GB" sz="2400" dirty="0">
              <a:latin typeface="Arial" panose="020B0604020202020204" pitchFamily="34" charset="0"/>
            </a:endParaRPr>
          </a:p>
          <a:p>
            <a:pPr marL="609600" indent="-609600">
              <a:spcBef>
                <a:spcPct val="0"/>
              </a:spcBef>
              <a:buFontTx/>
              <a:buAutoNum type="arabicPeriod"/>
            </a:pPr>
            <a:r>
              <a:rPr lang="en-GB" sz="2400" dirty="0">
                <a:latin typeface="Arial" panose="020B0604020202020204" pitchFamily="34" charset="0"/>
              </a:rPr>
              <a:t>Calculate the energy from bond making</a:t>
            </a:r>
            <a:endParaRPr lang="en-GB" sz="2400" dirty="0">
              <a:latin typeface="Arial" panose="020B0604020202020204" pitchFamily="34" charset="0"/>
            </a:endParaRPr>
          </a:p>
          <a:p>
            <a:pPr marL="609600" indent="-609600">
              <a:spcBef>
                <a:spcPct val="0"/>
              </a:spcBef>
              <a:buFontTx/>
              <a:buAutoNum type="arabicPeriod"/>
            </a:pPr>
            <a:r>
              <a:rPr lang="en-GB" sz="2400" dirty="0">
                <a:latin typeface="Arial" panose="020B0604020202020204" pitchFamily="34" charset="0"/>
              </a:rPr>
              <a:t>What is the value of </a:t>
            </a:r>
            <a:r>
              <a:rPr lang="en-GB" sz="2400" dirty="0">
                <a:latin typeface="Arial" panose="020B0604020202020204" pitchFamily="34" charset="0"/>
                <a:sym typeface="Symbol" panose="05050102010706020507" charset="0"/>
              </a:rPr>
              <a:t>H for the reaction shown</a:t>
            </a:r>
            <a:endParaRPr lang="en-GB" sz="2800" dirty="0">
              <a:latin typeface="Arial" panose="020B0604020202020204" pitchFamily="34" charset="0"/>
              <a:sym typeface="Symbol" panose="05050102010706020507" charset="0"/>
            </a:endParaRPr>
          </a:p>
        </p:txBody>
      </p:sp>
      <p:sp>
        <p:nvSpPr>
          <p:cNvPr id="43046" name="AutoShape 38"/>
          <p:cNvSpPr>
            <a:spLocks noChangeArrowheads="1"/>
          </p:cNvSpPr>
          <p:nvPr/>
        </p:nvSpPr>
        <p:spPr bwMode="auto">
          <a:xfrm>
            <a:off x="6951663" y="3446455"/>
            <a:ext cx="406400" cy="871537"/>
          </a:xfrm>
          <a:prstGeom prst="downArrow">
            <a:avLst>
              <a:gd name="adj1" fmla="val 50000"/>
              <a:gd name="adj2" fmla="val 53613"/>
            </a:avLst>
          </a:prstGeom>
          <a:solidFill>
            <a:srgbClr val="FFFF00"/>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aphicFrame>
        <p:nvGraphicFramePr>
          <p:cNvPr id="43047" name="Group 39"/>
          <p:cNvGraphicFramePr>
            <a:graphicFrameLocks noGrp="1"/>
          </p:cNvGraphicFramePr>
          <p:nvPr/>
        </p:nvGraphicFramePr>
        <p:xfrm>
          <a:off x="1143000" y="1405188"/>
          <a:ext cx="3175000" cy="2317752"/>
        </p:xfrm>
        <a:graphic>
          <a:graphicData uri="http://schemas.openxmlformats.org/drawingml/2006/table">
            <a:tbl>
              <a:tblPr/>
              <a:tblGrid>
                <a:gridCol w="1276684"/>
                <a:gridCol w="1898316"/>
              </a:tblGrid>
              <a:tr h="43021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18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C-H</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413</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C=O</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805</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H-O</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464</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O=O</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498</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64" name="Text Box 56"/>
          <p:cNvSpPr txBox="1">
            <a:spLocks noChangeArrowheads="1"/>
          </p:cNvSpPr>
          <p:nvPr/>
        </p:nvSpPr>
        <p:spPr bwMode="auto">
          <a:xfrm>
            <a:off x="-2" y="267360"/>
            <a:ext cx="1676402" cy="4616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GB" sz="2400" dirty="0">
                <a:solidFill>
                  <a:schemeClr val="bg1"/>
                </a:solidFill>
                <a:latin typeface="Arial" panose="020B0604020202020204" pitchFamily="34" charset="0"/>
              </a:rPr>
              <a:t>Practice 1:</a:t>
            </a:r>
            <a:endParaRPr lang="en-GB" sz="2400" dirty="0">
              <a:solidFill>
                <a:schemeClr val="bg1"/>
              </a:solidFill>
              <a:latin typeface="Arial" panose="020B0604020202020204" pitchFamily="34" charset="0"/>
            </a:endParaRPr>
          </a:p>
        </p:txBody>
      </p:sp>
      <p:grpSp>
        <p:nvGrpSpPr>
          <p:cNvPr id="2" name="Group 44"/>
          <p:cNvGrpSpPr/>
          <p:nvPr/>
        </p:nvGrpSpPr>
        <p:grpSpPr bwMode="auto">
          <a:xfrm>
            <a:off x="5561336" y="4486440"/>
            <a:ext cx="3265488" cy="1550988"/>
            <a:chOff x="3259" y="2784"/>
            <a:chExt cx="2210" cy="977"/>
          </a:xfrm>
        </p:grpSpPr>
        <p:sp>
          <p:nvSpPr>
            <p:cNvPr id="41" name="Line 45"/>
            <p:cNvSpPr>
              <a:spLocks noChangeShapeType="1"/>
            </p:cNvSpPr>
            <p:nvPr/>
          </p:nvSpPr>
          <p:spPr bwMode="auto">
            <a:xfrm>
              <a:off x="4010" y="3472"/>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46"/>
            <p:cNvSpPr>
              <a:spLocks noChangeShapeType="1"/>
            </p:cNvSpPr>
            <p:nvPr/>
          </p:nvSpPr>
          <p:spPr bwMode="auto">
            <a:xfrm>
              <a:off x="4010" y="3516"/>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Line 47"/>
            <p:cNvSpPr>
              <a:spLocks noChangeShapeType="1"/>
            </p:cNvSpPr>
            <p:nvPr/>
          </p:nvSpPr>
          <p:spPr bwMode="auto">
            <a:xfrm>
              <a:off x="3496" y="3472"/>
              <a:ext cx="23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 name="Line 48"/>
            <p:cNvSpPr>
              <a:spLocks noChangeShapeType="1"/>
            </p:cNvSpPr>
            <p:nvPr/>
          </p:nvSpPr>
          <p:spPr bwMode="auto">
            <a:xfrm>
              <a:off x="3496" y="3516"/>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Oval 49"/>
            <p:cNvSpPr>
              <a:spLocks noChangeArrowheads="1"/>
            </p:cNvSpPr>
            <p:nvPr/>
          </p:nvSpPr>
          <p:spPr bwMode="auto">
            <a:xfrm>
              <a:off x="3259" y="3387"/>
              <a:ext cx="246" cy="255"/>
            </a:xfrm>
            <a:prstGeom prst="ellipse">
              <a:avLst/>
            </a:prstGeom>
            <a:gradFill rotWithShape="0">
              <a:gsLst>
                <a:gs pos="0">
                  <a:srgbClr val="EF641F"/>
                </a:gs>
                <a:gs pos="100000">
                  <a:srgbClr val="EF641F">
                    <a:gamma/>
                    <a:tint val="42353"/>
                    <a:invGamma/>
                  </a:srgbClr>
                </a:gs>
              </a:gsLst>
              <a:lin ang="540000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latin typeface="Arial" panose="020B0604020202020204" pitchFamily="34" charset="0"/>
                </a:rPr>
                <a:t>O</a:t>
              </a:r>
              <a:endParaRPr lang="en-GB" dirty="0">
                <a:latin typeface="Arial" panose="020B0604020202020204" pitchFamily="34" charset="0"/>
              </a:endParaRPr>
            </a:p>
          </p:txBody>
        </p:sp>
        <p:sp>
          <p:nvSpPr>
            <p:cNvPr id="46" name="Oval 50"/>
            <p:cNvSpPr>
              <a:spLocks noChangeArrowheads="1"/>
            </p:cNvSpPr>
            <p:nvPr/>
          </p:nvSpPr>
          <p:spPr bwMode="auto">
            <a:xfrm>
              <a:off x="3733" y="3373"/>
              <a:ext cx="268" cy="269"/>
            </a:xfrm>
            <a:prstGeom prst="ellipse">
              <a:avLst/>
            </a:prstGeom>
            <a:solidFill>
              <a:srgbClr val="0066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solidFill>
                    <a:schemeClr val="bg1"/>
                  </a:solidFill>
                  <a:latin typeface="Arial" panose="020B0604020202020204" pitchFamily="34" charset="0"/>
                </a:rPr>
                <a:t>C</a:t>
              </a:r>
              <a:endParaRPr lang="en-GB" dirty="0">
                <a:solidFill>
                  <a:schemeClr val="bg1"/>
                </a:solidFill>
                <a:latin typeface="Arial" panose="020B0604020202020204" pitchFamily="34" charset="0"/>
              </a:endParaRPr>
            </a:p>
          </p:txBody>
        </p:sp>
        <p:sp>
          <p:nvSpPr>
            <p:cNvPr id="47" name="Oval 51"/>
            <p:cNvSpPr>
              <a:spLocks noChangeArrowheads="1"/>
            </p:cNvSpPr>
            <p:nvPr/>
          </p:nvSpPr>
          <p:spPr bwMode="auto">
            <a:xfrm>
              <a:off x="4238" y="3373"/>
              <a:ext cx="246" cy="255"/>
            </a:xfrm>
            <a:prstGeom prst="ellipse">
              <a:avLst/>
            </a:prstGeom>
            <a:gradFill rotWithShape="0">
              <a:gsLst>
                <a:gs pos="0">
                  <a:srgbClr val="EF641F">
                    <a:gamma/>
                    <a:tint val="42353"/>
                    <a:invGamma/>
                  </a:srgbClr>
                </a:gs>
                <a:gs pos="100000">
                  <a:srgbClr val="EF641F"/>
                </a:gs>
              </a:gsLst>
              <a:lin ang="540000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latin typeface="Arial" panose="020B0604020202020204" pitchFamily="34" charset="0"/>
                </a:rPr>
                <a:t>O</a:t>
              </a:r>
              <a:endParaRPr lang="en-GB" dirty="0">
                <a:latin typeface="Arial" panose="020B0604020202020204" pitchFamily="34" charset="0"/>
              </a:endParaRPr>
            </a:p>
          </p:txBody>
        </p:sp>
        <p:sp>
          <p:nvSpPr>
            <p:cNvPr id="48" name="Line 52"/>
            <p:cNvSpPr>
              <a:spLocks noChangeShapeType="1"/>
            </p:cNvSpPr>
            <p:nvPr/>
          </p:nvSpPr>
          <p:spPr bwMode="auto">
            <a:xfrm flipV="1">
              <a:off x="4762" y="3450"/>
              <a:ext cx="172" cy="1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Line 53"/>
            <p:cNvSpPr>
              <a:spLocks noChangeShapeType="1"/>
            </p:cNvSpPr>
            <p:nvPr/>
          </p:nvSpPr>
          <p:spPr bwMode="auto">
            <a:xfrm>
              <a:off x="5107" y="3449"/>
              <a:ext cx="209" cy="1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Oval 54"/>
            <p:cNvSpPr>
              <a:spLocks noChangeArrowheads="1"/>
            </p:cNvSpPr>
            <p:nvPr/>
          </p:nvSpPr>
          <p:spPr bwMode="auto">
            <a:xfrm>
              <a:off x="4892" y="3262"/>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51" name="Line 55"/>
            <p:cNvSpPr>
              <a:spLocks noChangeShapeType="1"/>
            </p:cNvSpPr>
            <p:nvPr/>
          </p:nvSpPr>
          <p:spPr bwMode="auto">
            <a:xfrm flipV="1">
              <a:off x="4762" y="2972"/>
              <a:ext cx="172" cy="1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Line 56"/>
            <p:cNvSpPr>
              <a:spLocks noChangeShapeType="1"/>
            </p:cNvSpPr>
            <p:nvPr/>
          </p:nvSpPr>
          <p:spPr bwMode="auto">
            <a:xfrm>
              <a:off x="5107" y="2971"/>
              <a:ext cx="209" cy="1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Oval 57"/>
            <p:cNvSpPr>
              <a:spLocks noChangeArrowheads="1"/>
            </p:cNvSpPr>
            <p:nvPr/>
          </p:nvSpPr>
          <p:spPr bwMode="auto">
            <a:xfrm>
              <a:off x="4892" y="2784"/>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54" name="Oval 58"/>
            <p:cNvSpPr>
              <a:spLocks noChangeArrowheads="1"/>
            </p:cNvSpPr>
            <p:nvPr/>
          </p:nvSpPr>
          <p:spPr bwMode="auto">
            <a:xfrm>
              <a:off x="4565" y="303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55" name="Oval 59"/>
            <p:cNvSpPr>
              <a:spLocks noChangeArrowheads="1"/>
            </p:cNvSpPr>
            <p:nvPr/>
          </p:nvSpPr>
          <p:spPr bwMode="auto">
            <a:xfrm>
              <a:off x="5272" y="3063"/>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56" name="Oval 60"/>
            <p:cNvSpPr>
              <a:spLocks noChangeArrowheads="1"/>
            </p:cNvSpPr>
            <p:nvPr/>
          </p:nvSpPr>
          <p:spPr bwMode="auto">
            <a:xfrm>
              <a:off x="4618" y="3525"/>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57" name="Oval 61"/>
            <p:cNvSpPr>
              <a:spLocks noChangeArrowheads="1"/>
            </p:cNvSpPr>
            <p:nvPr/>
          </p:nvSpPr>
          <p:spPr bwMode="auto">
            <a:xfrm>
              <a:off x="5254" y="355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grpSp>
        <p:nvGrpSpPr>
          <p:cNvPr id="3" name="Group 16"/>
          <p:cNvGrpSpPr/>
          <p:nvPr/>
        </p:nvGrpSpPr>
        <p:grpSpPr bwMode="auto">
          <a:xfrm>
            <a:off x="5909015" y="1524754"/>
            <a:ext cx="2438400" cy="1352550"/>
            <a:chOff x="403" y="2291"/>
            <a:chExt cx="1536" cy="852"/>
          </a:xfrm>
        </p:grpSpPr>
        <p:sp>
          <p:nvSpPr>
            <p:cNvPr id="59" name="Line 17"/>
            <p:cNvSpPr>
              <a:spLocks noChangeShapeType="1"/>
            </p:cNvSpPr>
            <p:nvPr/>
          </p:nvSpPr>
          <p:spPr bwMode="auto">
            <a:xfrm>
              <a:off x="1515" y="2485"/>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 name="Line 18"/>
            <p:cNvSpPr>
              <a:spLocks noChangeShapeType="1"/>
            </p:cNvSpPr>
            <p:nvPr/>
          </p:nvSpPr>
          <p:spPr bwMode="auto">
            <a:xfrm>
              <a:off x="1515" y="2531"/>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Oval 19"/>
            <p:cNvSpPr>
              <a:spLocks noChangeArrowheads="1"/>
            </p:cNvSpPr>
            <p:nvPr/>
          </p:nvSpPr>
          <p:spPr bwMode="auto">
            <a:xfrm>
              <a:off x="1693" y="2363"/>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2" name="Oval 20"/>
            <p:cNvSpPr>
              <a:spLocks noChangeArrowheads="1"/>
            </p:cNvSpPr>
            <p:nvPr/>
          </p:nvSpPr>
          <p:spPr bwMode="auto">
            <a:xfrm>
              <a:off x="1288" y="2376"/>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3" name="Line 21"/>
            <p:cNvSpPr>
              <a:spLocks noChangeShapeType="1"/>
            </p:cNvSpPr>
            <p:nvPr/>
          </p:nvSpPr>
          <p:spPr bwMode="auto">
            <a:xfrm>
              <a:off x="1515" y="2779"/>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Line 22"/>
            <p:cNvSpPr>
              <a:spLocks noChangeShapeType="1"/>
            </p:cNvSpPr>
            <p:nvPr/>
          </p:nvSpPr>
          <p:spPr bwMode="auto">
            <a:xfrm>
              <a:off x="1515" y="2825"/>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Oval 23"/>
            <p:cNvSpPr>
              <a:spLocks noChangeArrowheads="1"/>
            </p:cNvSpPr>
            <p:nvPr/>
          </p:nvSpPr>
          <p:spPr bwMode="auto">
            <a:xfrm>
              <a:off x="1693" y="2657"/>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6" name="Oval 24"/>
            <p:cNvSpPr>
              <a:spLocks noChangeArrowheads="1"/>
            </p:cNvSpPr>
            <p:nvPr/>
          </p:nvSpPr>
          <p:spPr bwMode="auto">
            <a:xfrm>
              <a:off x="1288" y="2670"/>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7" name="Line 25"/>
            <p:cNvSpPr>
              <a:spLocks noChangeShapeType="1"/>
            </p:cNvSpPr>
            <p:nvPr/>
          </p:nvSpPr>
          <p:spPr bwMode="auto">
            <a:xfrm flipV="1">
              <a:off x="693" y="2450"/>
              <a:ext cx="0" cy="20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Line 26"/>
            <p:cNvSpPr>
              <a:spLocks noChangeShapeType="1"/>
            </p:cNvSpPr>
            <p:nvPr/>
          </p:nvSpPr>
          <p:spPr bwMode="auto">
            <a:xfrm flipH="1">
              <a:off x="566" y="2821"/>
              <a:ext cx="72" cy="1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27"/>
            <p:cNvSpPr>
              <a:spLocks noChangeShapeType="1"/>
            </p:cNvSpPr>
            <p:nvPr/>
          </p:nvSpPr>
          <p:spPr bwMode="auto">
            <a:xfrm>
              <a:off x="693" y="2831"/>
              <a:ext cx="129" cy="1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Line 28"/>
            <p:cNvSpPr>
              <a:spLocks noChangeShapeType="1"/>
            </p:cNvSpPr>
            <p:nvPr/>
          </p:nvSpPr>
          <p:spPr bwMode="auto">
            <a:xfrm>
              <a:off x="756" y="2753"/>
              <a:ext cx="309" cy="1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Oval 29"/>
            <p:cNvSpPr>
              <a:spLocks noChangeArrowheads="1"/>
            </p:cNvSpPr>
            <p:nvPr/>
          </p:nvSpPr>
          <p:spPr bwMode="auto">
            <a:xfrm>
              <a:off x="602" y="2291"/>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72" name="Oval 30"/>
            <p:cNvSpPr>
              <a:spLocks noChangeArrowheads="1"/>
            </p:cNvSpPr>
            <p:nvPr/>
          </p:nvSpPr>
          <p:spPr bwMode="auto">
            <a:xfrm>
              <a:off x="575" y="2631"/>
              <a:ext cx="272" cy="273"/>
            </a:xfrm>
            <a:prstGeom prst="ellipse">
              <a:avLst/>
            </a:prstGeom>
            <a:gradFill rotWithShape="0">
              <a:gsLst>
                <a:gs pos="0">
                  <a:srgbClr val="006600"/>
                </a:gs>
                <a:gs pos="100000">
                  <a:srgbClr val="006600">
                    <a:gamma/>
                    <a:shade val="0"/>
                    <a:invGamma/>
                  </a:srgb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solidFill>
                    <a:schemeClr val="bg1"/>
                  </a:solidFill>
                  <a:latin typeface="Arial" panose="020B0604020202020204" pitchFamily="34" charset="0"/>
                </a:rPr>
                <a:t>C</a:t>
              </a:r>
              <a:endParaRPr lang="en-GB">
                <a:solidFill>
                  <a:schemeClr val="bg1"/>
                </a:solidFill>
                <a:latin typeface="Arial" panose="020B0604020202020204" pitchFamily="34" charset="0"/>
              </a:endParaRPr>
            </a:p>
          </p:txBody>
        </p:sp>
        <p:sp>
          <p:nvSpPr>
            <p:cNvPr id="73" name="Oval 31"/>
            <p:cNvSpPr>
              <a:spLocks noChangeArrowheads="1"/>
            </p:cNvSpPr>
            <p:nvPr/>
          </p:nvSpPr>
          <p:spPr bwMode="auto">
            <a:xfrm>
              <a:off x="965" y="283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74" name="Oval 32"/>
            <p:cNvSpPr>
              <a:spLocks noChangeArrowheads="1"/>
            </p:cNvSpPr>
            <p:nvPr/>
          </p:nvSpPr>
          <p:spPr bwMode="auto">
            <a:xfrm>
              <a:off x="726" y="293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75" name="Oval 33"/>
            <p:cNvSpPr>
              <a:spLocks noChangeArrowheads="1"/>
            </p:cNvSpPr>
            <p:nvPr/>
          </p:nvSpPr>
          <p:spPr bwMode="auto">
            <a:xfrm>
              <a:off x="403" y="2925"/>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6" name="Rectangle 4"/>
          <p:cNvSpPr>
            <a:spLocks noGrp="1" noChangeArrowheads="1"/>
          </p:cNvSpPr>
          <p:nvPr>
            <p:ph type="body" idx="1"/>
          </p:nvPr>
        </p:nvSpPr>
        <p:spPr bwMode="auto">
          <a:xfrm>
            <a:off x="381000" y="715658"/>
            <a:ext cx="4927600" cy="5995290"/>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normAutofit/>
          </a:bodyPr>
          <a:lstStyle/>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0" indent="0">
              <a:lnSpc>
                <a:spcPct val="90000"/>
              </a:lnSpc>
              <a:spcBef>
                <a:spcPct val="0"/>
              </a:spcBef>
              <a:buNone/>
            </a:pPr>
            <a:endParaRPr lang="en-GB" sz="2800" dirty="0">
              <a:latin typeface="Arial" panose="020B0604020202020204" pitchFamily="34" charset="0"/>
            </a:endParaRPr>
          </a:p>
          <a:p>
            <a:pPr marL="609600" indent="-609600">
              <a:lnSpc>
                <a:spcPct val="90000"/>
              </a:lnSpc>
              <a:spcBef>
                <a:spcPct val="0"/>
              </a:spcBef>
            </a:pPr>
            <a:endParaRPr lang="en-GB" sz="2800" dirty="0">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rPr>
              <a:t>Bond broken. </a:t>
            </a:r>
            <a:endParaRPr lang="en-GB" sz="2200" dirty="0">
              <a:solidFill>
                <a:schemeClr val="accent2"/>
              </a:solidFill>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rPr>
              <a:t>	4(C-H) + 2(O=O)</a:t>
            </a:r>
            <a:endParaRPr lang="en-GB" sz="2200" dirty="0">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rPr>
              <a:t>	=1652+996 = 2648 kJ/</a:t>
            </a:r>
            <a:r>
              <a:rPr lang="en-GB" sz="2200" dirty="0" err="1">
                <a:latin typeface="Arial" panose="020B0604020202020204" pitchFamily="34" charset="0"/>
              </a:rPr>
              <a:t>mol</a:t>
            </a:r>
            <a:endParaRPr lang="en-GB" sz="2200" dirty="0">
              <a:latin typeface="Arial" panose="020B0604020202020204" pitchFamily="34" charset="0"/>
            </a:endParaRPr>
          </a:p>
          <a:p>
            <a:pPr marL="609600" indent="-609600">
              <a:lnSpc>
                <a:spcPct val="90000"/>
              </a:lnSpc>
              <a:spcBef>
                <a:spcPct val="0"/>
              </a:spcBef>
              <a:buFontTx/>
              <a:buNone/>
            </a:pPr>
            <a:endParaRPr lang="en-GB" sz="2200" dirty="0">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rPr>
              <a:t>Bond made: </a:t>
            </a:r>
            <a:endParaRPr lang="en-GB" sz="2200" dirty="0">
              <a:solidFill>
                <a:srgbClr val="FFCC66"/>
              </a:solidFill>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rPr>
              <a:t>	4(O-H) + 2(C=O)</a:t>
            </a:r>
            <a:endParaRPr lang="en-GB" sz="2200" dirty="0">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rPr>
              <a:t>	=1856+1610 = 3466 kJ/</a:t>
            </a:r>
            <a:r>
              <a:rPr lang="en-GB" sz="2200" dirty="0" err="1">
                <a:latin typeface="Arial" panose="020B0604020202020204" pitchFamily="34" charset="0"/>
              </a:rPr>
              <a:t>mol</a:t>
            </a:r>
            <a:endParaRPr lang="en-GB" sz="2200" dirty="0">
              <a:latin typeface="Arial" panose="020B0604020202020204" pitchFamily="34" charset="0"/>
            </a:endParaRPr>
          </a:p>
          <a:p>
            <a:pPr marL="609600" indent="-609600">
              <a:lnSpc>
                <a:spcPct val="90000"/>
              </a:lnSpc>
              <a:spcBef>
                <a:spcPct val="0"/>
              </a:spcBef>
              <a:buFontTx/>
              <a:buNone/>
            </a:pPr>
            <a:endParaRPr lang="en-GB" sz="2200" dirty="0">
              <a:latin typeface="Arial" panose="020B0604020202020204" pitchFamily="34" charset="0"/>
            </a:endParaRPr>
          </a:p>
          <a:p>
            <a:pPr marL="609600" indent="-609600">
              <a:lnSpc>
                <a:spcPct val="90000"/>
              </a:lnSpc>
              <a:spcBef>
                <a:spcPct val="0"/>
              </a:spcBef>
              <a:buFontTx/>
              <a:buNone/>
            </a:pPr>
            <a:r>
              <a:rPr lang="en-GB" sz="2200" dirty="0">
                <a:latin typeface="Arial" panose="020B0604020202020204" pitchFamily="34" charset="0"/>
                <a:sym typeface="Symbol" panose="05050102010706020507" charset="0"/>
              </a:rPr>
              <a:t>H = (</a:t>
            </a:r>
            <a:r>
              <a:rPr lang="en-GB" sz="2200" dirty="0" err="1">
                <a:latin typeface="Arial" panose="020B0604020202020204" pitchFamily="34" charset="0"/>
                <a:sym typeface="Symbol" panose="05050102010706020507" charset="0"/>
              </a:rPr>
              <a:t>ΣBE</a:t>
            </a:r>
            <a:r>
              <a:rPr lang="en-GB" sz="2200" baseline="-25000" dirty="0" err="1">
                <a:latin typeface="Arial" panose="020B0604020202020204" pitchFamily="34" charset="0"/>
                <a:sym typeface="Symbol" panose="05050102010706020507" charset="0"/>
              </a:rPr>
              <a:t>bonds</a:t>
            </a:r>
            <a:r>
              <a:rPr lang="en-GB" sz="2200" baseline="-25000" dirty="0">
                <a:latin typeface="Arial" panose="020B0604020202020204" pitchFamily="34" charset="0"/>
                <a:sym typeface="Symbol" panose="05050102010706020507" charset="0"/>
              </a:rPr>
              <a:t> broken</a:t>
            </a:r>
            <a:r>
              <a:rPr lang="en-GB" sz="2200" dirty="0">
                <a:latin typeface="Arial" panose="020B0604020202020204" pitchFamily="34" charset="0"/>
                <a:sym typeface="Symbol" panose="05050102010706020507" charset="0"/>
              </a:rPr>
              <a:t>-</a:t>
            </a:r>
            <a:r>
              <a:rPr lang="en-GB" sz="2200" dirty="0" err="1">
                <a:latin typeface="Arial" panose="020B0604020202020204" pitchFamily="34" charset="0"/>
                <a:sym typeface="Symbol" panose="05050102010706020507" charset="0"/>
              </a:rPr>
              <a:t>ΣBE</a:t>
            </a:r>
            <a:r>
              <a:rPr lang="en-GB" sz="2200" baseline="-25000" dirty="0" err="1">
                <a:latin typeface="Arial" panose="020B0604020202020204" pitchFamily="34" charset="0"/>
                <a:sym typeface="Symbol" panose="05050102010706020507" charset="0"/>
              </a:rPr>
              <a:t>bonds</a:t>
            </a:r>
            <a:r>
              <a:rPr lang="en-GB" sz="2200" baseline="-25000" dirty="0">
                <a:latin typeface="Arial" panose="020B0604020202020204" pitchFamily="34" charset="0"/>
                <a:sym typeface="Symbol" panose="05050102010706020507" charset="0"/>
              </a:rPr>
              <a:t> made</a:t>
            </a:r>
            <a:r>
              <a:rPr lang="en-GB" sz="2200" dirty="0">
                <a:latin typeface="Arial" panose="020B0604020202020204" pitchFamily="34" charset="0"/>
                <a:sym typeface="Symbol" panose="05050102010706020507" charset="0"/>
              </a:rPr>
              <a:t>) </a:t>
            </a:r>
            <a:endParaRPr lang="en-GB" sz="2200" dirty="0">
              <a:latin typeface="Arial" panose="020B0604020202020204" pitchFamily="34" charset="0"/>
              <a:sym typeface="Symbol" panose="05050102010706020507" charset="0"/>
            </a:endParaRPr>
          </a:p>
          <a:p>
            <a:pPr marL="609600" indent="-609600">
              <a:lnSpc>
                <a:spcPct val="90000"/>
              </a:lnSpc>
              <a:spcBef>
                <a:spcPct val="0"/>
              </a:spcBef>
              <a:buFontTx/>
              <a:buNone/>
            </a:pPr>
            <a:r>
              <a:rPr lang="en-GB" sz="2200" dirty="0">
                <a:latin typeface="Arial" panose="020B0604020202020204" pitchFamily="34" charset="0"/>
                <a:sym typeface="Symbol" panose="05050102010706020507" charset="0"/>
              </a:rPr>
              <a:t>      =  2648 – 3466 = -818 kJ/</a:t>
            </a:r>
            <a:r>
              <a:rPr lang="en-GB" sz="2200" dirty="0" err="1">
                <a:latin typeface="Arial" panose="020B0604020202020204" pitchFamily="34" charset="0"/>
                <a:sym typeface="Symbol" panose="05050102010706020507" charset="0"/>
              </a:rPr>
              <a:t>mol</a:t>
            </a:r>
            <a:endParaRPr lang="en-GB" sz="2200" dirty="0">
              <a:latin typeface="Arial" panose="020B0604020202020204" pitchFamily="34" charset="0"/>
              <a:sym typeface="Symbol" panose="05050102010706020507" charset="0"/>
            </a:endParaRPr>
          </a:p>
          <a:p>
            <a:pPr marL="609600" indent="-609600">
              <a:lnSpc>
                <a:spcPct val="90000"/>
              </a:lnSpc>
              <a:spcBef>
                <a:spcPct val="0"/>
              </a:spcBef>
              <a:buFontTx/>
              <a:buNone/>
            </a:pPr>
            <a:r>
              <a:rPr lang="en-GB" sz="2200" dirty="0">
                <a:latin typeface="Arial" panose="020B0604020202020204" pitchFamily="34" charset="0"/>
                <a:sym typeface="Symbol" panose="05050102010706020507" charset="0"/>
              </a:rPr>
              <a:t>				(Exothermic)</a:t>
            </a:r>
            <a:endParaRPr lang="en-GB" sz="2200" dirty="0">
              <a:latin typeface="Arial" panose="020B0604020202020204" pitchFamily="34" charset="0"/>
              <a:sym typeface="Symbol" panose="05050102010706020507" charset="0"/>
            </a:endParaRPr>
          </a:p>
        </p:txBody>
      </p:sp>
      <p:sp>
        <p:nvSpPr>
          <p:cNvPr id="44088" name="Text Box 56"/>
          <p:cNvSpPr txBox="1">
            <a:spLocks noChangeArrowheads="1"/>
          </p:cNvSpPr>
          <p:nvPr/>
        </p:nvSpPr>
        <p:spPr bwMode="auto">
          <a:xfrm>
            <a:off x="0" y="187152"/>
            <a:ext cx="1223762" cy="46166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2400" dirty="0">
                <a:solidFill>
                  <a:schemeClr val="bg1"/>
                </a:solidFill>
                <a:latin typeface="Arial" panose="020B0604020202020204" pitchFamily="34" charset="0"/>
              </a:rPr>
              <a:t>Answer</a:t>
            </a:r>
            <a:endParaRPr lang="en-GB" sz="2400" dirty="0">
              <a:solidFill>
                <a:schemeClr val="bg1"/>
              </a:solidFill>
              <a:latin typeface="Arial" panose="020B0604020202020204" pitchFamily="34" charset="0"/>
            </a:endParaRPr>
          </a:p>
        </p:txBody>
      </p:sp>
      <p:graphicFrame>
        <p:nvGraphicFramePr>
          <p:cNvPr id="40" name="Group 39"/>
          <p:cNvGraphicFramePr>
            <a:graphicFrameLocks noGrp="1"/>
          </p:cNvGraphicFramePr>
          <p:nvPr/>
        </p:nvGraphicFramePr>
        <p:xfrm>
          <a:off x="888997" y="659323"/>
          <a:ext cx="3175000" cy="2317752"/>
        </p:xfrm>
        <a:graphic>
          <a:graphicData uri="http://schemas.openxmlformats.org/drawingml/2006/table">
            <a:tbl>
              <a:tblPr/>
              <a:tblGrid>
                <a:gridCol w="1276684"/>
                <a:gridCol w="1898316"/>
              </a:tblGrid>
              <a:tr h="43021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rPr>
                        <a:t>Bond</a:t>
                      </a:r>
                      <a:endParaRPr kumimoji="0" lang="en-GB" sz="1800" b="0" i="0" u="none" strike="noStrike" cap="none" normalizeH="0" baseline="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Energy (kJ/</a:t>
                      </a:r>
                      <a:r>
                        <a:rPr kumimoji="0" lang="en-GB" sz="1800" b="0" i="0" u="none" strike="noStrike" cap="none" normalizeH="0" baseline="0" dirty="0" err="1">
                          <a:ln>
                            <a:noFill/>
                          </a:ln>
                          <a:solidFill>
                            <a:schemeClr val="tx1"/>
                          </a:solidFill>
                          <a:effectLst/>
                          <a:latin typeface="Arial" panose="020B0604020202020204" pitchFamily="34" charset="0"/>
                          <a:ea typeface="MS PGothic" panose="020B0600070205080204" charset="-128"/>
                        </a:rPr>
                        <a:t>mol</a:t>
                      </a: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C-H</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413</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C=O</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805</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H-O</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464</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O=O</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rPr>
                        <a:t>498</a:t>
                      </a:r>
                      <a:endParaRPr kumimoji="0" lang="en-GB" sz="1800" b="0" i="0" u="none" strike="noStrike" cap="none" normalizeH="0" baseline="0" dirty="0">
                        <a:ln>
                          <a:noFill/>
                        </a:ln>
                        <a:solidFill>
                          <a:schemeClr val="tx1"/>
                        </a:solidFill>
                        <a:effectLst/>
                        <a:latin typeface="Arial" panose="020B0604020202020204" pitchFamily="34" charset="0"/>
                        <a:ea typeface="MS PGothic" panose="020B060007020508020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1" name="Rectangle 2"/>
          <p:cNvSpPr>
            <a:spLocks noChangeArrowheads="1"/>
          </p:cNvSpPr>
          <p:nvPr/>
        </p:nvSpPr>
        <p:spPr bwMode="auto">
          <a:xfrm>
            <a:off x="5454316" y="1031875"/>
            <a:ext cx="3502526" cy="5384800"/>
          </a:xfrm>
          <a:prstGeom prst="rect">
            <a:avLst/>
          </a:prstGeom>
          <a:solidFill>
            <a:srgbClr val="FFFFCC"/>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42" name="AutoShape 38"/>
          <p:cNvSpPr>
            <a:spLocks noChangeArrowheads="1"/>
          </p:cNvSpPr>
          <p:nvPr/>
        </p:nvSpPr>
        <p:spPr bwMode="auto">
          <a:xfrm>
            <a:off x="6951663" y="3446455"/>
            <a:ext cx="406400" cy="871537"/>
          </a:xfrm>
          <a:prstGeom prst="downArrow">
            <a:avLst>
              <a:gd name="adj1" fmla="val 50000"/>
              <a:gd name="adj2" fmla="val 53613"/>
            </a:avLst>
          </a:prstGeom>
          <a:solidFill>
            <a:srgbClr val="FFFF00"/>
          </a:solidFill>
          <a:ln w="38100">
            <a:solidFill>
              <a:schemeClr val="tx1"/>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nvGrpSpPr>
          <p:cNvPr id="2" name="Group 44"/>
          <p:cNvGrpSpPr/>
          <p:nvPr/>
        </p:nvGrpSpPr>
        <p:grpSpPr bwMode="auto">
          <a:xfrm>
            <a:off x="5561336" y="4486440"/>
            <a:ext cx="3265488" cy="1550988"/>
            <a:chOff x="3259" y="2784"/>
            <a:chExt cx="2210" cy="977"/>
          </a:xfrm>
        </p:grpSpPr>
        <p:sp>
          <p:nvSpPr>
            <p:cNvPr id="44" name="Line 45"/>
            <p:cNvSpPr>
              <a:spLocks noChangeShapeType="1"/>
            </p:cNvSpPr>
            <p:nvPr/>
          </p:nvSpPr>
          <p:spPr bwMode="auto">
            <a:xfrm>
              <a:off x="4010" y="3472"/>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Line 46"/>
            <p:cNvSpPr>
              <a:spLocks noChangeShapeType="1"/>
            </p:cNvSpPr>
            <p:nvPr/>
          </p:nvSpPr>
          <p:spPr bwMode="auto">
            <a:xfrm>
              <a:off x="4010" y="3516"/>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Line 47"/>
            <p:cNvSpPr>
              <a:spLocks noChangeShapeType="1"/>
            </p:cNvSpPr>
            <p:nvPr/>
          </p:nvSpPr>
          <p:spPr bwMode="auto">
            <a:xfrm>
              <a:off x="3496" y="3472"/>
              <a:ext cx="23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Line 48"/>
            <p:cNvSpPr>
              <a:spLocks noChangeShapeType="1"/>
            </p:cNvSpPr>
            <p:nvPr/>
          </p:nvSpPr>
          <p:spPr bwMode="auto">
            <a:xfrm>
              <a:off x="3496" y="3516"/>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Oval 49"/>
            <p:cNvSpPr>
              <a:spLocks noChangeArrowheads="1"/>
            </p:cNvSpPr>
            <p:nvPr/>
          </p:nvSpPr>
          <p:spPr bwMode="auto">
            <a:xfrm>
              <a:off x="3259" y="3387"/>
              <a:ext cx="246" cy="255"/>
            </a:xfrm>
            <a:prstGeom prst="ellipse">
              <a:avLst/>
            </a:prstGeom>
            <a:gradFill rotWithShape="0">
              <a:gsLst>
                <a:gs pos="0">
                  <a:srgbClr val="EF641F"/>
                </a:gs>
                <a:gs pos="100000">
                  <a:srgbClr val="EF641F">
                    <a:gamma/>
                    <a:tint val="42353"/>
                    <a:invGamma/>
                  </a:srgbClr>
                </a:gs>
              </a:gsLst>
              <a:lin ang="540000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latin typeface="Arial" panose="020B0604020202020204" pitchFamily="34" charset="0"/>
                </a:rPr>
                <a:t>O</a:t>
              </a:r>
              <a:endParaRPr lang="en-GB" dirty="0">
                <a:latin typeface="Arial" panose="020B0604020202020204" pitchFamily="34" charset="0"/>
              </a:endParaRPr>
            </a:p>
          </p:txBody>
        </p:sp>
        <p:sp>
          <p:nvSpPr>
            <p:cNvPr id="49" name="Oval 50"/>
            <p:cNvSpPr>
              <a:spLocks noChangeArrowheads="1"/>
            </p:cNvSpPr>
            <p:nvPr/>
          </p:nvSpPr>
          <p:spPr bwMode="auto">
            <a:xfrm>
              <a:off x="3733" y="3373"/>
              <a:ext cx="268" cy="269"/>
            </a:xfrm>
            <a:prstGeom prst="ellipse">
              <a:avLst/>
            </a:prstGeom>
            <a:solidFill>
              <a:srgbClr val="006600"/>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solidFill>
                    <a:schemeClr val="bg1"/>
                  </a:solidFill>
                  <a:latin typeface="Arial" panose="020B0604020202020204" pitchFamily="34" charset="0"/>
                </a:rPr>
                <a:t>C</a:t>
              </a:r>
              <a:endParaRPr lang="en-GB" dirty="0">
                <a:solidFill>
                  <a:schemeClr val="bg1"/>
                </a:solidFill>
                <a:latin typeface="Arial" panose="020B0604020202020204" pitchFamily="34" charset="0"/>
              </a:endParaRPr>
            </a:p>
          </p:txBody>
        </p:sp>
        <p:sp>
          <p:nvSpPr>
            <p:cNvPr id="50" name="Oval 51"/>
            <p:cNvSpPr>
              <a:spLocks noChangeArrowheads="1"/>
            </p:cNvSpPr>
            <p:nvPr/>
          </p:nvSpPr>
          <p:spPr bwMode="auto">
            <a:xfrm>
              <a:off x="4238" y="3373"/>
              <a:ext cx="246" cy="255"/>
            </a:xfrm>
            <a:prstGeom prst="ellipse">
              <a:avLst/>
            </a:prstGeom>
            <a:gradFill rotWithShape="0">
              <a:gsLst>
                <a:gs pos="0">
                  <a:srgbClr val="EF641F">
                    <a:gamma/>
                    <a:tint val="42353"/>
                    <a:invGamma/>
                  </a:srgbClr>
                </a:gs>
                <a:gs pos="100000">
                  <a:srgbClr val="EF641F"/>
                </a:gs>
              </a:gsLst>
              <a:lin ang="5400000" scaled="1"/>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dirty="0">
                  <a:latin typeface="Arial" panose="020B0604020202020204" pitchFamily="34" charset="0"/>
                </a:rPr>
                <a:t>O</a:t>
              </a:r>
              <a:endParaRPr lang="en-GB" dirty="0">
                <a:latin typeface="Arial" panose="020B0604020202020204" pitchFamily="34" charset="0"/>
              </a:endParaRPr>
            </a:p>
          </p:txBody>
        </p:sp>
        <p:sp>
          <p:nvSpPr>
            <p:cNvPr id="51" name="Line 52"/>
            <p:cNvSpPr>
              <a:spLocks noChangeShapeType="1"/>
            </p:cNvSpPr>
            <p:nvPr/>
          </p:nvSpPr>
          <p:spPr bwMode="auto">
            <a:xfrm flipV="1">
              <a:off x="4762" y="3450"/>
              <a:ext cx="172" cy="1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Line 53"/>
            <p:cNvSpPr>
              <a:spLocks noChangeShapeType="1"/>
            </p:cNvSpPr>
            <p:nvPr/>
          </p:nvSpPr>
          <p:spPr bwMode="auto">
            <a:xfrm>
              <a:off x="5107" y="3449"/>
              <a:ext cx="209" cy="1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Oval 54"/>
            <p:cNvSpPr>
              <a:spLocks noChangeArrowheads="1"/>
            </p:cNvSpPr>
            <p:nvPr/>
          </p:nvSpPr>
          <p:spPr bwMode="auto">
            <a:xfrm>
              <a:off x="4892" y="3262"/>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54" name="Line 55"/>
            <p:cNvSpPr>
              <a:spLocks noChangeShapeType="1"/>
            </p:cNvSpPr>
            <p:nvPr/>
          </p:nvSpPr>
          <p:spPr bwMode="auto">
            <a:xfrm flipV="1">
              <a:off x="4762" y="2972"/>
              <a:ext cx="172" cy="1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 name="Line 56"/>
            <p:cNvSpPr>
              <a:spLocks noChangeShapeType="1"/>
            </p:cNvSpPr>
            <p:nvPr/>
          </p:nvSpPr>
          <p:spPr bwMode="auto">
            <a:xfrm>
              <a:off x="5107" y="2971"/>
              <a:ext cx="209" cy="12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Oval 57"/>
            <p:cNvSpPr>
              <a:spLocks noChangeArrowheads="1"/>
            </p:cNvSpPr>
            <p:nvPr/>
          </p:nvSpPr>
          <p:spPr bwMode="auto">
            <a:xfrm>
              <a:off x="4892" y="2784"/>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57" name="Oval 58"/>
            <p:cNvSpPr>
              <a:spLocks noChangeArrowheads="1"/>
            </p:cNvSpPr>
            <p:nvPr/>
          </p:nvSpPr>
          <p:spPr bwMode="auto">
            <a:xfrm>
              <a:off x="4565" y="303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58" name="Oval 59"/>
            <p:cNvSpPr>
              <a:spLocks noChangeArrowheads="1"/>
            </p:cNvSpPr>
            <p:nvPr/>
          </p:nvSpPr>
          <p:spPr bwMode="auto">
            <a:xfrm>
              <a:off x="5272" y="3063"/>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59" name="Oval 60"/>
            <p:cNvSpPr>
              <a:spLocks noChangeArrowheads="1"/>
            </p:cNvSpPr>
            <p:nvPr/>
          </p:nvSpPr>
          <p:spPr bwMode="auto">
            <a:xfrm>
              <a:off x="4618" y="3525"/>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60" name="Oval 61"/>
            <p:cNvSpPr>
              <a:spLocks noChangeArrowheads="1"/>
            </p:cNvSpPr>
            <p:nvPr/>
          </p:nvSpPr>
          <p:spPr bwMode="auto">
            <a:xfrm>
              <a:off x="5254" y="355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grpSp>
        <p:nvGrpSpPr>
          <p:cNvPr id="3" name="Group 16"/>
          <p:cNvGrpSpPr/>
          <p:nvPr/>
        </p:nvGrpSpPr>
        <p:grpSpPr bwMode="auto">
          <a:xfrm>
            <a:off x="5909015" y="1524754"/>
            <a:ext cx="2438400" cy="1352550"/>
            <a:chOff x="403" y="2291"/>
            <a:chExt cx="1536" cy="852"/>
          </a:xfrm>
        </p:grpSpPr>
        <p:sp>
          <p:nvSpPr>
            <p:cNvPr id="62" name="Line 17"/>
            <p:cNvSpPr>
              <a:spLocks noChangeShapeType="1"/>
            </p:cNvSpPr>
            <p:nvPr/>
          </p:nvSpPr>
          <p:spPr bwMode="auto">
            <a:xfrm>
              <a:off x="1515" y="2485"/>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Line 18"/>
            <p:cNvSpPr>
              <a:spLocks noChangeShapeType="1"/>
            </p:cNvSpPr>
            <p:nvPr/>
          </p:nvSpPr>
          <p:spPr bwMode="auto">
            <a:xfrm>
              <a:off x="1515" y="2531"/>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Oval 19"/>
            <p:cNvSpPr>
              <a:spLocks noChangeArrowheads="1"/>
            </p:cNvSpPr>
            <p:nvPr/>
          </p:nvSpPr>
          <p:spPr bwMode="auto">
            <a:xfrm>
              <a:off x="1693" y="2363"/>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5" name="Oval 20"/>
            <p:cNvSpPr>
              <a:spLocks noChangeArrowheads="1"/>
            </p:cNvSpPr>
            <p:nvPr/>
          </p:nvSpPr>
          <p:spPr bwMode="auto">
            <a:xfrm>
              <a:off x="1288" y="2376"/>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6" name="Line 21"/>
            <p:cNvSpPr>
              <a:spLocks noChangeShapeType="1"/>
            </p:cNvSpPr>
            <p:nvPr/>
          </p:nvSpPr>
          <p:spPr bwMode="auto">
            <a:xfrm>
              <a:off x="1515" y="2779"/>
              <a:ext cx="2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Line 22"/>
            <p:cNvSpPr>
              <a:spLocks noChangeShapeType="1"/>
            </p:cNvSpPr>
            <p:nvPr/>
          </p:nvSpPr>
          <p:spPr bwMode="auto">
            <a:xfrm>
              <a:off x="1515" y="2825"/>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Oval 23"/>
            <p:cNvSpPr>
              <a:spLocks noChangeArrowheads="1"/>
            </p:cNvSpPr>
            <p:nvPr/>
          </p:nvSpPr>
          <p:spPr bwMode="auto">
            <a:xfrm>
              <a:off x="1693" y="2657"/>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69" name="Oval 24"/>
            <p:cNvSpPr>
              <a:spLocks noChangeArrowheads="1"/>
            </p:cNvSpPr>
            <p:nvPr/>
          </p:nvSpPr>
          <p:spPr bwMode="auto">
            <a:xfrm>
              <a:off x="1288" y="2670"/>
              <a:ext cx="246" cy="255"/>
            </a:xfrm>
            <a:prstGeom prst="ellipse">
              <a:avLst/>
            </a:prstGeom>
            <a:gradFill rotWithShape="0">
              <a:gsLst>
                <a:gs pos="0">
                  <a:srgbClr val="EF641F">
                    <a:gamma/>
                    <a:tint val="10196"/>
                    <a:invGamma/>
                  </a:srgbClr>
                </a:gs>
                <a:gs pos="100000">
                  <a:srgbClr val="EF641F"/>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O</a:t>
              </a:r>
              <a:endParaRPr lang="en-GB">
                <a:latin typeface="Arial" panose="020B0604020202020204" pitchFamily="34" charset="0"/>
              </a:endParaRPr>
            </a:p>
          </p:txBody>
        </p:sp>
        <p:sp>
          <p:nvSpPr>
            <p:cNvPr id="70" name="Line 25"/>
            <p:cNvSpPr>
              <a:spLocks noChangeShapeType="1"/>
            </p:cNvSpPr>
            <p:nvPr/>
          </p:nvSpPr>
          <p:spPr bwMode="auto">
            <a:xfrm flipV="1">
              <a:off x="693" y="2450"/>
              <a:ext cx="0" cy="20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26"/>
            <p:cNvSpPr>
              <a:spLocks noChangeShapeType="1"/>
            </p:cNvSpPr>
            <p:nvPr/>
          </p:nvSpPr>
          <p:spPr bwMode="auto">
            <a:xfrm flipH="1">
              <a:off x="566" y="2821"/>
              <a:ext cx="72" cy="16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27"/>
            <p:cNvSpPr>
              <a:spLocks noChangeShapeType="1"/>
            </p:cNvSpPr>
            <p:nvPr/>
          </p:nvSpPr>
          <p:spPr bwMode="auto">
            <a:xfrm>
              <a:off x="693" y="2831"/>
              <a:ext cx="129" cy="1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28"/>
            <p:cNvSpPr>
              <a:spLocks noChangeShapeType="1"/>
            </p:cNvSpPr>
            <p:nvPr/>
          </p:nvSpPr>
          <p:spPr bwMode="auto">
            <a:xfrm>
              <a:off x="756" y="2753"/>
              <a:ext cx="309" cy="1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Oval 29"/>
            <p:cNvSpPr>
              <a:spLocks noChangeArrowheads="1"/>
            </p:cNvSpPr>
            <p:nvPr/>
          </p:nvSpPr>
          <p:spPr bwMode="auto">
            <a:xfrm>
              <a:off x="602" y="2291"/>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75" name="Oval 30"/>
            <p:cNvSpPr>
              <a:spLocks noChangeArrowheads="1"/>
            </p:cNvSpPr>
            <p:nvPr/>
          </p:nvSpPr>
          <p:spPr bwMode="auto">
            <a:xfrm>
              <a:off x="575" y="2631"/>
              <a:ext cx="272" cy="273"/>
            </a:xfrm>
            <a:prstGeom prst="ellipse">
              <a:avLst/>
            </a:prstGeom>
            <a:gradFill rotWithShape="0">
              <a:gsLst>
                <a:gs pos="0">
                  <a:srgbClr val="006600"/>
                </a:gs>
                <a:gs pos="100000">
                  <a:srgbClr val="006600">
                    <a:gamma/>
                    <a:shade val="0"/>
                    <a:invGamma/>
                  </a:srgbClr>
                </a:gs>
              </a:gsLst>
              <a:path path="shape">
                <a:fillToRect l="50000" t="50000" r="50000" b="50000"/>
              </a:path>
            </a:gra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solidFill>
                    <a:schemeClr val="bg1"/>
                  </a:solidFill>
                  <a:latin typeface="Arial" panose="020B0604020202020204" pitchFamily="34" charset="0"/>
                </a:rPr>
                <a:t>C</a:t>
              </a:r>
              <a:endParaRPr lang="en-GB">
                <a:solidFill>
                  <a:schemeClr val="bg1"/>
                </a:solidFill>
                <a:latin typeface="Arial" panose="020B0604020202020204" pitchFamily="34" charset="0"/>
              </a:endParaRPr>
            </a:p>
          </p:txBody>
        </p:sp>
        <p:sp>
          <p:nvSpPr>
            <p:cNvPr id="76" name="Oval 31"/>
            <p:cNvSpPr>
              <a:spLocks noChangeArrowheads="1"/>
            </p:cNvSpPr>
            <p:nvPr/>
          </p:nvSpPr>
          <p:spPr bwMode="auto">
            <a:xfrm>
              <a:off x="965" y="2837"/>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77" name="Oval 32"/>
            <p:cNvSpPr>
              <a:spLocks noChangeArrowheads="1"/>
            </p:cNvSpPr>
            <p:nvPr/>
          </p:nvSpPr>
          <p:spPr bwMode="auto">
            <a:xfrm>
              <a:off x="726" y="2939"/>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sp>
          <p:nvSpPr>
            <p:cNvPr id="78" name="Oval 33"/>
            <p:cNvSpPr>
              <a:spLocks noChangeArrowheads="1"/>
            </p:cNvSpPr>
            <p:nvPr/>
          </p:nvSpPr>
          <p:spPr bwMode="auto">
            <a:xfrm>
              <a:off x="403" y="2925"/>
              <a:ext cx="197" cy="20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GB">
                  <a:latin typeface="Arial" panose="020B0604020202020204" pitchFamily="34" charset="0"/>
                </a:rPr>
                <a:t>H</a:t>
              </a:r>
              <a:endParaRPr lang="en-GB">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6">
                                            <p:txEl>
                                              <p:pRg st="6" end="6"/>
                                            </p:txEl>
                                          </p:spTgt>
                                        </p:tgtEl>
                                        <p:attrNameLst>
                                          <p:attrName>style.visibility</p:attrName>
                                        </p:attrNameLst>
                                      </p:cBhvr>
                                      <p:to>
                                        <p:strVal val="visible"/>
                                      </p:to>
                                    </p:set>
                                    <p:animEffect transition="in" filter="dissolve">
                                      <p:cBhvr>
                                        <p:cTn id="7" dur="500"/>
                                        <p:tgtEl>
                                          <p:spTgt spid="4403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6">
                                            <p:txEl>
                                              <p:pRg st="7" end="7"/>
                                            </p:txEl>
                                          </p:spTgt>
                                        </p:tgtEl>
                                        <p:attrNameLst>
                                          <p:attrName>style.visibility</p:attrName>
                                        </p:attrNameLst>
                                      </p:cBhvr>
                                      <p:to>
                                        <p:strVal val="visible"/>
                                      </p:to>
                                    </p:set>
                                    <p:animEffect transition="in" filter="dissolve">
                                      <p:cBhvr>
                                        <p:cTn id="12" dur="500"/>
                                        <p:tgtEl>
                                          <p:spTgt spid="44036">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36">
                                            <p:txEl>
                                              <p:pRg st="8" end="8"/>
                                            </p:txEl>
                                          </p:spTgt>
                                        </p:tgtEl>
                                        <p:attrNameLst>
                                          <p:attrName>style.visibility</p:attrName>
                                        </p:attrNameLst>
                                      </p:cBhvr>
                                      <p:to>
                                        <p:strVal val="visible"/>
                                      </p:to>
                                    </p:set>
                                    <p:animEffect transition="in" filter="dissolve">
                                      <p:cBhvr>
                                        <p:cTn id="17" dur="500"/>
                                        <p:tgtEl>
                                          <p:spTgt spid="44036">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036">
                                            <p:txEl>
                                              <p:pRg st="10" end="10"/>
                                            </p:txEl>
                                          </p:spTgt>
                                        </p:tgtEl>
                                        <p:attrNameLst>
                                          <p:attrName>style.visibility</p:attrName>
                                        </p:attrNameLst>
                                      </p:cBhvr>
                                      <p:to>
                                        <p:strVal val="visible"/>
                                      </p:to>
                                    </p:set>
                                    <p:animEffect transition="in" filter="dissolve">
                                      <p:cBhvr>
                                        <p:cTn id="22" dur="500"/>
                                        <p:tgtEl>
                                          <p:spTgt spid="44036">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036">
                                            <p:txEl>
                                              <p:pRg st="11" end="11"/>
                                            </p:txEl>
                                          </p:spTgt>
                                        </p:tgtEl>
                                        <p:attrNameLst>
                                          <p:attrName>style.visibility</p:attrName>
                                        </p:attrNameLst>
                                      </p:cBhvr>
                                      <p:to>
                                        <p:strVal val="visible"/>
                                      </p:to>
                                    </p:set>
                                    <p:animEffect transition="in" filter="dissolve">
                                      <p:cBhvr>
                                        <p:cTn id="27" dur="500"/>
                                        <p:tgtEl>
                                          <p:spTgt spid="44036">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036">
                                            <p:txEl>
                                              <p:pRg st="12" end="12"/>
                                            </p:txEl>
                                          </p:spTgt>
                                        </p:tgtEl>
                                        <p:attrNameLst>
                                          <p:attrName>style.visibility</p:attrName>
                                        </p:attrNameLst>
                                      </p:cBhvr>
                                      <p:to>
                                        <p:strVal val="visible"/>
                                      </p:to>
                                    </p:set>
                                    <p:animEffect transition="in" filter="dissolve">
                                      <p:cBhvr>
                                        <p:cTn id="32" dur="500"/>
                                        <p:tgtEl>
                                          <p:spTgt spid="44036">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36">
                                            <p:txEl>
                                              <p:pRg st="14" end="14"/>
                                            </p:txEl>
                                          </p:spTgt>
                                        </p:tgtEl>
                                        <p:attrNameLst>
                                          <p:attrName>style.visibility</p:attrName>
                                        </p:attrNameLst>
                                      </p:cBhvr>
                                      <p:to>
                                        <p:strVal val="visible"/>
                                      </p:to>
                                    </p:set>
                                    <p:animEffect transition="in" filter="dissolve">
                                      <p:cBhvr>
                                        <p:cTn id="37" dur="500"/>
                                        <p:tgtEl>
                                          <p:spTgt spid="44036">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4036">
                                            <p:txEl>
                                              <p:pRg st="15" end="15"/>
                                            </p:txEl>
                                          </p:spTgt>
                                        </p:tgtEl>
                                        <p:attrNameLst>
                                          <p:attrName>style.visibility</p:attrName>
                                        </p:attrNameLst>
                                      </p:cBhvr>
                                      <p:to>
                                        <p:strVal val="visible"/>
                                      </p:to>
                                    </p:set>
                                    <p:animEffect transition="in" filter="dissolve">
                                      <p:cBhvr>
                                        <p:cTn id="42" dur="500"/>
                                        <p:tgtEl>
                                          <p:spTgt spid="44036">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4036">
                                            <p:txEl>
                                              <p:pRg st="16" end="16"/>
                                            </p:txEl>
                                          </p:spTgt>
                                        </p:tgtEl>
                                        <p:attrNameLst>
                                          <p:attrName>style.visibility</p:attrName>
                                        </p:attrNameLst>
                                      </p:cBhvr>
                                      <p:to>
                                        <p:strVal val="visible"/>
                                      </p:to>
                                    </p:set>
                                    <p:animEffect transition="in" filter="dissolve">
                                      <p:cBhvr>
                                        <p:cTn id="47" dur="500"/>
                                        <p:tgtEl>
                                          <p:spTgt spid="44036">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dissolv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PP_MARK_KEY" val="431327fc-a9dd-4fb8-a65b-966f07607b81"/>
  <p:tag name="COMMONDATA" val="eyJoZGlkIjoiZDY0NzJhMjVlNjIxMjNiNmIyMGM0ZjAyZTVmMGU4NW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1140,&quot;width&quot;:10943.705511811024}"/>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Advantage.thmx</Template>
  <TotalTime>0</TotalTime>
  <Words>44982</Words>
  <Application>WPS 演示</Application>
  <PresentationFormat>全屏显示(4:3)</PresentationFormat>
  <Paragraphs>1539</Paragraphs>
  <Slides>216</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216</vt:i4>
      </vt:variant>
    </vt:vector>
  </HeadingPairs>
  <TitlesOfParts>
    <vt:vector size="234" baseType="lpstr">
      <vt:lpstr>Arial</vt:lpstr>
      <vt:lpstr>宋体</vt:lpstr>
      <vt:lpstr>Wingdings</vt:lpstr>
      <vt:lpstr>Rockwell</vt:lpstr>
      <vt:lpstr>微软雅黑</vt:lpstr>
      <vt:lpstr>Arial Unicode MS</vt:lpstr>
      <vt:lpstr>Calibri</vt:lpstr>
      <vt:lpstr>Symbol</vt:lpstr>
      <vt:lpstr>Symbol</vt:lpstr>
      <vt:lpstr>Arial Unicode MS</vt:lpstr>
      <vt:lpstr>Tahoma</vt:lpstr>
      <vt:lpstr>Times New Roman</vt:lpstr>
      <vt:lpstr>Chemistry SansSerif</vt:lpstr>
      <vt:lpstr>Euphorigenic</vt:lpstr>
      <vt:lpstr>Symbol</vt:lpstr>
      <vt:lpstr>MS PGothic</vt:lpstr>
      <vt:lpstr>Arial</vt:lpstr>
      <vt:lpstr>Advantage</vt:lpstr>
      <vt:lpstr>Topic 7 Energetics &amp; Thermochemistry</vt:lpstr>
      <vt:lpstr>7.1 Measuring Energy Changes</vt:lpstr>
      <vt:lpstr>PowerPoint 演示文稿</vt:lpstr>
      <vt:lpstr>Energy and heat transfer energy</vt:lpstr>
      <vt:lpstr>Thermochemistry</vt:lpstr>
      <vt:lpstr>System and surroundings</vt:lpstr>
      <vt:lpstr>The 1st Law of Thermodynamics</vt:lpstr>
      <vt:lpstr>Enthalpy, H</vt:lpstr>
      <vt:lpstr>Exothermic Reactions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Thermochemical standard conditions</vt:lpstr>
      <vt:lpstr>Thermochemical Equations</vt:lpstr>
      <vt:lpstr>PowerPoint 演示文稿</vt:lpstr>
      <vt:lpstr>Temperature is a measure of average kinetic energy</vt:lpstr>
      <vt:lpstr>Heat changes can be calculated from temperature changes</vt:lpstr>
      <vt:lpstr>PowerPoint 演示文稿</vt:lpstr>
      <vt:lpstr>PowerPoint 演示文稿</vt:lpstr>
      <vt:lpstr>PowerPoint 演示文稿</vt:lpstr>
      <vt:lpstr>PowerPoint 演示文稿</vt:lpstr>
      <vt:lpstr>Calorimetry</vt:lpstr>
      <vt:lpstr>Measuring enthalpy changes of combustion</vt:lpstr>
      <vt:lpstr>Calculating enthalpy changes of reaction from temperature changes</vt:lpstr>
      <vt:lpstr>Practice</vt:lpstr>
      <vt:lpstr>PowerPoint 演示文稿</vt:lpstr>
      <vt:lpstr>PowerPoint 演示文稿</vt:lpstr>
      <vt:lpstr>Bomb calorimeter --- to minimize the heat lost</vt:lpstr>
      <vt:lpstr>Enthalpy changes of reaction in solution</vt:lpstr>
      <vt:lpstr>Copper calorimeter</vt:lpstr>
      <vt:lpstr>A convenient calorimeter---Styrofoam cup</vt:lpstr>
      <vt:lpstr>PowerPoint 演示文稿</vt:lpstr>
      <vt:lpstr>Assumptions to be made</vt:lpstr>
      <vt:lpstr>PowerPoint 演示文稿</vt:lpstr>
      <vt:lpstr>Getting the maximum temperature from experiment considering the heat loss to surrounding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Hess’s Law</vt:lpstr>
      <vt:lpstr>1st Law of Thermodynamics</vt:lpstr>
      <vt:lpstr>Hess’s Law</vt:lpstr>
      <vt:lpstr>PowerPoint 演示文稿</vt:lpstr>
      <vt:lpstr>PowerPoint 演示文稿</vt:lpstr>
      <vt:lpstr>PowerPoint 演示文稿</vt:lpstr>
      <vt:lpstr>PowerPoint 演示文稿</vt:lpstr>
      <vt:lpstr>PowerPoint 演示文稿</vt:lpstr>
      <vt:lpstr>Enthalpy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Breaking chemical bonds</vt:lpstr>
      <vt:lpstr>Making chemical bonds</vt:lpstr>
      <vt:lpstr>PowerPoint 演示文稿</vt:lpstr>
      <vt:lpstr>PowerPoint 演示文稿</vt:lpstr>
      <vt:lpstr>PowerPoint 演示文稿</vt:lpstr>
      <vt:lpstr>PowerPoint 演示文稿</vt:lpstr>
      <vt:lpstr>Bond Enthalpy V.S. bond order</vt:lpstr>
      <vt:lpstr>Bond strength V.S. Atom size and its electronegativity</vt:lpstr>
      <vt:lpstr>Bond strength V.S. Atom size and its electronegativity</vt:lpstr>
      <vt:lpstr>Changes to chemical bonds  Endothermic Reactions</vt:lpstr>
      <vt:lpstr>Changes to chemical bonds  Exothermic Reactions</vt:lpstr>
      <vt:lpstr>Summary – Bond Changes</vt:lpstr>
      <vt:lpstr>Enthalpy change of reaction (involving only covalent bonds)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7.3 Energy from Fuels</vt:lpstr>
      <vt:lpstr>PowerPoint 演示文稿</vt:lpstr>
      <vt:lpstr>Combustion</vt:lpstr>
      <vt:lpstr>Combustion of metals</vt:lpstr>
      <vt:lpstr>PowerPoint 演示文稿</vt:lpstr>
      <vt:lpstr>Combustion of non-metals</vt:lpstr>
      <vt:lpstr>PowerPoint 演示文稿</vt:lpstr>
      <vt:lpstr>Complete combustion of organic compounds</vt:lpstr>
      <vt:lpstr>PowerPoint 演示文稿</vt:lpstr>
      <vt:lpstr>Combustion of alkanes as fuels</vt:lpstr>
      <vt:lpstr>Complete combustions</vt:lpstr>
      <vt:lpstr>Incomplete combustion</vt:lpstr>
      <vt:lpstr>PowerPoint 演示文稿</vt:lpstr>
      <vt:lpstr>Environmental Problems of burning alkanes</vt:lpstr>
      <vt:lpstr>PowerPoint 演示文稿</vt:lpstr>
      <vt:lpstr>Combustion of alcohols as fuels</vt:lpstr>
      <vt:lpstr>PowerPoint 演示文稿</vt:lpstr>
      <vt:lpstr>PowerPoint 演示文稿</vt:lpstr>
      <vt:lpstr>PowerPoint 演示文稿</vt:lpstr>
      <vt:lpstr>Fossil Fuels</vt:lpstr>
      <vt:lpstr>PowerPoint 演示文稿</vt:lpstr>
      <vt:lpstr>Greenhouse Effect</vt:lpstr>
      <vt:lpstr>PowerPoint 演示文稿</vt:lpstr>
      <vt:lpstr>PowerPoint 演示文稿</vt:lpstr>
      <vt:lpstr>Specific energy</vt:lpstr>
      <vt:lpstr>PowerPoint 演示文稿</vt:lpstr>
      <vt:lpstr>Biofuels</vt:lpstr>
      <vt:lpstr>Fermentation</vt:lpstr>
      <vt:lpstr>Advantages &amp; disadvantages of biofuels</vt:lpstr>
      <vt:lpstr>7.4 Energy Cycles (Higher Level)</vt:lpstr>
      <vt:lpstr>PowerPoint 演示文稿</vt:lpstr>
      <vt:lpstr>Standard Enthalpy Change of Reaction</vt:lpstr>
      <vt:lpstr>Standard Enthalpy Change of Formation</vt:lpstr>
      <vt:lpstr>PowerPoint 演示文稿</vt:lpstr>
      <vt:lpstr>PowerPoint 演示文稿</vt:lpstr>
      <vt:lpstr>Using standard enthalpy changes of 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Standard Enthalpy Change of Combustion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First ionization energies and electron affinities</vt:lpstr>
      <vt:lpstr>Lattice enthalpies</vt:lpstr>
      <vt:lpstr>PowerPoint 演示文稿</vt:lpstr>
      <vt:lpstr>Experimental lattice enthalpies and the Born–Haber cycle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Theoretical lattice enthalpies can be calculated from the ionic model</vt:lpstr>
      <vt:lpstr>PowerPoint 演示文稿</vt:lpstr>
      <vt:lpstr>PowerPoint 演示文稿</vt:lpstr>
      <vt:lpstr>Lattice enthalpies depend on the size and charge of the ions</vt:lpstr>
      <vt:lpstr>PowerPoint 演示文稿</vt:lpstr>
      <vt:lpstr>The trend in lattice enthalpies described does not apply universally</vt:lpstr>
      <vt:lpstr>PowerPoint 演示文稿</vt:lpstr>
      <vt:lpstr>PowerPoint 演示文稿</vt:lpstr>
      <vt:lpstr>7.5 Entropy &amp; Spontaneity (Higher Level)</vt:lpstr>
      <vt:lpstr>PowerPoint 演示文稿</vt:lpstr>
      <vt:lpstr>Entropy is a more complete direction of change</vt:lpstr>
      <vt:lpstr>PowerPoint 演示文稿</vt:lpstr>
      <vt:lpstr>Entropy</vt:lpstr>
      <vt:lpstr>PowerPoint 演示文稿</vt:lpstr>
      <vt:lpstr>Predicting entropy changes</vt:lpstr>
      <vt:lpstr>PowerPoint 演示文稿</vt:lpstr>
      <vt:lpstr>PowerPoint 演示文稿</vt:lpstr>
      <vt:lpstr>PowerPoint 演示文稿</vt:lpstr>
      <vt:lpstr>PowerPoint 演示文稿</vt:lpstr>
      <vt:lpstr>Absolute entropy</vt:lpstr>
      <vt:lpstr>PowerPoint 演示文稿</vt:lpstr>
      <vt:lpstr>Calculating entropy changes</vt:lpstr>
      <vt:lpstr>PowerPoint 演示文稿</vt:lpstr>
      <vt:lpstr>PowerPoint 演示文稿</vt:lpstr>
      <vt:lpstr>PowerPoint 演示文稿</vt:lpstr>
      <vt:lpstr>PowerPoint 演示文稿</vt:lpstr>
      <vt:lpstr>Spontaneity</vt:lpstr>
      <vt:lpstr>Entropy changes of the surroundings</vt:lpstr>
      <vt:lpstr>PowerPoint 演示文稿</vt:lpstr>
      <vt:lpstr>ΔS(surroundings) and an explanation of the units of entropy</vt:lpstr>
      <vt:lpstr>Gibbs free energy is a useful accounting tool</vt:lpstr>
      <vt:lpstr>PowerPoint 演示文稿</vt:lpstr>
      <vt:lpstr>PowerPoint 演示文稿</vt:lpstr>
      <vt:lpstr>PowerPoint 演示文稿</vt:lpstr>
      <vt:lpstr>PowerPoint 演示文稿</vt:lpstr>
      <vt:lpstr>The effect of ΔH , ΔS , and T on the spontaneity of reaction</vt:lpstr>
      <vt:lpstr>Calculating ΔG values</vt:lpstr>
      <vt:lpstr>Calculating ΔGreaction from ΔGѳf</vt:lpstr>
      <vt:lpstr>PowerPoint 演示文稿</vt:lpstr>
      <vt:lpstr>Using ΔSreaction and ΔHreaction values to calculate ΔGreaction at all temperatures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5 Energetics</dc:title>
  <dc:creator>LUONA ANJIA</dc:creator>
  <cp:lastModifiedBy>Wilt</cp:lastModifiedBy>
  <cp:revision>238</cp:revision>
  <dcterms:created xsi:type="dcterms:W3CDTF">2013-03-18T23:21:00Z</dcterms:created>
  <dcterms:modified xsi:type="dcterms:W3CDTF">2023-08-28T02:47:02Z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EAEEFAD88B0A4D64A5B42D8AEB970FF3_12</vt:lpwstr>
  </property>
</Properties>
</file>